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70" r:id="rId2"/>
    <p:sldId id="271" r:id="rId3"/>
    <p:sldId id="272" r:id="rId4"/>
    <p:sldId id="273" r:id="rId5"/>
    <p:sldId id="274" r:id="rId6"/>
    <p:sldId id="275" r:id="rId7"/>
    <p:sldId id="276" r:id="rId8"/>
    <p:sldId id="277" r:id="rId9"/>
    <p:sldId id="278" r:id="rId10"/>
    <p:sldId id="265" r:id="rId11"/>
    <p:sldId id="266" r:id="rId12"/>
    <p:sldId id="267" r:id="rId13"/>
    <p:sldId id="268" r:id="rId14"/>
    <p:sldId id="269" r:id="rId15"/>
    <p:sldId id="279" r:id="rId1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1" d="100"/>
          <a:sy n="111" d="100"/>
        </p:scale>
        <p:origin x="5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41875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lessons have been developed to support students to build their career development skills, as identified by the CDI Career Development Framework. Each lesson identifies outcomes linked to the CDI framework.
The lessons support meeting Gatsby Benchmarks 1, 2, 3, 4 and 6 and the Equalex Framework for preparing students for Modern Work Experience, as they 'Introduce &amp; Inspire' students about the world of work and 'Investigate &amp; Explore' jobs and careers.
The lessons give students opportunities to practise their essential skills, as identified in the Skills Builder Universal Framework 2.0: www.skillsbuilder.org/universal-framework
The relevant skills steps are identified in the teacher notes for each activity, with reflection questions and prompts for discussion as part of the plenary.
Use this lesson with the year group that is about to choose its Key Stage 4 options (Year 8 or Year 9, depending on your school).
This is the ONLINE version: students need a computer, tablet or phone with internet access for Task 2. Print the My Subjects sheet (slide 14) and the Task 2 task list (slide 15). Check with your school or Trust IT team that nextstepsready.org.uk is not blocked.</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overview to plan the lesson. The timings match the timers on the task slides.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students what they will do in the lesson and how long each part takes.
The Career Development Institute has developed a careers framework that shows the skills everybody needs to manage their future career. These aims link to the CDI career learning areas.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students if they know what a career means.
Encourage students to explain what is meant by the words career and job, then reveal the answers.
Explain that many jobs require you to have specific learning, skills and qualifications.
Ask students to share if they have any idea about what sort of job or work they might like to do one day.</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there are three main pathways – academic, technical and vocational, and apprenticeships – and that qualifications go up in levels, from Entry Level up to Level 8. Students can move between the pathways.
There are different types of qualifications, but students will soon be choosing their GCSEs, which are the first stage of the qualifications ladder (Levels 1 and 2, highlighted).
The Qualification Ladder in the Tools section of Next Steps Ready shows every level, up to Level 8.</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pairs, ask students to think of the school subjects that would be useful for one or two of these jobs.
Suggested answers:
Dentist – science, design and technology
Nurse – science, English, maths
Architect – maths, physics, art
Outdoor activities instructor – PE, geography</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Watch a video on choosing your GCSE options:
https://www.bbc.co.uk/bitesize/articles/zrjh92p
Open this link to view the video in a separate tab.
Afterwards, ask students to share one thing they didn't know about choosing their options.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because GCSEs are general qualifications, not choosing one doesn't close down your options – but there are a few things to bear in mind.</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whole group, see if students can name the subjects they can study for GCSE at your school.
See if they know of any vocational courses on offer (help them if they don't).
Use your school's website or options booklet to explore the subject options at your school. Remind students when they need to choose their subjects by, and if there is an options evening.
Which subjects are compulsory? Circle them – for example English, maths and science.
Students write down 8 subjects they are interested in on the My Subjects sheet (slide 14) and circle their favourite subject. You might do a quick hands-up poll for the class's favourite subject.</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Next Steps Ready: a free careers website with quizzes, tools and job information. There is no login, so students can use it in school and at home.
Today students will use Start with a Subject, in the Start With You section (circled).</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go to nextstepsready.org.uk, choose Start With You, then Start with a Subject. They click their favourite subject from Task 1.
Each subject page explains why to study the subject and lists a selection of jobs that use it. Tapping a job opens its full career profile on the National Careers Service.
Students tick off each step on their task list (slide 15) and record what they find for one job: the salary, two pathways into the job and two skills it needs. Faster students can explore a second job. They will use their task list to share with a partner in the next activity.</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share their research in pairs or with the class, using their task lists. They can show the job profile on screen as they talk.
This activity supports developing Speaking and Listening skills at the following steps in the Skills Builder Framework:
Speaking Step 9 – Sharing visuals: I use images, charts or diagrams when it helps my communication
Listening Step 10 – Recognising tone: I recognise the tone of communication
Ask students for feedback on how they or their partner showed these skills steps.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lesson with the class. Ask: has anyone changed their mind about a subject today? Which jobs surprised you?
Remind students to talk to family, teachers and your careers adviser before choosing, and that they can use Next Steps Ready at home – it is free and there is no login.</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Printable sheet for Task 1 (the favourite subject box leads into Task 2). Print one copy per student, alongside your school's list of KS4 subjects.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NSR Listening">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DCEDF9"/>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9</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FBDDE7"/>
          </a:solidFill>
          <a:ln/>
        </p:spPr>
        <p:txBody>
          <a:bodyPr/>
          <a:lstStyle/>
          <a:p>
            <a:endParaRPr lang="en-GB"/>
          </a:p>
        </p:txBody>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Listening</a:t>
            </a:r>
            <a:endParaRPr lang="en-US" sz="1400" dirty="0"/>
          </a:p>
        </p:txBody>
      </p:sp>
      <p:pic>
        <p:nvPicPr>
          <p:cNvPr id="8" name="Image 1" descr="/tmp/claude-0/-home-claude/57c6dd4e-62f2-571d-b351-8f501f7ac058/scratchpad/lessons/wex/ppt/media/image3.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NSR Speaking">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DCEDF9"/>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9</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FFE0DE"/>
          </a:solidFill>
          <a:ln/>
        </p:spPr>
        <p:txBody>
          <a:bodyPr/>
          <a:lstStyle/>
          <a:p>
            <a:endParaRPr lang="en-GB"/>
          </a:p>
        </p:txBody>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Speaking</a:t>
            </a:r>
            <a:endParaRPr lang="en-US" sz="1400" dirty="0"/>
          </a:p>
        </p:txBody>
      </p:sp>
      <p:pic>
        <p:nvPicPr>
          <p:cNvPr id="8" name="Image 1" descr="/tmp/claude-0/-home-claude/57c6dd4e-62f2-571d-b351-8f501f7ac058/scratchpad/lessons/wex/ppt/media/image4.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NSR Planning">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DCEDF9"/>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9</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D8F1E3"/>
          </a:solidFill>
          <a:ln/>
        </p:spPr>
        <p:txBody>
          <a:bodyPr/>
          <a:lstStyle/>
          <a:p>
            <a:endParaRPr lang="en-GB"/>
          </a:p>
        </p:txBody>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Planning</a:t>
            </a:r>
            <a:endParaRPr lang="en-US" sz="1400" dirty="0"/>
          </a:p>
        </p:txBody>
      </p:sp>
      <p:pic>
        <p:nvPicPr>
          <p:cNvPr id="8" name="Image 1" descr="/tmp/claude-0/-home-claude/57c6dd4e-62f2-571d-b351-8f501f7ac058/scratchpad/lessons/wex/ppt/media/image5.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NSR Teamwork">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DCEDF9"/>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9</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Shape 3"/>
          <p:cNvSpPr/>
          <p:nvPr/>
        </p:nvSpPr>
        <p:spPr>
          <a:xfrm>
            <a:off x="9665208" y="530352"/>
            <a:ext cx="1975104" cy="585216"/>
          </a:xfrm>
          <a:prstGeom prst="rect">
            <a:avLst/>
          </a:prstGeom>
          <a:solidFill>
            <a:srgbClr val="D5F0F9"/>
          </a:solidFill>
          <a:ln/>
        </p:spPr>
        <p:txBody>
          <a:bodyPr/>
          <a:lstStyle/>
          <a:p>
            <a:endParaRPr lang="en-GB"/>
          </a:p>
        </p:txBody>
      </p:sp>
      <p:sp>
        <p:nvSpPr>
          <p:cNvPr id="7" name="Text 4"/>
          <p:cNvSpPr/>
          <p:nvPr/>
        </p:nvSpPr>
        <p:spPr>
          <a:xfrm>
            <a:off x="10405872" y="530352"/>
            <a:ext cx="1188720" cy="585216"/>
          </a:xfrm>
          <a:prstGeom prst="rect">
            <a:avLst/>
          </a:prstGeom>
          <a:noFill/>
          <a:ln/>
        </p:spPr>
        <p:txBody>
          <a:bodyPr wrap="square" lIns="0" tIns="0" rIns="0" bIns="0" rtlCol="0" anchor="ctr"/>
          <a:lstStyle/>
          <a:p>
            <a:pPr marL="0" indent="0" algn="ctr">
              <a:buNone/>
            </a:pPr>
            <a:r>
              <a:rPr lang="en-US" sz="1400" b="1" dirty="0">
                <a:solidFill>
                  <a:srgbClr val="0B2A4A"/>
                </a:solidFill>
                <a:latin typeface="Arial" pitchFamily="34" charset="0"/>
                <a:ea typeface="Arial" pitchFamily="34" charset="-122"/>
                <a:cs typeface="Arial" pitchFamily="34" charset="-120"/>
              </a:rPr>
              <a:t>Teamwork</a:t>
            </a:r>
            <a:endParaRPr lang="en-US" sz="1400" dirty="0"/>
          </a:p>
        </p:txBody>
      </p:sp>
      <p:pic>
        <p:nvPicPr>
          <p:cNvPr id="8" name="Image 1" descr="/tmp/claude-0/-home-claude/57c6dd4e-62f2-571d-b351-8f501f7ac058/scratchpad/lessons/wex/ppt/media/image6.png"/>
          <p:cNvPicPr>
            <a:picLocks noChangeAspect="1"/>
          </p:cNvPicPr>
          <p:nvPr/>
        </p:nvPicPr>
        <p:blipFill>
          <a:blip r:embed="rId3"/>
          <a:stretch>
            <a:fillRect/>
          </a:stretch>
        </p:blipFill>
        <p:spPr>
          <a:xfrm>
            <a:off x="9509760" y="402336"/>
            <a:ext cx="841248" cy="841248"/>
          </a:xfrm>
          <a:prstGeom prst="rect">
            <a:avLst/>
          </a:prstGeom>
        </p:spPr>
      </p:pic>
      <p:sp>
        <p:nvSpPr>
          <p:cNvPr id="9" name="Text 5"/>
          <p:cNvSpPr>
            <a:spLocks noGrp="1"/>
          </p:cNvSpPr>
          <p:nvPr>
            <p:ph type="title" idx="107" hasCustomPrompt="1"/>
          </p:nvPr>
        </p:nvSpPr>
        <p:spPr>
          <a:xfrm>
            <a:off x="548640" y="274320"/>
            <a:ext cx="8778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NSR Open">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DCEDF9"/>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9</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Text 3"/>
          <p:cNvSpPr>
            <a:spLocks noGrp="1"/>
          </p:cNvSpPr>
          <p:nvPr>
            <p:ph type="title" idx="104" hasCustomPrompt="1"/>
          </p:nvPr>
        </p:nvSpPr>
        <p:spPr>
          <a:xfrm>
            <a:off x="548640" y="274320"/>
            <a:ext cx="11064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NSR Teacher">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600200" cy="283464"/>
          </a:xfrm>
          <a:prstGeom prst="rect">
            <a:avLst/>
          </a:prstGeom>
          <a:solidFill>
            <a:srgbClr val="DCEDF9"/>
          </a:solidFill>
          <a:ln/>
        </p:spPr>
        <p:txBody>
          <a:bodyPr/>
          <a:lstStyle/>
          <a:p>
            <a:endParaRPr lang="en-GB"/>
          </a:p>
        </p:txBody>
      </p:sp>
      <p:sp>
        <p:nvSpPr>
          <p:cNvPr id="4" name="Text 1"/>
          <p:cNvSpPr/>
          <p:nvPr/>
        </p:nvSpPr>
        <p:spPr>
          <a:xfrm>
            <a:off x="2157984" y="6336792"/>
            <a:ext cx="160020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Teacher notes</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6" name="Text 3"/>
          <p:cNvSpPr>
            <a:spLocks noGrp="1"/>
          </p:cNvSpPr>
          <p:nvPr>
            <p:ph type="title" idx="104" hasCustomPrompt="1"/>
          </p:nvPr>
        </p:nvSpPr>
        <p:spPr>
          <a:xfrm>
            <a:off x="548640" y="274320"/>
            <a:ext cx="11064240" cy="1097280"/>
          </a:xfrm>
          <a:prstGeom prst="rect">
            <a:avLst/>
          </a:prstGeom>
          <a:noFill/>
          <a:ln/>
        </p:spPr>
        <p:txBody>
          <a:bodyPr wrap="square" rtlCol="0"/>
          <a:lstStyle>
            <a:lvl1pPr marL="0" indent="0" algn="l">
              <a:buNone/>
              <a:defRPr lang="en-US" sz="3200" b="1" dirty="0">
                <a:solidFill>
                  <a:srgbClr val="004077"/>
                </a:solidFill>
                <a:latin typeface="Arial" pitchFamily="34" charset="0"/>
                <a:ea typeface="Arial" pitchFamily="34" charset="-122"/>
                <a:cs typeface="Arial" pitchFamily="34" charset="-120"/>
              </a:defRPr>
            </a:lvl1pPr>
          </a:lstStyle>
          <a:p>
            <a:pPr marL="0" indent="0" algn="l">
              <a:buNone/>
            </a:pPr>
            <a:endParaRPr lang="en-US" sz="3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NSR Hero">
    <p:bg>
      <p:bgPr>
        <a:solidFill>
          <a:srgbClr val="D9E2EC"/>
        </a:solidFill>
        <a:effectLst/>
      </p:bgPr>
    </p:bg>
    <p:spTree>
      <p:nvGrpSpPr>
        <p:cNvPr id="1" name=""/>
        <p:cNvGrpSpPr/>
        <p:nvPr/>
      </p:nvGrpSpPr>
      <p:grpSpPr>
        <a:xfrm>
          <a:off x="0" y="0"/>
          <a:ext cx="0" cy="0"/>
          <a:chOff x="0" y="0"/>
          <a:chExt cx="0" cy="0"/>
        </a:xfrm>
      </p:grpSpPr>
      <p:pic>
        <p:nvPicPr>
          <p:cNvPr id="2" name="Image 0" descr="/tmp/claude-0/-home-claude/57c6dd4e-62f2-571d-b351-8f501f7ac058/scratchpad/lessons/wex/ppt/media/image1.png"/>
          <p:cNvPicPr>
            <a:picLocks noChangeAspect="1"/>
          </p:cNvPicPr>
          <p:nvPr/>
        </p:nvPicPr>
        <p:blipFill>
          <a:blip r:embed="rId2"/>
          <a:stretch>
            <a:fillRect/>
          </a:stretch>
        </p:blipFill>
        <p:spPr>
          <a:xfrm>
            <a:off x="548640" y="6336792"/>
            <a:ext cx="1426464" cy="283464"/>
          </a:xfrm>
          <a:prstGeom prst="rect">
            <a:avLst/>
          </a:prstGeom>
        </p:spPr>
      </p:pic>
      <p:sp>
        <p:nvSpPr>
          <p:cNvPr id="3" name="Shape 0"/>
          <p:cNvSpPr/>
          <p:nvPr/>
        </p:nvSpPr>
        <p:spPr>
          <a:xfrm>
            <a:off x="2157984" y="6336792"/>
            <a:ext cx="1051560" cy="283464"/>
          </a:xfrm>
          <a:prstGeom prst="rect">
            <a:avLst/>
          </a:prstGeom>
          <a:solidFill>
            <a:srgbClr val="DCEDF9"/>
          </a:solidFill>
          <a:ln/>
        </p:spPr>
        <p:txBody>
          <a:bodyPr/>
          <a:lstStyle/>
          <a:p>
            <a:endParaRPr lang="en-GB"/>
          </a:p>
        </p:txBody>
      </p:sp>
      <p:sp>
        <p:nvSpPr>
          <p:cNvPr id="4" name="Text 1"/>
          <p:cNvSpPr/>
          <p:nvPr/>
        </p:nvSpPr>
        <p:spPr>
          <a:xfrm>
            <a:off x="2157984" y="6336792"/>
            <a:ext cx="1051560" cy="283464"/>
          </a:xfrm>
          <a:prstGeom prst="rect">
            <a:avLst/>
          </a:prstGeom>
          <a:noFill/>
          <a:ln/>
        </p:spPr>
        <p:txBody>
          <a:bodyPr wrap="square" lIns="0" tIns="0" rIns="0" bIns="0" rtlCol="0" anchor="ctr"/>
          <a:lstStyle/>
          <a:p>
            <a:pPr marL="0" indent="0" algn="ctr">
              <a:buNone/>
            </a:pPr>
            <a:r>
              <a:rPr lang="en-US" sz="1000" b="1" dirty="0">
                <a:solidFill>
                  <a:srgbClr val="0B2A4A"/>
                </a:solidFill>
                <a:latin typeface="Arial" pitchFamily="34" charset="0"/>
                <a:ea typeface="Arial" pitchFamily="34" charset="-122"/>
                <a:cs typeface="Arial" pitchFamily="34" charset="-120"/>
              </a:rPr>
              <a:t>Year 9</a:t>
            </a:r>
            <a:endParaRPr lang="en-US" sz="1000" dirty="0"/>
          </a:p>
        </p:txBody>
      </p:sp>
      <p:sp>
        <p:nvSpPr>
          <p:cNvPr id="5" name="Text 2"/>
          <p:cNvSpPr/>
          <p:nvPr/>
        </p:nvSpPr>
        <p:spPr>
          <a:xfrm>
            <a:off x="8897112" y="6336792"/>
            <a:ext cx="2743200" cy="283464"/>
          </a:xfrm>
          <a:prstGeom prst="rect">
            <a:avLst/>
          </a:prstGeom>
          <a:noFill/>
          <a:ln/>
        </p:spPr>
        <p:txBody>
          <a:bodyPr wrap="square" lIns="0" tIns="0" rIns="0" bIns="0" rtlCol="0" anchor="ctr"/>
          <a:lstStyle/>
          <a:p>
            <a:pPr marL="0" indent="0" algn="r">
              <a:buNone/>
            </a:pPr>
            <a:r>
              <a:rPr lang="en-US" sz="1000" b="1" dirty="0">
                <a:solidFill>
                  <a:srgbClr val="004077"/>
                </a:solidFill>
                <a:latin typeface="Arial" pitchFamily="34" charset="0"/>
                <a:ea typeface="Arial" pitchFamily="34" charset="-122"/>
                <a:cs typeface="Arial" pitchFamily="34" charset="-120"/>
              </a:rPr>
              <a:t>nextstepsready.org.uk</a:t>
            </a:r>
            <a:endParaRPr lang="en-US" sz="1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8.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jpg"/><Relationship Id="rId5" Type="http://schemas.openxmlformats.org/officeDocument/2006/relationships/image" Target="../media/image10.pn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5.png"/><Relationship Id="rId7"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jp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1.jpg"/><Relationship Id="rId5" Type="http://schemas.openxmlformats.org/officeDocument/2006/relationships/hyperlink" Target="https://www.bbc.co.uk/bitesize/articles/zrjh92p" TargetMode="External"/><Relationship Id="rId4"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10.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26.jp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29.jp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2.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7"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1.jpg"/><Relationship Id="rId5" Type="http://schemas.openxmlformats.org/officeDocument/2006/relationships/image" Target="../media/image17.jpg"/><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548640" y="274320"/>
            <a:ext cx="11064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Teacher notes: Year 9 – Know your KS4 options</a:t>
            </a:r>
            <a:endParaRPr lang="en-US" sz="3200" dirty="0"/>
          </a:p>
        </p:txBody>
      </p:sp>
      <p:sp>
        <p:nvSpPr>
          <p:cNvPr id="3" name="intro panel"/>
          <p:cNvSpPr/>
          <p:nvPr/>
        </p:nvSpPr>
        <p:spPr>
          <a:xfrm>
            <a:off x="548640" y="1463040"/>
            <a:ext cx="3566160" cy="4572000"/>
          </a:xfrm>
          <a:prstGeom prst="roundRect">
            <a:avLst>
              <a:gd name="adj" fmla="val 359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pic>
        <p:nvPicPr>
          <p:cNvPr id="4" name="Year 9 badge" descr="/tmp/claude-0/-home-claude/57c6dd4e-62f2-571d-b351-8f501f7ac058/scratchpad/lessons/assets/badge-y9.png"/>
          <p:cNvPicPr>
            <a:picLocks noChangeAspect="1"/>
          </p:cNvPicPr>
          <p:nvPr/>
        </p:nvPicPr>
        <p:blipFill>
          <a:blip r:embed="rId3"/>
          <a:stretch>
            <a:fillRect/>
          </a:stretch>
        </p:blipFill>
        <p:spPr>
          <a:xfrm>
            <a:off x="1325880" y="1691640"/>
            <a:ext cx="2011680" cy="2011680"/>
          </a:xfrm>
          <a:prstGeom prst="rect">
            <a:avLst/>
          </a:prstGeom>
        </p:spPr>
      </p:pic>
      <p:sp>
        <p:nvSpPr>
          <p:cNvPr id="5" name="Text 2"/>
          <p:cNvSpPr txBox="1"/>
          <p:nvPr/>
        </p:nvSpPr>
        <p:spPr>
          <a:xfrm>
            <a:off x="777240" y="3794760"/>
            <a:ext cx="3108960" cy="1188720"/>
          </a:xfrm>
          <a:prstGeom prst="rect">
            <a:avLst/>
          </a:prstGeom>
          <a:noFill/>
          <a:ln/>
        </p:spPr>
        <p:txBody>
          <a:bodyPr wrap="square" lIns="0" tIns="0" rIns="0" bIns="0" rtlCol="0" anchor="t"/>
          <a:lstStyle/>
          <a:p>
            <a:pPr marL="0" indent="0">
              <a:buNone/>
            </a:pPr>
            <a:r>
              <a:rPr lang="en-US" sz="1400" dirty="0">
                <a:solidFill>
                  <a:srgbClr val="FFFFFF"/>
                </a:solidFill>
                <a:latin typeface="Arial" pitchFamily="34" charset="0"/>
                <a:ea typeface="Arial" pitchFamily="34" charset="-122"/>
                <a:cs typeface="Arial" pitchFamily="34" charset="-120"/>
              </a:rPr>
              <a:t>A one-hour careers lesson to help Year 9 students (or Year 8, depending on when your school runs options) prepare to choose their GCSEs.</a:t>
            </a:r>
            <a:endParaRPr lang="en-US" sz="1400" dirty="0"/>
          </a:p>
        </p:txBody>
      </p:sp>
      <p:sp>
        <p:nvSpPr>
          <p:cNvPr id="6" name="version tag"/>
          <p:cNvSpPr/>
          <p:nvPr/>
        </p:nvSpPr>
        <p:spPr>
          <a:xfrm>
            <a:off x="777240" y="5029200"/>
            <a:ext cx="3108960" cy="777240"/>
          </a:xfrm>
          <a:prstGeom prst="roundRect">
            <a:avLst>
              <a:gd name="adj" fmla="val 11765"/>
            </a:avLst>
          </a:prstGeom>
          <a:solidFill>
            <a:srgbClr val="4FA8E0"/>
          </a:solidFill>
          <a:ln w="12700">
            <a:solidFill>
              <a:srgbClr val="4FA8E0"/>
            </a:solidFill>
            <a:prstDash val="solid"/>
          </a:ln>
        </p:spPr>
        <p:txBody>
          <a:bodyPr/>
          <a:lstStyle/>
          <a:p>
            <a:endParaRPr lang="en-GB"/>
          </a:p>
        </p:txBody>
      </p:sp>
      <p:sp>
        <p:nvSpPr>
          <p:cNvPr id="7" name="Text 4"/>
          <p:cNvSpPr txBox="1"/>
          <p:nvPr/>
        </p:nvSpPr>
        <p:spPr>
          <a:xfrm>
            <a:off x="914400" y="5029200"/>
            <a:ext cx="2834640" cy="777240"/>
          </a:xfrm>
          <a:prstGeom prst="rect">
            <a:avLst/>
          </a:prstGeom>
          <a:noFill/>
          <a:ln/>
        </p:spPr>
        <p:txBody>
          <a:bodyPr wrap="square" lIns="0" tIns="0" rIns="0" bIns="0" rtlCol="0" anchor="ctr"/>
          <a:lstStyle/>
          <a:p>
            <a:pPr marL="0" indent="0">
              <a:buNone/>
            </a:pPr>
            <a:r>
              <a:rPr lang="en-US" sz="1300" b="1" dirty="0">
                <a:solidFill>
                  <a:srgbClr val="0B2A4A"/>
                </a:solidFill>
                <a:latin typeface="Arial" pitchFamily="34" charset="0"/>
                <a:ea typeface="Arial" pitchFamily="34" charset="-122"/>
                <a:cs typeface="Arial" pitchFamily="34" charset="-120"/>
              </a:rPr>
              <a:t>Online version</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Students need a computer, tablet or phone</a:t>
            </a:r>
            <a:endParaRPr lang="en-US" sz="1300" dirty="0"/>
          </a:p>
        </p:txBody>
      </p:sp>
      <p:sp>
        <p:nvSpPr>
          <p:cNvPr id="8" name="Text 5"/>
          <p:cNvSpPr txBox="1"/>
          <p:nvPr/>
        </p:nvSpPr>
        <p:spPr>
          <a:xfrm>
            <a:off x="4434840" y="1463040"/>
            <a:ext cx="7205472" cy="365760"/>
          </a:xfrm>
          <a:prstGeom prst="rect">
            <a:avLst/>
          </a:prstGeom>
          <a:noFill/>
          <a:ln/>
        </p:spPr>
        <p:txBody>
          <a:bodyPr wrap="square" lIns="0" tIns="0" rIns="0" bIns="0" rtlCol="0" anchor="t"/>
          <a:lstStyle/>
          <a:p>
            <a:pPr marL="0" indent="0">
              <a:buNone/>
            </a:pPr>
            <a:r>
              <a:rPr lang="en-US" sz="1700" b="1" dirty="0">
                <a:solidFill>
                  <a:srgbClr val="004077"/>
                </a:solidFill>
                <a:latin typeface="Arial" pitchFamily="34" charset="0"/>
                <a:ea typeface="Arial" pitchFamily="34" charset="-122"/>
                <a:cs typeface="Arial" pitchFamily="34" charset="-120"/>
              </a:rPr>
              <a:t>This lesson aims to support students to:</a:t>
            </a:r>
            <a:endParaRPr lang="en-US" sz="1700" dirty="0"/>
          </a:p>
        </p:txBody>
      </p:sp>
      <p:sp>
        <p:nvSpPr>
          <p:cNvPr id="9" name="card"/>
          <p:cNvSpPr/>
          <p:nvPr/>
        </p:nvSpPr>
        <p:spPr>
          <a:xfrm>
            <a:off x="4434840" y="1874520"/>
            <a:ext cx="7205472" cy="914400"/>
          </a:xfrm>
          <a:prstGeom prst="roundRect">
            <a:avLst>
              <a:gd name="adj" fmla="val 12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0" name="Text 7"/>
          <p:cNvSpPr txBox="1"/>
          <p:nvPr/>
        </p:nvSpPr>
        <p:spPr>
          <a:xfrm>
            <a:off x="4617720" y="1874520"/>
            <a:ext cx="6839712" cy="914400"/>
          </a:xfrm>
          <a:prstGeom prst="rect">
            <a:avLst/>
          </a:prstGeom>
          <a:noFill/>
          <a:ln/>
        </p:spPr>
        <p:txBody>
          <a:bodyPr wrap="square" lIns="0" tIns="0" rIns="0" bIns="0" rtlCol="0" anchor="ctr"/>
          <a:lstStyle/>
          <a:p>
            <a:pPr marL="177800" indent="-177800">
              <a:spcAft>
                <a:spcPts val="300"/>
              </a:spcAft>
              <a:buSzPct val="100000"/>
              <a:buChar char="•"/>
            </a:pPr>
            <a:r>
              <a:rPr lang="en-US" sz="1400" dirty="0">
                <a:solidFill>
                  <a:srgbClr val="0B2A4A"/>
                </a:solidFill>
                <a:latin typeface="Arial" pitchFamily="34" charset="0"/>
                <a:ea typeface="Arial" pitchFamily="34" charset="-122"/>
                <a:cs typeface="Arial" pitchFamily="34" charset="-120"/>
              </a:rPr>
              <a:t>Develop their career skills for life, learning and work</a:t>
            </a:r>
            <a:endParaRPr lang="en-US" sz="1400" dirty="0"/>
          </a:p>
          <a:p>
            <a:pPr marL="177800" indent="-177800">
              <a:spcAft>
                <a:spcPts val="300"/>
              </a:spcAft>
              <a:buSzPct val="100000"/>
              <a:buChar char="•"/>
            </a:pPr>
            <a:r>
              <a:rPr lang="en-US" sz="1400" dirty="0">
                <a:solidFill>
                  <a:srgbClr val="0B2A4A"/>
                </a:solidFill>
                <a:latin typeface="Arial" pitchFamily="34" charset="0"/>
                <a:ea typeface="Arial" pitchFamily="34" charset="-122"/>
                <a:cs typeface="Arial" pitchFamily="34" charset="-120"/>
              </a:rPr>
              <a:t>Prepare for the next career decisions they will have to make</a:t>
            </a:r>
            <a:endParaRPr lang="en-US" sz="1400" dirty="0"/>
          </a:p>
        </p:txBody>
      </p:sp>
      <p:grpSp>
        <p:nvGrpSpPr>
          <p:cNvPr id="26" name="Group 25">
            <a:extLst>
              <a:ext uri="{FF2B5EF4-FFF2-40B4-BE49-F238E27FC236}">
                <a16:creationId xmlns:a16="http://schemas.microsoft.com/office/drawing/2014/main" id="{C3B6D399-AB18-92F7-169F-98025C483556}"/>
              </a:ext>
            </a:extLst>
          </p:cNvPr>
          <p:cNvGrpSpPr/>
          <p:nvPr/>
        </p:nvGrpSpPr>
        <p:grpSpPr>
          <a:xfrm>
            <a:off x="4434840" y="2944368"/>
            <a:ext cx="7205472" cy="3090672"/>
            <a:chOff x="4434840" y="2944368"/>
            <a:chExt cx="7205472" cy="3090672"/>
          </a:xfrm>
        </p:grpSpPr>
        <p:sp>
          <p:nvSpPr>
            <p:cNvPr id="11" name="Text 8"/>
            <p:cNvSpPr txBox="1"/>
            <p:nvPr/>
          </p:nvSpPr>
          <p:spPr>
            <a:xfrm>
              <a:off x="4434840" y="2944368"/>
              <a:ext cx="7205472" cy="365760"/>
            </a:xfrm>
            <a:prstGeom prst="rect">
              <a:avLst/>
            </a:prstGeom>
            <a:noFill/>
            <a:ln/>
          </p:spPr>
          <p:txBody>
            <a:bodyPr wrap="square" lIns="0" tIns="0" rIns="0" bIns="0" rtlCol="0" anchor="t"/>
            <a:lstStyle/>
            <a:p>
              <a:pPr marL="0" indent="0">
                <a:buNone/>
              </a:pPr>
              <a:r>
                <a:rPr lang="en-US" sz="1700" b="1" dirty="0">
                  <a:solidFill>
                    <a:srgbClr val="004077"/>
                  </a:solidFill>
                  <a:latin typeface="Arial" pitchFamily="34" charset="0"/>
                  <a:ea typeface="Arial" pitchFamily="34" charset="-122"/>
                  <a:cs typeface="Arial" pitchFamily="34" charset="-120"/>
                </a:rPr>
                <a:t>Career development skills (CDI Framework)</a:t>
              </a:r>
              <a:endParaRPr lang="en-US" sz="1700" dirty="0"/>
            </a:p>
          </p:txBody>
        </p:sp>
        <p:sp>
          <p:nvSpPr>
            <p:cNvPr id="12" name="card"/>
            <p:cNvSpPr/>
            <p:nvPr/>
          </p:nvSpPr>
          <p:spPr>
            <a:xfrm>
              <a:off x="4434840" y="3355848"/>
              <a:ext cx="7205472" cy="1325880"/>
            </a:xfrm>
            <a:prstGeom prst="roundRect">
              <a:avLst>
                <a:gd name="adj" fmla="val 827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3" name="Text 10"/>
            <p:cNvSpPr txBox="1"/>
            <p:nvPr/>
          </p:nvSpPr>
          <p:spPr>
            <a:xfrm>
              <a:off x="4617720" y="3355848"/>
              <a:ext cx="6839712" cy="1325880"/>
            </a:xfrm>
            <a:prstGeom prst="rect">
              <a:avLst/>
            </a:prstGeom>
            <a:noFill/>
            <a:ln/>
          </p:spPr>
          <p:txBody>
            <a:bodyPr wrap="square" lIns="0" tIns="0" rIns="0" bIns="0" rtlCol="0" anchor="ctr"/>
            <a:lstStyle/>
            <a:p>
              <a:pPr marL="177800" indent="-177800">
                <a:spcAft>
                  <a:spcPts val="300"/>
                </a:spcAft>
                <a:buSzPct val="100000"/>
                <a:buChar char="•"/>
              </a:pPr>
              <a:r>
                <a:rPr lang="en-US" sz="1400" dirty="0">
                  <a:solidFill>
                    <a:srgbClr val="0B2A4A"/>
                  </a:solidFill>
                  <a:latin typeface="Arial" pitchFamily="34" charset="0"/>
                  <a:ea typeface="Arial" pitchFamily="34" charset="-122"/>
                  <a:cs typeface="Arial" pitchFamily="34" charset="-120"/>
                </a:rPr>
                <a:t>Preparing for choosing their GCSEs</a:t>
              </a:r>
              <a:endParaRPr lang="en-US" sz="1400" dirty="0"/>
            </a:p>
            <a:p>
              <a:pPr marL="177800" indent="-177800">
                <a:spcAft>
                  <a:spcPts val="300"/>
                </a:spcAft>
                <a:buSzPct val="100000"/>
                <a:buChar char="•"/>
              </a:pPr>
              <a:r>
                <a:rPr lang="en-US" sz="1400" dirty="0">
                  <a:solidFill>
                    <a:srgbClr val="0B2A4A"/>
                  </a:solidFill>
                  <a:latin typeface="Arial" pitchFamily="34" charset="0"/>
                  <a:ea typeface="Arial" pitchFamily="34" charset="-122"/>
                  <a:cs typeface="Arial" pitchFamily="34" charset="-120"/>
                </a:rPr>
                <a:t>Being aware of the main learning pathways (e.g. university, college and apprenticeships)</a:t>
              </a:r>
              <a:endParaRPr lang="en-US" sz="1400" dirty="0"/>
            </a:p>
            <a:p>
              <a:pPr marL="177800" indent="-177800">
                <a:spcAft>
                  <a:spcPts val="300"/>
                </a:spcAft>
                <a:buSzPct val="100000"/>
                <a:buChar char="•"/>
              </a:pPr>
              <a:r>
                <a:rPr lang="en-US" sz="1400" dirty="0">
                  <a:solidFill>
                    <a:srgbClr val="0B2A4A"/>
                  </a:solidFill>
                  <a:latin typeface="Arial" pitchFamily="34" charset="0"/>
                  <a:ea typeface="Arial" pitchFamily="34" charset="-122"/>
                  <a:cs typeface="Arial" pitchFamily="34" charset="-120"/>
                </a:rPr>
                <a:t>Being aware that many jobs require learning, skills and minimum qualifications</a:t>
              </a:r>
              <a:endParaRPr lang="en-US" sz="1400" dirty="0"/>
            </a:p>
          </p:txBody>
        </p:sp>
        <p:sp>
          <p:nvSpPr>
            <p:cNvPr id="14" name="Gatsby Benchmarks card"/>
            <p:cNvSpPr/>
            <p:nvPr/>
          </p:nvSpPr>
          <p:spPr>
            <a:xfrm>
              <a:off x="4434840" y="4846320"/>
              <a:ext cx="2279904" cy="1188720"/>
            </a:xfrm>
            <a:prstGeom prst="roundRect">
              <a:avLst>
                <a:gd name="adj" fmla="val 9231"/>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sp>
          <p:nvSpPr>
            <p:cNvPr id="15" name="Text 12"/>
            <p:cNvSpPr txBox="1"/>
            <p:nvPr/>
          </p:nvSpPr>
          <p:spPr>
            <a:xfrm>
              <a:off x="4572000" y="4956048"/>
              <a:ext cx="2005584" cy="320040"/>
            </a:xfrm>
            <a:prstGeom prst="rect">
              <a:avLst/>
            </a:prstGeom>
            <a:noFill/>
            <a:ln/>
          </p:spPr>
          <p:txBody>
            <a:bodyPr wrap="square" lIns="0" tIns="0" rIns="0" bIns="0" rtlCol="0" anchor="t"/>
            <a:lstStyle/>
            <a:p>
              <a:pPr marL="0" indent="0">
                <a:buNone/>
              </a:pPr>
              <a:r>
                <a:rPr lang="en-US" sz="1400" b="1" dirty="0">
                  <a:solidFill>
                    <a:srgbClr val="004077"/>
                  </a:solidFill>
                  <a:latin typeface="Arial" pitchFamily="34" charset="0"/>
                  <a:ea typeface="Arial" pitchFamily="34" charset="-122"/>
                  <a:cs typeface="Arial" pitchFamily="34" charset="-120"/>
                </a:rPr>
                <a:t>Gatsby Benchmarks</a:t>
              </a:r>
              <a:endParaRPr lang="en-US" sz="1400" dirty="0"/>
            </a:p>
          </p:txBody>
        </p:sp>
        <p:sp>
          <p:nvSpPr>
            <p:cNvPr id="16" name="Text 13"/>
            <p:cNvSpPr txBox="1"/>
            <p:nvPr/>
          </p:nvSpPr>
          <p:spPr>
            <a:xfrm>
              <a:off x="4572000" y="5303520"/>
              <a:ext cx="2005584" cy="640080"/>
            </a:xfrm>
            <a:prstGeom prst="rect">
              <a:avLst/>
            </a:prstGeom>
            <a:noFill/>
            <a:ln/>
          </p:spPr>
          <p:txBody>
            <a:bodyPr wrap="square" lIns="0" tIns="0" rIns="0" bIns="0" rtlCol="0" anchor="t"/>
            <a:lstStyle/>
            <a:p>
              <a:pPr marL="0" indent="0">
                <a:buNone/>
              </a:pPr>
              <a:r>
                <a:rPr lang="en-US" sz="1300" dirty="0">
                  <a:solidFill>
                    <a:srgbClr val="0B2A4A"/>
                  </a:solidFill>
                  <a:latin typeface="Arial" pitchFamily="34" charset="0"/>
                  <a:ea typeface="Arial" pitchFamily="34" charset="-122"/>
                  <a:cs typeface="Arial" pitchFamily="34" charset="-120"/>
                </a:rPr>
                <a:t>1, 2, 3, 4 and 6</a:t>
              </a:r>
              <a:endParaRPr lang="en-US" sz="1300" dirty="0"/>
            </a:p>
          </p:txBody>
        </p:sp>
        <p:sp>
          <p:nvSpPr>
            <p:cNvPr id="17" name="Equalex Framework card"/>
            <p:cNvSpPr/>
            <p:nvPr/>
          </p:nvSpPr>
          <p:spPr>
            <a:xfrm>
              <a:off x="6897624" y="4846320"/>
              <a:ext cx="2279904" cy="1188720"/>
            </a:xfrm>
            <a:prstGeom prst="roundRect">
              <a:avLst>
                <a:gd name="adj" fmla="val 9231"/>
              </a:avLst>
            </a:prstGeom>
            <a:solidFill>
              <a:srgbClr val="DAF4E7"/>
            </a:solidFill>
            <a:ln w="12700">
              <a:solidFill>
                <a:srgbClr val="DAF4E7"/>
              </a:solidFill>
              <a:prstDash val="solid"/>
            </a:ln>
            <a:effectLst>
              <a:outerShdw blurRad="76200" dist="25400" dir="5400000" algn="bl" rotWithShape="0">
                <a:srgbClr val="000000">
                  <a:alpha val="12000"/>
                </a:srgbClr>
              </a:outerShdw>
            </a:effectLst>
          </p:spPr>
          <p:txBody>
            <a:bodyPr/>
            <a:lstStyle/>
            <a:p>
              <a:endParaRPr lang="en-GB"/>
            </a:p>
          </p:txBody>
        </p:sp>
        <p:sp>
          <p:nvSpPr>
            <p:cNvPr id="18" name="Text 15"/>
            <p:cNvSpPr txBox="1"/>
            <p:nvPr/>
          </p:nvSpPr>
          <p:spPr>
            <a:xfrm>
              <a:off x="7034784" y="4956048"/>
              <a:ext cx="2005584" cy="320040"/>
            </a:xfrm>
            <a:prstGeom prst="rect">
              <a:avLst/>
            </a:prstGeom>
            <a:noFill/>
            <a:ln/>
          </p:spPr>
          <p:txBody>
            <a:bodyPr wrap="square" lIns="0" tIns="0" rIns="0" bIns="0" rtlCol="0" anchor="t"/>
            <a:lstStyle/>
            <a:p>
              <a:pPr marL="0" indent="0">
                <a:buNone/>
              </a:pPr>
              <a:r>
                <a:rPr lang="en-US" sz="1400" b="1" dirty="0">
                  <a:solidFill>
                    <a:srgbClr val="004077"/>
                  </a:solidFill>
                  <a:latin typeface="Arial" pitchFamily="34" charset="0"/>
                  <a:ea typeface="Arial" pitchFamily="34" charset="-122"/>
                  <a:cs typeface="Arial" pitchFamily="34" charset="-120"/>
                </a:rPr>
                <a:t>Equalex Framework</a:t>
              </a:r>
              <a:endParaRPr lang="en-US" sz="1400" dirty="0"/>
            </a:p>
          </p:txBody>
        </p:sp>
        <p:sp>
          <p:nvSpPr>
            <p:cNvPr id="19" name="Text 16"/>
            <p:cNvSpPr txBox="1"/>
            <p:nvPr/>
          </p:nvSpPr>
          <p:spPr>
            <a:xfrm>
              <a:off x="7034784" y="5303520"/>
              <a:ext cx="2005584" cy="640080"/>
            </a:xfrm>
            <a:prstGeom prst="rect">
              <a:avLst/>
            </a:prstGeom>
            <a:noFill/>
            <a:ln/>
          </p:spPr>
          <p:txBody>
            <a:bodyPr wrap="square" lIns="0" tIns="0" rIns="0" bIns="0" rtlCol="0" anchor="t"/>
            <a:lstStyle/>
            <a:p>
              <a:pPr marL="0" indent="0">
                <a:buNone/>
              </a:pPr>
              <a:r>
                <a:rPr lang="en-US" sz="1300" dirty="0">
                  <a:solidFill>
                    <a:srgbClr val="0B2A4A"/>
                  </a:solidFill>
                  <a:latin typeface="Arial" pitchFamily="34" charset="0"/>
                  <a:ea typeface="Arial" pitchFamily="34" charset="-122"/>
                  <a:cs typeface="Arial" pitchFamily="34" charset="-120"/>
                </a:rPr>
                <a:t>Introduce &amp; Inspire</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Investigate &amp; Explore</a:t>
              </a:r>
              <a:endParaRPr lang="en-US" sz="1300" dirty="0"/>
            </a:p>
          </p:txBody>
        </p:sp>
        <p:sp>
          <p:nvSpPr>
            <p:cNvPr id="20" name="Skills Builder card"/>
            <p:cNvSpPr/>
            <p:nvPr/>
          </p:nvSpPr>
          <p:spPr>
            <a:xfrm>
              <a:off x="9360408" y="4846320"/>
              <a:ext cx="2279904" cy="1188720"/>
            </a:xfrm>
            <a:prstGeom prst="roundRect">
              <a:avLst>
                <a:gd name="adj" fmla="val 9231"/>
              </a:avLst>
            </a:prstGeom>
            <a:solidFill>
              <a:srgbClr val="F6E3EE"/>
            </a:solidFill>
            <a:ln w="12700">
              <a:solidFill>
                <a:srgbClr val="F6E3EE"/>
              </a:solidFill>
              <a:prstDash val="solid"/>
            </a:ln>
            <a:effectLst>
              <a:outerShdw blurRad="76200" dist="25400" dir="5400000" algn="bl" rotWithShape="0">
                <a:srgbClr val="000000">
                  <a:alpha val="12000"/>
                </a:srgbClr>
              </a:outerShdw>
            </a:effectLst>
          </p:spPr>
          <p:txBody>
            <a:bodyPr/>
            <a:lstStyle/>
            <a:p>
              <a:endParaRPr lang="en-GB"/>
            </a:p>
          </p:txBody>
        </p:sp>
        <p:sp>
          <p:nvSpPr>
            <p:cNvPr id="21" name="Text 18"/>
            <p:cNvSpPr txBox="1"/>
            <p:nvPr/>
          </p:nvSpPr>
          <p:spPr>
            <a:xfrm>
              <a:off x="9497568" y="4956048"/>
              <a:ext cx="2005584" cy="320040"/>
            </a:xfrm>
            <a:prstGeom prst="rect">
              <a:avLst/>
            </a:prstGeom>
            <a:noFill/>
            <a:ln/>
          </p:spPr>
          <p:txBody>
            <a:bodyPr wrap="square" lIns="0" tIns="0" rIns="0" bIns="0" rtlCol="0" anchor="t"/>
            <a:lstStyle/>
            <a:p>
              <a:pPr marL="0" indent="0">
                <a:buNone/>
              </a:pPr>
              <a:r>
                <a:rPr lang="en-US" sz="1400" b="1" dirty="0">
                  <a:solidFill>
                    <a:srgbClr val="004077"/>
                  </a:solidFill>
                  <a:latin typeface="Arial" pitchFamily="34" charset="0"/>
                  <a:ea typeface="Arial" pitchFamily="34" charset="-122"/>
                  <a:cs typeface="Arial" pitchFamily="34" charset="-120"/>
                </a:rPr>
                <a:t>Skills Builder</a:t>
              </a:r>
              <a:endParaRPr lang="en-US" sz="1400" dirty="0"/>
            </a:p>
          </p:txBody>
        </p:sp>
        <p:pic>
          <p:nvPicPr>
            <p:cNvPr id="22" name="Teamwork badge" descr="/tmp/claude-0/-home-claude/57c6dd4e-62f2-571d-b351-8f501f7ac058/scratchpad/lessons/wex/ppt/media/image6.png"/>
            <p:cNvPicPr>
              <a:picLocks noChangeAspect="1"/>
            </p:cNvPicPr>
            <p:nvPr/>
          </p:nvPicPr>
          <p:blipFill>
            <a:blip r:embed="rId4"/>
            <a:stretch>
              <a:fillRect/>
            </a:stretch>
          </p:blipFill>
          <p:spPr>
            <a:xfrm>
              <a:off x="9497568" y="5303520"/>
              <a:ext cx="621792" cy="621792"/>
            </a:xfrm>
            <a:prstGeom prst="rect">
              <a:avLst/>
            </a:prstGeom>
          </p:spPr>
        </p:pic>
        <p:pic>
          <p:nvPicPr>
            <p:cNvPr id="23" name="Speaking badge" descr="/tmp/claude-0/-home-claude/57c6dd4e-62f2-571d-b351-8f501f7ac058/scratchpad/lessons/wex/ppt/media/image4.png"/>
            <p:cNvPicPr>
              <a:picLocks noChangeAspect="1"/>
            </p:cNvPicPr>
            <p:nvPr/>
          </p:nvPicPr>
          <p:blipFill>
            <a:blip r:embed="rId5"/>
            <a:stretch>
              <a:fillRect/>
            </a:stretch>
          </p:blipFill>
          <p:spPr>
            <a:xfrm>
              <a:off x="10210800" y="5303520"/>
              <a:ext cx="621792" cy="621792"/>
            </a:xfrm>
            <a:prstGeom prst="rect">
              <a:avLst/>
            </a:prstGeom>
          </p:spPr>
        </p:pic>
        <p:pic>
          <p:nvPicPr>
            <p:cNvPr id="24" name="Listening badge" descr="/tmp/claude-0/-home-claude/57c6dd4e-62f2-571d-b351-8f501f7ac058/scratchpad/lessons/wex/ppt/media/image3.png"/>
            <p:cNvPicPr>
              <a:picLocks noChangeAspect="1"/>
            </p:cNvPicPr>
            <p:nvPr/>
          </p:nvPicPr>
          <p:blipFill>
            <a:blip r:embed="rId6"/>
            <a:stretch>
              <a:fillRect/>
            </a:stretch>
          </p:blipFill>
          <p:spPr>
            <a:xfrm>
              <a:off x="10924032" y="5303520"/>
              <a:ext cx="621792" cy="621792"/>
            </a:xfrm>
            <a:prstGeom prst="rect">
              <a:avLst/>
            </a:prstGeom>
          </p:spPr>
        </p:pic>
      </p:gr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ppt_x"/>
                                          </p:val>
                                        </p:tav>
                                        <p:tav tm="100000">
                                          <p:val>
                                            <p:strVal val="#ppt_x"/>
                                          </p:val>
                                        </p:tav>
                                      </p:tavLst>
                                    </p:anim>
                                    <p:anim calcmode="lin" valueType="num">
                                      <p:cBhvr additive="base">
                                        <p:cTn id="8"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548640" y="274320"/>
            <a:ext cx="11064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Lesson overview</a:t>
            </a:r>
            <a:endParaRPr lang="en-US" sz="3200" dirty="0"/>
          </a:p>
        </p:txBody>
      </p:sp>
      <p:sp>
        <p:nvSpPr>
          <p:cNvPr id="3" name="before the lesson"/>
          <p:cNvSpPr/>
          <p:nvPr/>
        </p:nvSpPr>
        <p:spPr>
          <a:xfrm>
            <a:off x="548640" y="1417320"/>
            <a:ext cx="11091672" cy="685800"/>
          </a:xfrm>
          <a:prstGeom prst="roundRect">
            <a:avLst>
              <a:gd name="adj" fmla="val 16000"/>
            </a:avLst>
          </a:prstGeom>
          <a:solidFill>
            <a:srgbClr val="FFF4C2"/>
          </a:solidFill>
          <a:ln w="12700">
            <a:solidFill>
              <a:srgbClr val="FFF4C2"/>
            </a:solidFill>
            <a:prstDash val="solid"/>
          </a:ln>
          <a:effectLst>
            <a:outerShdw blurRad="76200" dist="25400" dir="5400000" algn="bl" rotWithShape="0">
              <a:srgbClr val="000000">
                <a:alpha val="12000"/>
              </a:srgbClr>
            </a:outerShdw>
          </a:effectLst>
        </p:spPr>
        <p:txBody>
          <a:bodyPr/>
          <a:lstStyle/>
          <a:p>
            <a:endParaRPr lang="en-GB"/>
          </a:p>
        </p:txBody>
      </p:sp>
      <p:sp>
        <p:nvSpPr>
          <p:cNvPr id="4" name="before circle"/>
          <p:cNvSpPr/>
          <p:nvPr/>
        </p:nvSpPr>
        <p:spPr>
          <a:xfrm>
            <a:off x="685800" y="1508760"/>
            <a:ext cx="502920" cy="502920"/>
          </a:xfrm>
          <a:prstGeom prst="ellipse">
            <a:avLst/>
          </a:prstGeom>
          <a:solidFill>
            <a:srgbClr val="004077"/>
          </a:solidFill>
          <a:ln w="12700">
            <a:solidFill>
              <a:srgbClr val="004077"/>
            </a:solidFill>
            <a:prstDash val="solid"/>
          </a:ln>
        </p:spPr>
        <p:txBody>
          <a:bodyPr/>
          <a:lstStyle/>
          <a:p>
            <a:endParaRPr lang="en-GB"/>
          </a:p>
        </p:txBody>
      </p:sp>
      <p:pic>
        <p:nvPicPr>
          <p:cNvPr id="5" name="before icon" descr="preencoded.png"/>
          <p:cNvPicPr>
            <a:picLocks noChangeAspect="1"/>
          </p:cNvPicPr>
          <p:nvPr/>
        </p:nvPicPr>
        <p:blipFill>
          <a:blip r:embed="rId3"/>
          <a:stretch>
            <a:fillRect/>
          </a:stretch>
        </p:blipFill>
        <p:spPr>
          <a:xfrm>
            <a:off x="806501" y="1629461"/>
            <a:ext cx="261518" cy="261518"/>
          </a:xfrm>
          <a:prstGeom prst="rect">
            <a:avLst/>
          </a:prstGeom>
        </p:spPr>
      </p:pic>
      <p:sp>
        <p:nvSpPr>
          <p:cNvPr id="6" name="Text 3"/>
          <p:cNvSpPr txBox="1"/>
          <p:nvPr/>
        </p:nvSpPr>
        <p:spPr>
          <a:xfrm>
            <a:off x="1371600" y="1417320"/>
            <a:ext cx="10149840" cy="685800"/>
          </a:xfrm>
          <a:prstGeom prst="rect">
            <a:avLst/>
          </a:prstGeom>
          <a:noFill/>
          <a:ln/>
        </p:spPr>
        <p:txBody>
          <a:bodyPr wrap="square" lIns="0" tIns="0" rIns="0" bIns="0" rtlCol="0" anchor="ctr"/>
          <a:lstStyle/>
          <a:p>
            <a:pPr marL="0" indent="0">
              <a:buNone/>
            </a:pPr>
            <a:r>
              <a:rPr lang="en-US" sz="1500" b="1" dirty="0">
                <a:solidFill>
                  <a:srgbClr val="0B2A4A"/>
                </a:solidFill>
                <a:latin typeface="Arial" pitchFamily="34" charset="0"/>
                <a:ea typeface="Arial" pitchFamily="34" charset="-122"/>
                <a:cs typeface="Arial" pitchFamily="34" charset="-120"/>
              </a:rPr>
              <a:t>Before the lesson: </a:t>
            </a:r>
            <a:r>
              <a:rPr lang="en-US" sz="1500" dirty="0">
                <a:solidFill>
                  <a:srgbClr val="0B2A4A"/>
                </a:solidFill>
                <a:latin typeface="Arial" pitchFamily="34" charset="0"/>
                <a:ea typeface="Arial" pitchFamily="34" charset="-122"/>
                <a:cs typeface="Arial" pitchFamily="34" charset="-120"/>
              </a:rPr>
              <a:t>print the My Subjects sheet (slide 14) and task list (slide 15), and have your school's list of KS4 subjects ready. Students need a device – check nextstepsready.org.uk opens in school.</a:t>
            </a:r>
            <a:endParaRPr lang="en-US" sz="1500" dirty="0"/>
          </a:p>
        </p:txBody>
      </p:sp>
      <p:graphicFrame>
        <p:nvGraphicFramePr>
          <p:cNvPr id="7" name="Table 0"/>
          <p:cNvGraphicFramePr>
            <a:graphicFrameLocks noGrp="1"/>
          </p:cNvGraphicFramePr>
          <p:nvPr/>
        </p:nvGraphicFramePr>
        <p:xfrm>
          <a:off x="548640" y="2331720"/>
          <a:ext cx="11091672" cy="3200400"/>
        </p:xfrm>
        <a:graphic>
          <a:graphicData uri="http://schemas.openxmlformats.org/drawingml/2006/table">
            <a:tbl>
              <a:tblPr/>
              <a:tblGrid>
                <a:gridCol w="1280160">
                  <a:extLst>
                    <a:ext uri="{9D8B030D-6E8A-4147-A177-3AD203B41FA5}">
                      <a16:colId xmlns:a16="http://schemas.microsoft.com/office/drawing/2014/main" val="20000"/>
                    </a:ext>
                  </a:extLst>
                </a:gridCol>
                <a:gridCol w="1188720">
                  <a:extLst>
                    <a:ext uri="{9D8B030D-6E8A-4147-A177-3AD203B41FA5}">
                      <a16:colId xmlns:a16="http://schemas.microsoft.com/office/drawing/2014/main" val="20001"/>
                    </a:ext>
                  </a:extLst>
                </a:gridCol>
                <a:gridCol w="5513832">
                  <a:extLst>
                    <a:ext uri="{9D8B030D-6E8A-4147-A177-3AD203B41FA5}">
                      <a16:colId xmlns:a16="http://schemas.microsoft.com/office/drawing/2014/main" val="20002"/>
                    </a:ext>
                  </a:extLst>
                </a:gridCol>
                <a:gridCol w="3108960">
                  <a:extLst>
                    <a:ext uri="{9D8B030D-6E8A-4147-A177-3AD203B41FA5}">
                      <a16:colId xmlns:a16="http://schemas.microsoft.com/office/drawing/2014/main" val="20003"/>
                    </a:ext>
                  </a:extLst>
                </a:gridCol>
              </a:tblGrid>
              <a:tr h="457200">
                <a:tc>
                  <a:txBody>
                    <a:bodyPr/>
                    <a:lstStyle/>
                    <a:p>
                      <a:pPr marL="0" indent="0">
                        <a:buNone/>
                      </a:pPr>
                      <a:r>
                        <a:rPr lang="en-US" sz="1500" b="1" dirty="0">
                          <a:solidFill>
                            <a:srgbClr val="FFFFFF"/>
                          </a:solidFill>
                          <a:latin typeface="Arial" pitchFamily="34" charset="0"/>
                          <a:ea typeface="Arial" pitchFamily="34" charset="-122"/>
                          <a:cs typeface="Arial" pitchFamily="34" charset="-120"/>
                        </a:rPr>
                        <a:t>Timing</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tc>
                  <a:txBody>
                    <a:bodyPr/>
                    <a:lstStyle/>
                    <a:p>
                      <a:pPr marL="0" indent="0">
                        <a:buNone/>
                      </a:pPr>
                      <a:r>
                        <a:rPr lang="en-US" sz="1500" b="1" dirty="0">
                          <a:solidFill>
                            <a:srgbClr val="FFFFFF"/>
                          </a:solidFill>
                          <a:latin typeface="Arial" pitchFamily="34" charset="0"/>
                          <a:ea typeface="Arial" pitchFamily="34" charset="-122"/>
                          <a:cs typeface="Arial" pitchFamily="34" charset="-120"/>
                        </a:rPr>
                        <a:t>Slides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tc>
                  <a:txBody>
                    <a:bodyPr/>
                    <a:lstStyle/>
                    <a:p>
                      <a:pPr marL="0" indent="0">
                        <a:buNone/>
                      </a:pPr>
                      <a:r>
                        <a:rPr lang="en-US" sz="1500" b="1" dirty="0">
                          <a:solidFill>
                            <a:srgbClr val="FFFFFF"/>
                          </a:solidFill>
                          <a:latin typeface="Arial" pitchFamily="34" charset="0"/>
                          <a:ea typeface="Arial" pitchFamily="34" charset="-122"/>
                          <a:cs typeface="Arial" pitchFamily="34" charset="-120"/>
                        </a:rPr>
                        <a:t>Activity</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tc>
                  <a:txBody>
                    <a:bodyPr/>
                    <a:lstStyle/>
                    <a:p>
                      <a:pPr marL="0" indent="0">
                        <a:buNone/>
                      </a:pPr>
                      <a:r>
                        <a:rPr lang="en-US" sz="1500" b="1" dirty="0">
                          <a:solidFill>
                            <a:srgbClr val="FFFFFF"/>
                          </a:solidFill>
                          <a:latin typeface="Arial" pitchFamily="34" charset="0"/>
                          <a:ea typeface="Arial" pitchFamily="34" charset="-122"/>
                          <a:cs typeface="Arial" pitchFamily="34" charset="-120"/>
                        </a:rPr>
                        <a:t>Resources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004077"/>
                    </a:solidFill>
                  </a:tcPr>
                </a:tc>
                <a:extLst>
                  <a:ext uri="{0D108BD9-81ED-4DB2-BD59-A6C34878D82A}">
                    <a16:rowId xmlns:a16="http://schemas.microsoft.com/office/drawing/2014/main" val="10000"/>
                  </a:ext>
                </a:extLst>
              </a:tr>
              <a:tr h="685800">
                <a:tc>
                  <a:txBody>
                    <a:bodyPr/>
                    <a:lstStyle/>
                    <a:p>
                      <a:pPr marL="0" indent="0">
                        <a:buNone/>
                      </a:pPr>
                      <a:r>
                        <a:rPr lang="en-US" sz="1500" b="1" dirty="0">
                          <a:solidFill>
                            <a:srgbClr val="0B2A4A"/>
                          </a:solidFill>
                          <a:latin typeface="Arial" pitchFamily="34" charset="0"/>
                          <a:ea typeface="Arial" pitchFamily="34" charset="-122"/>
                          <a:cs typeface="Arial" pitchFamily="34" charset="-120"/>
                        </a:rPr>
                        <a:t>10 mins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4–8</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Introduction: qualifications ladder, GCSE subjects for jobs (3 mins), key points about KS4 options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BBC Bitesize video (optional)</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685800">
                <a:tc>
                  <a:txBody>
                    <a:bodyPr/>
                    <a:lstStyle/>
                    <a:p>
                      <a:pPr marL="0" indent="0">
                        <a:buNone/>
                      </a:pPr>
                      <a:r>
                        <a:rPr lang="en-US" sz="1500" b="1" dirty="0">
                          <a:solidFill>
                            <a:srgbClr val="0B2A4A"/>
                          </a:solidFill>
                          <a:latin typeface="Arial" pitchFamily="34" charset="0"/>
                          <a:ea typeface="Arial" pitchFamily="34" charset="-122"/>
                          <a:cs typeface="Arial" pitchFamily="34" charset="-120"/>
                        </a:rPr>
                        <a:t>10 mins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9</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Task 1: explore KS4 qualifications and choose your top 8 subjects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My Subjects sheet, school subject list</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85800">
                <a:tc>
                  <a:txBody>
                    <a:bodyPr/>
                    <a:lstStyle/>
                    <a:p>
                      <a:pPr marL="0" indent="0">
                        <a:buNone/>
                      </a:pPr>
                      <a:r>
                        <a:rPr lang="en-US" sz="1500" b="1" dirty="0">
                          <a:solidFill>
                            <a:srgbClr val="0B2A4A"/>
                          </a:solidFill>
                          <a:latin typeface="Arial" pitchFamily="34" charset="0"/>
                          <a:ea typeface="Arial" pitchFamily="34" charset="-122"/>
                          <a:cs typeface="Arial" pitchFamily="34" charset="-120"/>
                        </a:rPr>
                        <a:t>20 mins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10–11</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Task 2: research where your favourite subject could lead on nextstepsready.org.uk</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Devices, task list</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685800">
                <a:tc>
                  <a:txBody>
                    <a:bodyPr/>
                    <a:lstStyle/>
                    <a:p>
                      <a:pPr marL="0" indent="0">
                        <a:buNone/>
                      </a:pPr>
                      <a:r>
                        <a:rPr lang="en-US" sz="1500" b="1" dirty="0">
                          <a:solidFill>
                            <a:srgbClr val="0B2A4A"/>
                          </a:solidFill>
                          <a:latin typeface="Arial" pitchFamily="34" charset="0"/>
                          <a:ea typeface="Arial" pitchFamily="34" charset="-122"/>
                          <a:cs typeface="Arial" pitchFamily="34" charset="-120"/>
                        </a:rPr>
                        <a:t>10 mins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12–13</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Share your research, then wrap-up</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tc>
                  <a:txBody>
                    <a:bodyPr/>
                    <a:lstStyle/>
                    <a:p>
                      <a:pPr marL="0" indent="0">
                        <a:buNone/>
                      </a:pPr>
                      <a:r>
                        <a:rPr lang="en-US" sz="1500" dirty="0">
                          <a:solidFill>
                            <a:srgbClr val="0B2A4A"/>
                          </a:solidFill>
                          <a:latin typeface="Arial" pitchFamily="34" charset="0"/>
                          <a:ea typeface="Arial" pitchFamily="34" charset="-122"/>
                          <a:cs typeface="Arial" pitchFamily="34" charset="-120"/>
                        </a:rPr>
                        <a:t>Task lists</a:t>
                      </a:r>
                      <a:endParaRPr lang="en-US" sz="1500" dirty="0">
                        <a:latin typeface="Arial" charset="0"/>
                        <a:ea typeface="Arial" charset="0"/>
                        <a:cs typeface="Arial" charset="0"/>
                      </a:endParaRPr>
                    </a:p>
                  </a:txBody>
                  <a:tcPr marL="101600" marR="101600" marT="50800" marB="50800" anchor="ctr">
                    <a:lnL w="9525" cap="flat" cmpd="sng" algn="ctr">
                      <a:solidFill>
                        <a:srgbClr val="C9D3DE"/>
                      </a:solidFill>
                      <a:prstDash val="solid"/>
                      <a:round/>
                      <a:headEnd type="none" w="med" len="med"/>
                      <a:tailEnd type="none" w="med" len="med"/>
                    </a:lnL>
                    <a:lnR w="9525" cap="flat" cmpd="sng" algn="ctr">
                      <a:solidFill>
                        <a:srgbClr val="C9D3DE"/>
                      </a:solidFill>
                      <a:prstDash val="solid"/>
                      <a:round/>
                      <a:headEnd type="none" w="med" len="med"/>
                      <a:tailEnd type="none" w="med" len="med"/>
                    </a:lnR>
                    <a:lnT w="9525" cap="flat" cmpd="sng" algn="ctr">
                      <a:solidFill>
                        <a:srgbClr val="C9D3DE"/>
                      </a:solidFill>
                      <a:prstDash val="solid"/>
                      <a:round/>
                      <a:headEnd type="none" w="med" len="med"/>
                      <a:tailEnd type="none" w="med" len="med"/>
                    </a:lnT>
                    <a:lnB w="9525" cap="flat" cmpd="sng" algn="ctr">
                      <a:solidFill>
                        <a:srgbClr val="C9D3DE"/>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8" name="Text 4"/>
          <p:cNvSpPr txBox="1"/>
          <p:nvPr/>
        </p:nvSpPr>
        <p:spPr>
          <a:xfrm>
            <a:off x="548640" y="5577840"/>
            <a:ext cx="11091672" cy="365760"/>
          </a:xfrm>
          <a:prstGeom prst="rect">
            <a:avLst/>
          </a:prstGeom>
          <a:noFill/>
          <a:ln/>
        </p:spPr>
        <p:txBody>
          <a:bodyPr wrap="square" lIns="0" tIns="0" rIns="0" bIns="0" rtlCol="0" anchor="t"/>
          <a:lstStyle/>
          <a:p>
            <a:pPr marL="0" indent="0">
              <a:buNone/>
            </a:pPr>
            <a:r>
              <a:rPr lang="en-US" sz="1300" i="1" dirty="0">
                <a:solidFill>
                  <a:srgbClr val="4F6072"/>
                </a:solidFill>
                <a:latin typeface="Arial" pitchFamily="34" charset="0"/>
                <a:ea typeface="Arial" pitchFamily="34" charset="-122"/>
                <a:cs typeface="Arial" pitchFamily="34" charset="-120"/>
              </a:rPr>
              <a:t>Total: about 50 minutes. Timings are a guide – the research task can be extended.</a:t>
            </a:r>
            <a:endParaRPr lang="en-US" sz="13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ro panel"/>
          <p:cNvSpPr/>
          <p:nvPr/>
        </p:nvSpPr>
        <p:spPr>
          <a:xfrm>
            <a:off x="548640" y="502920"/>
            <a:ext cx="4114800" cy="5532120"/>
          </a:xfrm>
          <a:prstGeom prst="roundRect">
            <a:avLst>
              <a:gd name="adj" fmla="val 3556"/>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pic>
        <p:nvPicPr>
          <p:cNvPr id="3" name="Year 9 badge" descr="/tmp/claude-0/-home-claude/57c6dd4e-62f2-571d-b351-8f501f7ac058/scratchpad/lessons/assets/badge-y9.png"/>
          <p:cNvPicPr>
            <a:picLocks noChangeAspect="1"/>
          </p:cNvPicPr>
          <p:nvPr/>
        </p:nvPicPr>
        <p:blipFill>
          <a:blip r:embed="rId3"/>
          <a:stretch>
            <a:fillRect/>
          </a:stretch>
        </p:blipFill>
        <p:spPr>
          <a:xfrm>
            <a:off x="1463040" y="868680"/>
            <a:ext cx="2286000" cy="2286000"/>
          </a:xfrm>
          <a:prstGeom prst="rect">
            <a:avLst/>
          </a:prstGeom>
        </p:spPr>
      </p:pic>
      <p:sp>
        <p:nvSpPr>
          <p:cNvPr id="4" name="Text 1"/>
          <p:cNvSpPr txBox="1"/>
          <p:nvPr/>
        </p:nvSpPr>
        <p:spPr>
          <a:xfrm>
            <a:off x="914400" y="3383280"/>
            <a:ext cx="3383280" cy="1508760"/>
          </a:xfrm>
          <a:prstGeom prst="rect">
            <a:avLst/>
          </a:prstGeom>
          <a:noFill/>
          <a:ln/>
        </p:spPr>
        <p:txBody>
          <a:bodyPr wrap="square" lIns="0" tIns="0" rIns="0" bIns="0" rtlCol="0" anchor="t"/>
          <a:lstStyle/>
          <a:p>
            <a:pPr marL="0" indent="0">
              <a:buNone/>
            </a:pPr>
            <a:r>
              <a:rPr lang="en-US" sz="1800" dirty="0">
                <a:solidFill>
                  <a:srgbClr val="BFD4EA"/>
                </a:solidFill>
                <a:latin typeface="Arial" pitchFamily="34" charset="0"/>
                <a:ea typeface="Arial" pitchFamily="34" charset="-122"/>
                <a:cs typeface="Arial" pitchFamily="34" charset="-120"/>
              </a:rPr>
              <a:t>Careers lesson</a:t>
            </a:r>
            <a:endParaRPr lang="en-US" sz="1800" dirty="0"/>
          </a:p>
          <a:p>
            <a:pPr marL="0" indent="0">
              <a:buNone/>
            </a:pPr>
            <a:r>
              <a:rPr lang="en-US" sz="3200" b="1" dirty="0">
                <a:solidFill>
                  <a:srgbClr val="FFFFFF"/>
                </a:solidFill>
                <a:latin typeface="Arial" pitchFamily="34" charset="0"/>
                <a:ea typeface="Arial" pitchFamily="34" charset="-122"/>
                <a:cs typeface="Arial" pitchFamily="34" charset="-120"/>
              </a:rPr>
              <a:t>Know your KS4 options</a:t>
            </a:r>
            <a:endParaRPr lang="en-US" sz="1800" dirty="0"/>
          </a:p>
        </p:txBody>
      </p:sp>
      <p:sp>
        <p:nvSpPr>
          <p:cNvPr id="5" name="Text 2"/>
          <p:cNvSpPr txBox="1"/>
          <p:nvPr/>
        </p:nvSpPr>
        <p:spPr>
          <a:xfrm>
            <a:off x="914400" y="4937760"/>
            <a:ext cx="3383280" cy="914400"/>
          </a:xfrm>
          <a:prstGeom prst="rect">
            <a:avLst/>
          </a:prstGeom>
          <a:noFill/>
          <a:ln/>
        </p:spPr>
        <p:txBody>
          <a:bodyPr wrap="square" lIns="0" tIns="0" rIns="0" bIns="0" rtlCol="0" anchor="t"/>
          <a:lstStyle/>
          <a:p>
            <a:pPr marL="0" indent="0">
              <a:buNone/>
            </a:pPr>
            <a:r>
              <a:rPr lang="en-US" sz="1500" dirty="0">
                <a:solidFill>
                  <a:srgbClr val="FFFFFF"/>
                </a:solidFill>
                <a:latin typeface="Arial" pitchFamily="34" charset="0"/>
                <a:ea typeface="Arial" pitchFamily="34" charset="-122"/>
                <a:cs typeface="Arial" pitchFamily="34" charset="-120"/>
              </a:rPr>
              <a:t>Find out about qualifications and start thinking about your GCSE choices.</a:t>
            </a:r>
            <a:endParaRPr lang="en-US" sz="1500" dirty="0"/>
          </a:p>
        </p:txBody>
      </p:sp>
      <p:sp>
        <p:nvSpPr>
          <p:cNvPr id="6" name="Text 3"/>
          <p:cNvSpPr txBox="1"/>
          <p:nvPr/>
        </p:nvSpPr>
        <p:spPr>
          <a:xfrm>
            <a:off x="5120640" y="548640"/>
            <a:ext cx="6492240" cy="548640"/>
          </a:xfrm>
          <a:prstGeom prst="rect">
            <a:avLst/>
          </a:prstGeom>
          <a:noFill/>
          <a:ln/>
        </p:spPr>
        <p:txBody>
          <a:bodyPr wrap="square" lIns="0" tIns="0" rIns="0" bIns="0" rtlCol="0" anchor="ctr"/>
          <a:lstStyle/>
          <a:p>
            <a:pPr marL="0" indent="0">
              <a:buNone/>
            </a:pPr>
            <a:r>
              <a:rPr lang="en-US" sz="2400" b="1" dirty="0">
                <a:solidFill>
                  <a:srgbClr val="004077"/>
                </a:solidFill>
                <a:latin typeface="Arial" pitchFamily="34" charset="0"/>
                <a:ea typeface="Arial" pitchFamily="34" charset="-122"/>
                <a:cs typeface="Arial" pitchFamily="34" charset="-120"/>
              </a:rPr>
              <a:t>In this lesson you will:</a:t>
            </a:r>
            <a:endParaRPr lang="en-US" sz="2400" dirty="0"/>
          </a:p>
        </p:txBody>
      </p:sp>
      <p:sp>
        <p:nvSpPr>
          <p:cNvPr id="7" name="aim 1"/>
          <p:cNvSpPr/>
          <p:nvPr/>
        </p:nvSpPr>
        <p:spPr>
          <a:xfrm>
            <a:off x="5806440" y="1280160"/>
            <a:ext cx="5833872" cy="1097280"/>
          </a:xfrm>
          <a:prstGeom prst="roundRect">
            <a:avLst>
              <a:gd name="adj" fmla="val 10000"/>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sp>
        <p:nvSpPr>
          <p:cNvPr id="8" name="Text 5"/>
          <p:cNvSpPr txBox="1"/>
          <p:nvPr/>
        </p:nvSpPr>
        <p:spPr>
          <a:xfrm>
            <a:off x="6035040" y="1280160"/>
            <a:ext cx="4480560" cy="10972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Find out about the main learning pathways: university, college and apprenticeships.</a:t>
            </a:r>
            <a:endParaRPr lang="en-US" sz="1900" dirty="0"/>
          </a:p>
        </p:txBody>
      </p:sp>
      <p:sp>
        <p:nvSpPr>
          <p:cNvPr id="9" name="aim 1 circle"/>
          <p:cNvSpPr/>
          <p:nvPr/>
        </p:nvSpPr>
        <p:spPr>
          <a:xfrm>
            <a:off x="10744200" y="146304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10" name="aim 1 icon" descr="preencoded.png"/>
          <p:cNvPicPr>
            <a:picLocks noChangeAspect="1"/>
          </p:cNvPicPr>
          <p:nvPr/>
        </p:nvPicPr>
        <p:blipFill>
          <a:blip r:embed="rId4"/>
          <a:stretch>
            <a:fillRect/>
          </a:stretch>
        </p:blipFill>
        <p:spPr>
          <a:xfrm>
            <a:off x="10919765" y="1638605"/>
            <a:ext cx="380390" cy="380390"/>
          </a:xfrm>
          <a:prstGeom prst="rect">
            <a:avLst/>
          </a:prstGeom>
        </p:spPr>
      </p:pic>
      <p:sp>
        <p:nvSpPr>
          <p:cNvPr id="11" name="number 1"/>
          <p:cNvSpPr/>
          <p:nvPr/>
        </p:nvSpPr>
        <p:spPr>
          <a:xfrm>
            <a:off x="5120640" y="1527048"/>
            <a:ext cx="603504" cy="603504"/>
          </a:xfrm>
          <a:prstGeom prst="ellipse">
            <a:avLst/>
          </a:prstGeom>
          <a:solidFill>
            <a:srgbClr val="0072BA"/>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2" name="Text 8"/>
          <p:cNvSpPr txBox="1"/>
          <p:nvPr/>
        </p:nvSpPr>
        <p:spPr>
          <a:xfrm>
            <a:off x="5120640" y="1527048"/>
            <a:ext cx="603504" cy="603504"/>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1</a:t>
            </a:r>
            <a:endParaRPr lang="en-US" sz="2400" dirty="0"/>
          </a:p>
        </p:txBody>
      </p:sp>
      <p:grpSp>
        <p:nvGrpSpPr>
          <p:cNvPr id="35" name="Group 34">
            <a:extLst>
              <a:ext uri="{FF2B5EF4-FFF2-40B4-BE49-F238E27FC236}">
                <a16:creationId xmlns:a16="http://schemas.microsoft.com/office/drawing/2014/main" id="{CF4FAFA5-C553-DC00-84B8-EF245E217912}"/>
              </a:ext>
            </a:extLst>
          </p:cNvPr>
          <p:cNvGrpSpPr/>
          <p:nvPr/>
        </p:nvGrpSpPr>
        <p:grpSpPr>
          <a:xfrm>
            <a:off x="5120640" y="2606040"/>
            <a:ext cx="6519672" cy="1097280"/>
            <a:chOff x="5120640" y="2606040"/>
            <a:chExt cx="6519672" cy="1097280"/>
          </a:xfrm>
        </p:grpSpPr>
        <p:sp>
          <p:nvSpPr>
            <p:cNvPr id="13" name="aim 2"/>
            <p:cNvSpPr/>
            <p:nvPr/>
          </p:nvSpPr>
          <p:spPr>
            <a:xfrm>
              <a:off x="5806440" y="2606040"/>
              <a:ext cx="5833872" cy="1097280"/>
            </a:xfrm>
            <a:prstGeom prst="roundRect">
              <a:avLst>
                <a:gd name="adj" fmla="val 10000"/>
              </a:avLst>
            </a:prstGeom>
            <a:solidFill>
              <a:srgbClr val="FFF4C2"/>
            </a:solidFill>
            <a:ln w="12700">
              <a:solidFill>
                <a:srgbClr val="FFF4C2"/>
              </a:solidFill>
              <a:prstDash val="solid"/>
            </a:ln>
            <a:effectLst>
              <a:outerShdw blurRad="76200" dist="25400" dir="5400000" algn="bl" rotWithShape="0">
                <a:srgbClr val="000000">
                  <a:alpha val="12000"/>
                </a:srgbClr>
              </a:outerShdw>
            </a:effectLst>
          </p:spPr>
          <p:txBody>
            <a:bodyPr/>
            <a:lstStyle/>
            <a:p>
              <a:endParaRPr lang="en-GB"/>
            </a:p>
          </p:txBody>
        </p:sp>
        <p:sp>
          <p:nvSpPr>
            <p:cNvPr id="14" name="Text 10"/>
            <p:cNvSpPr txBox="1"/>
            <p:nvPr/>
          </p:nvSpPr>
          <p:spPr>
            <a:xfrm>
              <a:off x="6035040" y="2606040"/>
              <a:ext cx="4480560" cy="10972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Understand that many jobs need learning, skills and qualifications.</a:t>
              </a:r>
              <a:endParaRPr lang="en-US" sz="1900" dirty="0"/>
            </a:p>
          </p:txBody>
        </p:sp>
        <p:sp>
          <p:nvSpPr>
            <p:cNvPr id="15" name="aim 2 circle"/>
            <p:cNvSpPr/>
            <p:nvPr/>
          </p:nvSpPr>
          <p:spPr>
            <a:xfrm>
              <a:off x="10744200" y="278892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16" name="aim 2 icon" descr="preencoded.png"/>
            <p:cNvPicPr>
              <a:picLocks noChangeAspect="1"/>
            </p:cNvPicPr>
            <p:nvPr/>
          </p:nvPicPr>
          <p:blipFill>
            <a:blip r:embed="rId5"/>
            <a:stretch>
              <a:fillRect/>
            </a:stretch>
          </p:blipFill>
          <p:spPr>
            <a:xfrm>
              <a:off x="10919765" y="2964485"/>
              <a:ext cx="380390" cy="380390"/>
            </a:xfrm>
            <a:prstGeom prst="rect">
              <a:avLst/>
            </a:prstGeom>
          </p:spPr>
        </p:pic>
        <p:sp>
          <p:nvSpPr>
            <p:cNvPr id="17" name="number 2"/>
            <p:cNvSpPr/>
            <p:nvPr/>
          </p:nvSpPr>
          <p:spPr>
            <a:xfrm>
              <a:off x="5120640" y="2852928"/>
              <a:ext cx="603504" cy="603504"/>
            </a:xfrm>
            <a:prstGeom prst="ellipse">
              <a:avLst/>
            </a:prstGeom>
            <a:solidFill>
              <a:srgbClr val="0072BA"/>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8" name="Text 13"/>
            <p:cNvSpPr txBox="1"/>
            <p:nvPr/>
          </p:nvSpPr>
          <p:spPr>
            <a:xfrm>
              <a:off x="5120640" y="2852928"/>
              <a:ext cx="603504" cy="603504"/>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2</a:t>
              </a:r>
              <a:endParaRPr lang="en-US" sz="2400" dirty="0"/>
            </a:p>
          </p:txBody>
        </p:sp>
      </p:grpSp>
      <p:grpSp>
        <p:nvGrpSpPr>
          <p:cNvPr id="36" name="Group 35">
            <a:extLst>
              <a:ext uri="{FF2B5EF4-FFF2-40B4-BE49-F238E27FC236}">
                <a16:creationId xmlns:a16="http://schemas.microsoft.com/office/drawing/2014/main" id="{E40513C8-889A-C727-8CA8-23662D53C80B}"/>
              </a:ext>
            </a:extLst>
          </p:cNvPr>
          <p:cNvGrpSpPr/>
          <p:nvPr/>
        </p:nvGrpSpPr>
        <p:grpSpPr>
          <a:xfrm>
            <a:off x="5120640" y="3931920"/>
            <a:ext cx="6519672" cy="1097280"/>
            <a:chOff x="5120640" y="3931920"/>
            <a:chExt cx="6519672" cy="1097280"/>
          </a:xfrm>
        </p:grpSpPr>
        <p:sp>
          <p:nvSpPr>
            <p:cNvPr id="19" name="aim 3"/>
            <p:cNvSpPr/>
            <p:nvPr/>
          </p:nvSpPr>
          <p:spPr>
            <a:xfrm>
              <a:off x="5806440" y="3931920"/>
              <a:ext cx="5833872" cy="1097280"/>
            </a:xfrm>
            <a:prstGeom prst="roundRect">
              <a:avLst>
                <a:gd name="adj" fmla="val 10000"/>
              </a:avLst>
            </a:prstGeom>
            <a:solidFill>
              <a:srgbClr val="DAF4E7"/>
            </a:solidFill>
            <a:ln w="12700">
              <a:solidFill>
                <a:srgbClr val="DAF4E7"/>
              </a:solidFill>
              <a:prstDash val="solid"/>
            </a:ln>
            <a:effectLst>
              <a:outerShdw blurRad="76200" dist="25400" dir="5400000" algn="bl" rotWithShape="0">
                <a:srgbClr val="000000">
                  <a:alpha val="12000"/>
                </a:srgbClr>
              </a:outerShdw>
            </a:effectLst>
          </p:spPr>
          <p:txBody>
            <a:bodyPr/>
            <a:lstStyle/>
            <a:p>
              <a:endParaRPr lang="en-GB"/>
            </a:p>
          </p:txBody>
        </p:sp>
        <p:sp>
          <p:nvSpPr>
            <p:cNvPr id="20" name="Text 15"/>
            <p:cNvSpPr txBox="1"/>
            <p:nvPr/>
          </p:nvSpPr>
          <p:spPr>
            <a:xfrm>
              <a:off x="6035040" y="3931920"/>
              <a:ext cx="4480560" cy="1097280"/>
            </a:xfrm>
            <a:prstGeom prst="rect">
              <a:avLst/>
            </a:prstGeom>
            <a:noFill/>
            <a:ln/>
          </p:spPr>
          <p:txBody>
            <a:bodyPr wrap="square" lIns="0" tIns="0" rIns="0" bIns="0" rtlCol="0" anchor="ctr"/>
            <a:lstStyle/>
            <a:p>
              <a:pPr marL="0" indent="0">
                <a:buNone/>
              </a:pPr>
              <a:r>
                <a:rPr lang="en-US" sz="1900" b="1" dirty="0">
                  <a:solidFill>
                    <a:srgbClr val="0B2A4A"/>
                  </a:solidFill>
                  <a:latin typeface="Arial" pitchFamily="34" charset="0"/>
                  <a:ea typeface="Arial" pitchFamily="34" charset="-122"/>
                  <a:cs typeface="Arial" pitchFamily="34" charset="-120"/>
                </a:rPr>
                <a:t>Start preparing to choose your GCSE options.</a:t>
              </a:r>
              <a:endParaRPr lang="en-US" sz="1900" dirty="0"/>
            </a:p>
          </p:txBody>
        </p:sp>
        <p:sp>
          <p:nvSpPr>
            <p:cNvPr id="21" name="aim 3 circle"/>
            <p:cNvSpPr/>
            <p:nvPr/>
          </p:nvSpPr>
          <p:spPr>
            <a:xfrm>
              <a:off x="10744200" y="4114800"/>
              <a:ext cx="731520" cy="731520"/>
            </a:xfrm>
            <a:prstGeom prst="ellipse">
              <a:avLst/>
            </a:prstGeom>
            <a:solidFill>
              <a:srgbClr val="004077"/>
            </a:solidFill>
            <a:ln w="12700">
              <a:solidFill>
                <a:srgbClr val="004077"/>
              </a:solidFill>
              <a:prstDash val="solid"/>
            </a:ln>
          </p:spPr>
          <p:txBody>
            <a:bodyPr/>
            <a:lstStyle/>
            <a:p>
              <a:endParaRPr lang="en-GB"/>
            </a:p>
          </p:txBody>
        </p:sp>
        <p:pic>
          <p:nvPicPr>
            <p:cNvPr id="22" name="aim 3 icon" descr="preencoded.png"/>
            <p:cNvPicPr>
              <a:picLocks noChangeAspect="1"/>
            </p:cNvPicPr>
            <p:nvPr/>
          </p:nvPicPr>
          <p:blipFill>
            <a:blip r:embed="rId6"/>
            <a:stretch>
              <a:fillRect/>
            </a:stretch>
          </p:blipFill>
          <p:spPr>
            <a:xfrm>
              <a:off x="10919765" y="4290365"/>
              <a:ext cx="380390" cy="380390"/>
            </a:xfrm>
            <a:prstGeom prst="rect">
              <a:avLst/>
            </a:prstGeom>
          </p:spPr>
        </p:pic>
        <p:sp>
          <p:nvSpPr>
            <p:cNvPr id="23" name="number 3"/>
            <p:cNvSpPr/>
            <p:nvPr/>
          </p:nvSpPr>
          <p:spPr>
            <a:xfrm>
              <a:off x="5120640" y="4178808"/>
              <a:ext cx="603504" cy="603504"/>
            </a:xfrm>
            <a:prstGeom prst="ellipse">
              <a:avLst/>
            </a:prstGeom>
            <a:solidFill>
              <a:srgbClr val="0072BA"/>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4" name="Text 18"/>
            <p:cNvSpPr txBox="1"/>
            <p:nvPr/>
          </p:nvSpPr>
          <p:spPr>
            <a:xfrm>
              <a:off x="5120640" y="4178808"/>
              <a:ext cx="603504" cy="603504"/>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3</a:t>
              </a:r>
              <a:endParaRPr lang="en-US" sz="2400" dirty="0"/>
            </a:p>
          </p:txBody>
        </p:sp>
      </p:grpSp>
      <p:grpSp>
        <p:nvGrpSpPr>
          <p:cNvPr id="37" name="Group 36">
            <a:extLst>
              <a:ext uri="{FF2B5EF4-FFF2-40B4-BE49-F238E27FC236}">
                <a16:creationId xmlns:a16="http://schemas.microsoft.com/office/drawing/2014/main" id="{62A46231-4A6F-666F-A20A-1F6C4377E028}"/>
              </a:ext>
            </a:extLst>
          </p:cNvPr>
          <p:cNvGrpSpPr/>
          <p:nvPr/>
        </p:nvGrpSpPr>
        <p:grpSpPr>
          <a:xfrm>
            <a:off x="5120640" y="5349240"/>
            <a:ext cx="6501384" cy="685800"/>
            <a:chOff x="5120640" y="5349240"/>
            <a:chExt cx="6501384" cy="685800"/>
          </a:xfrm>
        </p:grpSpPr>
        <p:sp>
          <p:nvSpPr>
            <p:cNvPr id="25" name="Introduction timing"/>
            <p:cNvSpPr/>
            <p:nvPr/>
          </p:nvSpPr>
          <p:spPr>
            <a:xfrm>
              <a:off x="5120640" y="5349240"/>
              <a:ext cx="2057400" cy="685800"/>
            </a:xfrm>
            <a:prstGeom prst="roundRect">
              <a:avLst>
                <a:gd name="adj" fmla="val 16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26" name="Image 4" descr="preencoded.png"/>
            <p:cNvPicPr>
              <a:picLocks noChangeAspect="1"/>
            </p:cNvPicPr>
            <p:nvPr/>
          </p:nvPicPr>
          <p:blipFill>
            <a:blip r:embed="rId7"/>
            <a:stretch>
              <a:fillRect/>
            </a:stretch>
          </p:blipFill>
          <p:spPr>
            <a:xfrm>
              <a:off x="5257800" y="5541264"/>
              <a:ext cx="292608" cy="292608"/>
            </a:xfrm>
            <a:prstGeom prst="rect">
              <a:avLst/>
            </a:prstGeom>
          </p:spPr>
        </p:pic>
        <p:sp>
          <p:nvSpPr>
            <p:cNvPr id="27" name="Text 20"/>
            <p:cNvSpPr txBox="1"/>
            <p:nvPr/>
          </p:nvSpPr>
          <p:spPr>
            <a:xfrm>
              <a:off x="5650992" y="5349240"/>
              <a:ext cx="1463040" cy="685800"/>
            </a:xfrm>
            <a:prstGeom prst="rect">
              <a:avLst/>
            </a:prstGeom>
            <a:noFill/>
            <a:ln/>
          </p:spPr>
          <p:txBody>
            <a:bodyPr wrap="square" lIns="0" tIns="0" rIns="0" bIns="0" rtlCol="0" anchor="ctr"/>
            <a:lstStyle/>
            <a:p>
              <a:pPr marL="0" indent="0">
                <a:buNone/>
              </a:pPr>
              <a:r>
                <a:rPr lang="en-US" sz="1300" b="1" dirty="0">
                  <a:solidFill>
                    <a:srgbClr val="0B2A4A"/>
                  </a:solidFill>
                  <a:latin typeface="Arial" pitchFamily="34" charset="0"/>
                  <a:ea typeface="Arial" pitchFamily="34" charset="-122"/>
                  <a:cs typeface="Arial" pitchFamily="34" charset="-120"/>
                </a:rPr>
                <a:t>Introduction</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10 mins</a:t>
              </a:r>
              <a:endParaRPr lang="en-US" sz="1300" dirty="0"/>
            </a:p>
          </p:txBody>
        </p:sp>
        <p:sp>
          <p:nvSpPr>
            <p:cNvPr id="28" name="Activities timing"/>
            <p:cNvSpPr/>
            <p:nvPr/>
          </p:nvSpPr>
          <p:spPr>
            <a:xfrm>
              <a:off x="7342632" y="5349240"/>
              <a:ext cx="2057400" cy="685800"/>
            </a:xfrm>
            <a:prstGeom prst="roundRect">
              <a:avLst>
                <a:gd name="adj" fmla="val 16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29" name="Image 5" descr="preencoded.png"/>
            <p:cNvPicPr>
              <a:picLocks noChangeAspect="1"/>
            </p:cNvPicPr>
            <p:nvPr/>
          </p:nvPicPr>
          <p:blipFill>
            <a:blip r:embed="rId7"/>
            <a:stretch>
              <a:fillRect/>
            </a:stretch>
          </p:blipFill>
          <p:spPr>
            <a:xfrm>
              <a:off x="7479792" y="5541264"/>
              <a:ext cx="292608" cy="292608"/>
            </a:xfrm>
            <a:prstGeom prst="rect">
              <a:avLst/>
            </a:prstGeom>
          </p:spPr>
        </p:pic>
        <p:sp>
          <p:nvSpPr>
            <p:cNvPr id="30" name="Text 22"/>
            <p:cNvSpPr txBox="1"/>
            <p:nvPr/>
          </p:nvSpPr>
          <p:spPr>
            <a:xfrm>
              <a:off x="7872984" y="5349240"/>
              <a:ext cx="1463040" cy="685800"/>
            </a:xfrm>
            <a:prstGeom prst="rect">
              <a:avLst/>
            </a:prstGeom>
            <a:noFill/>
            <a:ln/>
          </p:spPr>
          <p:txBody>
            <a:bodyPr wrap="square" lIns="0" tIns="0" rIns="0" bIns="0" rtlCol="0" anchor="ctr"/>
            <a:lstStyle/>
            <a:p>
              <a:pPr marL="0" indent="0">
                <a:buNone/>
              </a:pPr>
              <a:r>
                <a:rPr lang="en-US" sz="1300" b="1" dirty="0">
                  <a:solidFill>
                    <a:srgbClr val="0B2A4A"/>
                  </a:solidFill>
                  <a:latin typeface="Arial" pitchFamily="34" charset="0"/>
                  <a:ea typeface="Arial" pitchFamily="34" charset="-122"/>
                  <a:cs typeface="Arial" pitchFamily="34" charset="-120"/>
                </a:rPr>
                <a:t>Activities</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30 mins</a:t>
              </a:r>
              <a:endParaRPr lang="en-US" sz="1300" dirty="0"/>
            </a:p>
          </p:txBody>
        </p:sp>
        <p:sp>
          <p:nvSpPr>
            <p:cNvPr id="31" name="Presentations timing"/>
            <p:cNvSpPr/>
            <p:nvPr/>
          </p:nvSpPr>
          <p:spPr>
            <a:xfrm>
              <a:off x="9564624" y="5349240"/>
              <a:ext cx="2057400" cy="685800"/>
            </a:xfrm>
            <a:prstGeom prst="roundRect">
              <a:avLst>
                <a:gd name="adj" fmla="val 16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32" name="Image 6" descr="preencoded.png"/>
            <p:cNvPicPr>
              <a:picLocks noChangeAspect="1"/>
            </p:cNvPicPr>
            <p:nvPr/>
          </p:nvPicPr>
          <p:blipFill>
            <a:blip r:embed="rId7"/>
            <a:stretch>
              <a:fillRect/>
            </a:stretch>
          </p:blipFill>
          <p:spPr>
            <a:xfrm>
              <a:off x="9701784" y="5541264"/>
              <a:ext cx="292608" cy="292608"/>
            </a:xfrm>
            <a:prstGeom prst="rect">
              <a:avLst/>
            </a:prstGeom>
          </p:spPr>
        </p:pic>
        <p:sp>
          <p:nvSpPr>
            <p:cNvPr id="33" name="Text 24"/>
            <p:cNvSpPr txBox="1"/>
            <p:nvPr/>
          </p:nvSpPr>
          <p:spPr>
            <a:xfrm>
              <a:off x="10094976" y="5349240"/>
              <a:ext cx="1463040" cy="685800"/>
            </a:xfrm>
            <a:prstGeom prst="rect">
              <a:avLst/>
            </a:prstGeom>
            <a:noFill/>
            <a:ln/>
          </p:spPr>
          <p:txBody>
            <a:bodyPr wrap="square" lIns="0" tIns="0" rIns="0" bIns="0" rtlCol="0" anchor="ctr"/>
            <a:lstStyle/>
            <a:p>
              <a:pPr marL="0" indent="0">
                <a:buNone/>
              </a:pPr>
              <a:r>
                <a:rPr lang="en-US" sz="1300" b="1" dirty="0">
                  <a:solidFill>
                    <a:srgbClr val="0B2A4A"/>
                  </a:solidFill>
                  <a:latin typeface="Arial" pitchFamily="34" charset="0"/>
                  <a:ea typeface="Arial" pitchFamily="34" charset="-122"/>
                  <a:cs typeface="Arial" pitchFamily="34" charset="-120"/>
                </a:rPr>
                <a:t>Sharing</a:t>
              </a:r>
              <a:endParaRPr lang="en-US" sz="1300" dirty="0"/>
            </a:p>
            <a:p>
              <a:pPr marL="0" indent="0">
                <a:buNone/>
              </a:pPr>
              <a:r>
                <a:rPr lang="en-US" sz="1300" dirty="0">
                  <a:solidFill>
                    <a:srgbClr val="0B2A4A"/>
                  </a:solidFill>
                  <a:latin typeface="Arial" pitchFamily="34" charset="0"/>
                  <a:ea typeface="Arial" pitchFamily="34" charset="-122"/>
                  <a:cs typeface="Arial" pitchFamily="34" charset="-120"/>
                </a:rPr>
                <a:t>10 mins</a:t>
              </a:r>
              <a:endParaRPr lang="en-US" sz="1300" dirty="0"/>
            </a:p>
          </p:txBody>
        </p:sp>
      </p:grpSp>
      <p:sp>
        <p:nvSpPr>
          <p:cNvPr id="34"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3</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additive="base">
                                        <p:cTn id="13" dur="500" fill="hold"/>
                                        <p:tgtEl>
                                          <p:spTgt spid="36"/>
                                        </p:tgtEl>
                                        <p:attrNameLst>
                                          <p:attrName>ppt_x</p:attrName>
                                        </p:attrNameLst>
                                      </p:cBhvr>
                                      <p:tavLst>
                                        <p:tav tm="0">
                                          <p:val>
                                            <p:strVal val="#ppt_x"/>
                                          </p:val>
                                        </p:tav>
                                        <p:tav tm="100000">
                                          <p:val>
                                            <p:strVal val="#ppt_x"/>
                                          </p:val>
                                        </p:tav>
                                      </p:tavLst>
                                    </p:anim>
                                    <p:anim calcmode="lin" valueType="num">
                                      <p:cBhvr additive="base">
                                        <p:cTn id="14"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additive="base">
                                        <p:cTn id="19" dur="500" fill="hold"/>
                                        <p:tgtEl>
                                          <p:spTgt spid="37"/>
                                        </p:tgtEl>
                                        <p:attrNameLst>
                                          <p:attrName>ppt_x</p:attrName>
                                        </p:attrNameLst>
                                      </p:cBhvr>
                                      <p:tavLst>
                                        <p:tav tm="0">
                                          <p:val>
                                            <p:strVal val="#ppt_x"/>
                                          </p:val>
                                        </p:tav>
                                        <p:tav tm="100000">
                                          <p:val>
                                            <p:strVal val="#ppt_x"/>
                                          </p:val>
                                        </p:tav>
                                      </p:tavLst>
                                    </p:anim>
                                    <p:anim calcmode="lin" valueType="num">
                                      <p:cBhvr additive="base">
                                        <p:cTn id="20"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Careers, jobs and qualifications</a:t>
            </a:r>
            <a:endParaRPr lang="en-US" sz="3200" dirty="0"/>
          </a:p>
        </p:txBody>
      </p:sp>
      <p:sp>
        <p:nvSpPr>
          <p:cNvPr id="3" name="statement 1"/>
          <p:cNvSpPr/>
          <p:nvPr/>
        </p:nvSpPr>
        <p:spPr>
          <a:xfrm>
            <a:off x="548640" y="1463040"/>
            <a:ext cx="6766560" cy="868680"/>
          </a:xfrm>
          <a:prstGeom prst="roundRect">
            <a:avLst>
              <a:gd name="adj" fmla="val 12632"/>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statement 1 circle"/>
          <p:cNvSpPr/>
          <p:nvPr/>
        </p:nvSpPr>
        <p:spPr>
          <a:xfrm>
            <a:off x="713232" y="1618488"/>
            <a:ext cx="566928" cy="566928"/>
          </a:xfrm>
          <a:prstGeom prst="ellipse">
            <a:avLst/>
          </a:prstGeom>
          <a:solidFill>
            <a:srgbClr val="0072BA"/>
          </a:solidFill>
          <a:ln w="12700">
            <a:solidFill>
              <a:srgbClr val="0072BA"/>
            </a:solidFill>
            <a:prstDash val="solid"/>
          </a:ln>
        </p:spPr>
        <p:txBody>
          <a:bodyPr/>
          <a:lstStyle/>
          <a:p>
            <a:endParaRPr lang="en-GB"/>
          </a:p>
        </p:txBody>
      </p:sp>
      <p:pic>
        <p:nvPicPr>
          <p:cNvPr id="5" name="statement 1 icon" descr="preencoded.png"/>
          <p:cNvPicPr>
            <a:picLocks noChangeAspect="1"/>
          </p:cNvPicPr>
          <p:nvPr/>
        </p:nvPicPr>
        <p:blipFill>
          <a:blip r:embed="rId3"/>
          <a:stretch>
            <a:fillRect/>
          </a:stretch>
        </p:blipFill>
        <p:spPr>
          <a:xfrm>
            <a:off x="849295" y="1754551"/>
            <a:ext cx="294803" cy="294803"/>
          </a:xfrm>
          <a:prstGeom prst="rect">
            <a:avLst/>
          </a:prstGeom>
        </p:spPr>
      </p:pic>
      <p:sp>
        <p:nvSpPr>
          <p:cNvPr id="6" name="Text 3"/>
          <p:cNvSpPr txBox="1"/>
          <p:nvPr/>
        </p:nvSpPr>
        <p:spPr>
          <a:xfrm>
            <a:off x="1463040" y="1463040"/>
            <a:ext cx="5715000" cy="868680"/>
          </a:xfrm>
          <a:prstGeom prst="rect">
            <a:avLst/>
          </a:prstGeom>
          <a:noFill/>
          <a:ln/>
        </p:spPr>
        <p:txBody>
          <a:bodyPr wrap="square" lIns="0" tIns="0" rIns="0" bIns="0" rtlCol="0" anchor="ctr"/>
          <a:lstStyle/>
          <a:p>
            <a:pPr marL="0" indent="0">
              <a:buNone/>
            </a:pPr>
            <a:r>
              <a:rPr lang="en-US" sz="1700" dirty="0">
                <a:solidFill>
                  <a:srgbClr val="0B2A4A"/>
                </a:solidFill>
                <a:latin typeface="Arial" pitchFamily="34" charset="0"/>
                <a:ea typeface="Arial" pitchFamily="34" charset="-122"/>
                <a:cs typeface="Arial" pitchFamily="34" charset="-120"/>
              </a:rPr>
              <a:t>A career is </a:t>
            </a:r>
            <a:r>
              <a:rPr lang="en-US" sz="1700" b="1" dirty="0">
                <a:solidFill>
                  <a:srgbClr val="004077"/>
                </a:solidFill>
                <a:latin typeface="Arial" pitchFamily="34" charset="0"/>
                <a:ea typeface="Arial" pitchFamily="34" charset="-122"/>
                <a:cs typeface="Arial" pitchFamily="34" charset="-120"/>
              </a:rPr>
              <a:t>an individual's journey through life, learning and work.</a:t>
            </a:r>
            <a:endParaRPr lang="en-US" sz="1700" dirty="0"/>
          </a:p>
        </p:txBody>
      </p:sp>
      <p:sp>
        <p:nvSpPr>
          <p:cNvPr id="7" name="statement 2"/>
          <p:cNvSpPr/>
          <p:nvPr/>
        </p:nvSpPr>
        <p:spPr>
          <a:xfrm>
            <a:off x="548640" y="2487168"/>
            <a:ext cx="6766560" cy="868680"/>
          </a:xfrm>
          <a:prstGeom prst="roundRect">
            <a:avLst>
              <a:gd name="adj" fmla="val 12632"/>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8" name="statement 2 circle"/>
          <p:cNvSpPr/>
          <p:nvPr/>
        </p:nvSpPr>
        <p:spPr>
          <a:xfrm>
            <a:off x="713232" y="2642616"/>
            <a:ext cx="566928" cy="566928"/>
          </a:xfrm>
          <a:prstGeom prst="ellipse">
            <a:avLst/>
          </a:prstGeom>
          <a:solidFill>
            <a:srgbClr val="5F295F"/>
          </a:solidFill>
          <a:ln w="12700">
            <a:solidFill>
              <a:srgbClr val="5F295F"/>
            </a:solidFill>
            <a:prstDash val="solid"/>
          </a:ln>
        </p:spPr>
        <p:txBody>
          <a:bodyPr/>
          <a:lstStyle/>
          <a:p>
            <a:endParaRPr lang="en-GB"/>
          </a:p>
        </p:txBody>
      </p:sp>
      <p:pic>
        <p:nvPicPr>
          <p:cNvPr id="9" name="statement 2 icon" descr="preencoded.png"/>
          <p:cNvPicPr>
            <a:picLocks noChangeAspect="1"/>
          </p:cNvPicPr>
          <p:nvPr/>
        </p:nvPicPr>
        <p:blipFill>
          <a:blip r:embed="rId4"/>
          <a:stretch>
            <a:fillRect/>
          </a:stretch>
        </p:blipFill>
        <p:spPr>
          <a:xfrm>
            <a:off x="849295" y="2778679"/>
            <a:ext cx="294803" cy="294803"/>
          </a:xfrm>
          <a:prstGeom prst="rect">
            <a:avLst/>
          </a:prstGeom>
        </p:spPr>
      </p:pic>
      <p:sp>
        <p:nvSpPr>
          <p:cNvPr id="10" name="Text 6"/>
          <p:cNvSpPr txBox="1"/>
          <p:nvPr/>
        </p:nvSpPr>
        <p:spPr>
          <a:xfrm>
            <a:off x="1463040" y="2487168"/>
            <a:ext cx="5715000" cy="868680"/>
          </a:xfrm>
          <a:prstGeom prst="rect">
            <a:avLst/>
          </a:prstGeom>
          <a:noFill/>
          <a:ln/>
        </p:spPr>
        <p:txBody>
          <a:bodyPr wrap="square" lIns="0" tIns="0" rIns="0" bIns="0" rtlCol="0" anchor="ctr"/>
          <a:lstStyle/>
          <a:p>
            <a:pPr marL="0" indent="0">
              <a:buNone/>
            </a:pPr>
            <a:r>
              <a:rPr lang="en-US" sz="1700" dirty="0">
                <a:solidFill>
                  <a:srgbClr val="0B2A4A"/>
                </a:solidFill>
                <a:latin typeface="Arial" pitchFamily="34" charset="0"/>
                <a:ea typeface="Arial" pitchFamily="34" charset="-122"/>
                <a:cs typeface="Arial" pitchFamily="34" charset="-120"/>
              </a:rPr>
              <a:t>A job is </a:t>
            </a:r>
            <a:r>
              <a:rPr lang="en-US" sz="1700" b="1" dirty="0">
                <a:solidFill>
                  <a:srgbClr val="004077"/>
                </a:solidFill>
                <a:latin typeface="Arial" pitchFamily="34" charset="0"/>
                <a:ea typeface="Arial" pitchFamily="34" charset="-122"/>
                <a:cs typeface="Arial" pitchFamily="34" charset="-120"/>
              </a:rPr>
              <a:t>work that a person does regularly to earn money</a:t>
            </a:r>
            <a:r>
              <a:rPr lang="en-US" sz="1700" dirty="0">
                <a:solidFill>
                  <a:srgbClr val="0B2A4A"/>
                </a:solidFill>
                <a:latin typeface="Arial" pitchFamily="34" charset="0"/>
                <a:ea typeface="Arial" pitchFamily="34" charset="-122"/>
                <a:cs typeface="Arial" pitchFamily="34" charset="-120"/>
              </a:rPr>
              <a:t> and help provide a service, make something, or support other people.</a:t>
            </a:r>
            <a:endParaRPr lang="en-US" sz="1700" dirty="0"/>
          </a:p>
        </p:txBody>
      </p:sp>
      <p:sp>
        <p:nvSpPr>
          <p:cNvPr id="11" name="statement 3"/>
          <p:cNvSpPr/>
          <p:nvPr/>
        </p:nvSpPr>
        <p:spPr>
          <a:xfrm>
            <a:off x="548640" y="3511296"/>
            <a:ext cx="6766560" cy="868680"/>
          </a:xfrm>
          <a:prstGeom prst="roundRect">
            <a:avLst>
              <a:gd name="adj" fmla="val 12632"/>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2" name="statement 3 circle"/>
          <p:cNvSpPr/>
          <p:nvPr/>
        </p:nvSpPr>
        <p:spPr>
          <a:xfrm>
            <a:off x="713232" y="3666744"/>
            <a:ext cx="566928" cy="566928"/>
          </a:xfrm>
          <a:prstGeom prst="ellipse">
            <a:avLst/>
          </a:prstGeom>
          <a:solidFill>
            <a:srgbClr val="007A43"/>
          </a:solidFill>
          <a:ln w="12700">
            <a:solidFill>
              <a:srgbClr val="007A43"/>
            </a:solidFill>
            <a:prstDash val="solid"/>
          </a:ln>
        </p:spPr>
        <p:txBody>
          <a:bodyPr/>
          <a:lstStyle/>
          <a:p>
            <a:endParaRPr lang="en-GB"/>
          </a:p>
        </p:txBody>
      </p:sp>
      <p:pic>
        <p:nvPicPr>
          <p:cNvPr id="13" name="statement 3 icon" descr="preencoded.png"/>
          <p:cNvPicPr>
            <a:picLocks noChangeAspect="1"/>
          </p:cNvPicPr>
          <p:nvPr/>
        </p:nvPicPr>
        <p:blipFill>
          <a:blip r:embed="rId5"/>
          <a:stretch>
            <a:fillRect/>
          </a:stretch>
        </p:blipFill>
        <p:spPr>
          <a:xfrm>
            <a:off x="849295" y="3802807"/>
            <a:ext cx="294803" cy="294803"/>
          </a:xfrm>
          <a:prstGeom prst="rect">
            <a:avLst/>
          </a:prstGeom>
        </p:spPr>
      </p:pic>
      <p:sp>
        <p:nvSpPr>
          <p:cNvPr id="14" name="Text 9"/>
          <p:cNvSpPr txBox="1"/>
          <p:nvPr/>
        </p:nvSpPr>
        <p:spPr>
          <a:xfrm>
            <a:off x="1463040" y="3511296"/>
            <a:ext cx="5715000" cy="868680"/>
          </a:xfrm>
          <a:prstGeom prst="rect">
            <a:avLst/>
          </a:prstGeom>
          <a:noFill/>
          <a:ln/>
        </p:spPr>
        <p:txBody>
          <a:bodyPr wrap="square" lIns="0" tIns="0" rIns="0" bIns="0" rtlCol="0" anchor="ctr"/>
          <a:lstStyle/>
          <a:p>
            <a:pPr marL="0" indent="0">
              <a:buNone/>
            </a:pPr>
            <a:r>
              <a:rPr lang="en-US" sz="1700" dirty="0">
                <a:solidFill>
                  <a:srgbClr val="0B2A4A"/>
                </a:solidFill>
                <a:latin typeface="Arial" pitchFamily="34" charset="0"/>
                <a:ea typeface="Arial" pitchFamily="34" charset="-122"/>
                <a:cs typeface="Arial" pitchFamily="34" charset="-120"/>
              </a:rPr>
              <a:t>Many jobs need </a:t>
            </a:r>
            <a:r>
              <a:rPr lang="en-US" sz="1700" b="1" dirty="0">
                <a:solidFill>
                  <a:srgbClr val="004077"/>
                </a:solidFill>
                <a:latin typeface="Arial" pitchFamily="34" charset="0"/>
                <a:ea typeface="Arial" pitchFamily="34" charset="-122"/>
                <a:cs typeface="Arial" pitchFamily="34" charset="-120"/>
              </a:rPr>
              <a:t>specific qualifications and skills.</a:t>
            </a:r>
            <a:endParaRPr lang="en-US" sz="1700" dirty="0"/>
          </a:p>
        </p:txBody>
      </p:sp>
      <p:pic>
        <p:nvPicPr>
          <p:cNvPr id="15" name="Crowd of people" descr="Crowd of people"/>
          <p:cNvPicPr>
            <a:picLocks noChangeAspect="1"/>
          </p:cNvPicPr>
          <p:nvPr/>
        </p:nvPicPr>
        <p:blipFill>
          <a:blip r:embed="rId6"/>
          <a:srcRect/>
          <a:stretch/>
        </p:blipFill>
        <p:spPr>
          <a:xfrm>
            <a:off x="7543800" y="1463040"/>
            <a:ext cx="4096512" cy="2916936"/>
          </a:xfrm>
          <a:prstGeom prst="rect">
            <a:avLst/>
          </a:prstGeom>
        </p:spPr>
      </p:pic>
      <p:sp>
        <p:nvSpPr>
          <p:cNvPr id="16" name="question bar"/>
          <p:cNvSpPr/>
          <p:nvPr/>
        </p:nvSpPr>
        <p:spPr>
          <a:xfrm>
            <a:off x="548640" y="5440680"/>
            <a:ext cx="11091672" cy="685800"/>
          </a:xfrm>
          <a:prstGeom prst="roundRect">
            <a:avLst>
              <a:gd name="adj" fmla="val 1600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17" name="question circle"/>
          <p:cNvSpPr/>
          <p:nvPr/>
        </p:nvSpPr>
        <p:spPr>
          <a:xfrm>
            <a:off x="731520" y="5545836"/>
            <a:ext cx="475488" cy="475488"/>
          </a:xfrm>
          <a:prstGeom prst="ellipse">
            <a:avLst/>
          </a:prstGeom>
          <a:solidFill>
            <a:srgbClr val="0072BA"/>
          </a:solidFill>
          <a:ln w="12700">
            <a:solidFill>
              <a:srgbClr val="0072BA"/>
            </a:solidFill>
            <a:prstDash val="solid"/>
          </a:ln>
        </p:spPr>
        <p:txBody>
          <a:bodyPr/>
          <a:lstStyle/>
          <a:p>
            <a:endParaRPr lang="en-GB"/>
          </a:p>
        </p:txBody>
      </p:sp>
      <p:pic>
        <p:nvPicPr>
          <p:cNvPr id="18" name="question icon" descr="preencoded.png"/>
          <p:cNvPicPr>
            <a:picLocks noChangeAspect="1"/>
          </p:cNvPicPr>
          <p:nvPr/>
        </p:nvPicPr>
        <p:blipFill>
          <a:blip r:embed="rId7"/>
          <a:stretch>
            <a:fillRect/>
          </a:stretch>
        </p:blipFill>
        <p:spPr>
          <a:xfrm>
            <a:off x="845637" y="5659953"/>
            <a:ext cx="247254" cy="247254"/>
          </a:xfrm>
          <a:prstGeom prst="rect">
            <a:avLst/>
          </a:prstGeom>
        </p:spPr>
      </p:pic>
      <p:sp>
        <p:nvSpPr>
          <p:cNvPr id="19" name="Text 12"/>
          <p:cNvSpPr txBox="1"/>
          <p:nvPr/>
        </p:nvSpPr>
        <p:spPr>
          <a:xfrm>
            <a:off x="1371600" y="5440680"/>
            <a:ext cx="10085832" cy="68580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Do you have any idea what sort of job you might like to do one day?</a:t>
            </a:r>
            <a:endParaRPr lang="en-US" sz="2000" dirty="0"/>
          </a:p>
        </p:txBody>
      </p:sp>
      <p:sp>
        <p:nvSpPr>
          <p:cNvPr id="20" name="about you star"/>
          <p:cNvSpPr/>
          <p:nvPr/>
        </p:nvSpPr>
        <p:spPr>
          <a:xfrm>
            <a:off x="8001000" y="4160520"/>
            <a:ext cx="3200400" cy="1188720"/>
          </a:xfrm>
          <a:prstGeom prst="star12">
            <a:avLst/>
          </a:prstGeom>
          <a:solidFill>
            <a:srgbClr val="F6D000"/>
          </a:solidFill>
          <a:ln w="19050">
            <a:solidFill>
              <a:srgbClr val="E0B800"/>
            </a:solidFill>
            <a:prstDash val="solid"/>
          </a:ln>
          <a:effectLst>
            <a:outerShdw blurRad="76200" dist="25400" dir="5400000" algn="bl" rotWithShape="0">
              <a:srgbClr val="000000">
                <a:alpha val="12000"/>
              </a:srgbClr>
            </a:outerShdw>
          </a:effectLst>
        </p:spPr>
        <p:txBody>
          <a:bodyPr/>
          <a:lstStyle/>
          <a:p>
            <a:endParaRPr lang="en-GB"/>
          </a:p>
        </p:txBody>
      </p:sp>
      <p:sp>
        <p:nvSpPr>
          <p:cNvPr id="21" name="Text 14"/>
          <p:cNvSpPr txBox="1"/>
          <p:nvPr/>
        </p:nvSpPr>
        <p:spPr>
          <a:xfrm>
            <a:off x="8183880" y="4160520"/>
            <a:ext cx="2834640" cy="1188720"/>
          </a:xfrm>
          <a:prstGeom prst="rect">
            <a:avLst/>
          </a:prstGeom>
          <a:noFill/>
          <a:ln/>
        </p:spPr>
        <p:txBody>
          <a:bodyPr wrap="square" lIns="0" tIns="0" rIns="0" bIns="0" rtlCol="0" anchor="ctr"/>
          <a:lstStyle/>
          <a:p>
            <a:pPr marL="0" indent="0" algn="ctr">
              <a:buNone/>
            </a:pPr>
            <a:r>
              <a:rPr lang="en-US" sz="1800" b="1" dirty="0">
                <a:solidFill>
                  <a:srgbClr val="004077"/>
                </a:solidFill>
                <a:latin typeface="Arial" pitchFamily="34" charset="0"/>
                <a:ea typeface="Arial" pitchFamily="34" charset="-122"/>
                <a:cs typeface="Arial" pitchFamily="34" charset="-120"/>
              </a:rPr>
              <a:t>It is all about YOU!</a:t>
            </a:r>
            <a:endParaRPr lang="en-US" sz="18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4</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ppt_x"/>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What are qualifications?</a:t>
            </a:r>
            <a:endParaRPr lang="en-US" sz="3200" dirty="0"/>
          </a:p>
        </p:txBody>
      </p:sp>
      <p:sp>
        <p:nvSpPr>
          <p:cNvPr id="3" name="Text 1"/>
          <p:cNvSpPr txBox="1"/>
          <p:nvPr/>
        </p:nvSpPr>
        <p:spPr>
          <a:xfrm>
            <a:off x="548640" y="1298448"/>
            <a:ext cx="11091672" cy="411480"/>
          </a:xfrm>
          <a:prstGeom prst="rect">
            <a:avLst/>
          </a:prstGeom>
          <a:noFill/>
          <a:ln/>
        </p:spPr>
        <p:txBody>
          <a:bodyPr wrap="square" lIns="0" tIns="0" rIns="0" bIns="0" rtlCol="0" anchor="ctr"/>
          <a:lstStyle/>
          <a:p>
            <a:pPr marL="0" indent="0">
              <a:buNone/>
            </a:pPr>
            <a:r>
              <a:rPr lang="en-US" sz="1700" dirty="0">
                <a:solidFill>
                  <a:srgbClr val="0B2A4A"/>
                </a:solidFill>
                <a:latin typeface="Arial" pitchFamily="34" charset="0"/>
                <a:ea typeface="Arial" pitchFamily="34" charset="-122"/>
                <a:cs typeface="Arial" pitchFamily="34" charset="-120"/>
              </a:rPr>
              <a:t>Qualifications go up in levels. There are three main pathways – and you can move between them.</a:t>
            </a:r>
            <a:endParaRPr lang="en-US" sz="1700" dirty="0"/>
          </a:p>
        </p:txBody>
      </p:sp>
      <p:sp>
        <p:nvSpPr>
          <p:cNvPr id="4" name="Academic heading"/>
          <p:cNvSpPr/>
          <p:nvPr/>
        </p:nvSpPr>
        <p:spPr>
          <a:xfrm>
            <a:off x="1801368" y="1783080"/>
            <a:ext cx="2423160" cy="384048"/>
          </a:xfrm>
          <a:prstGeom prst="roundRect">
            <a:avLst>
              <a:gd name="adj" fmla="val 19048"/>
            </a:avLst>
          </a:prstGeom>
          <a:solidFill>
            <a:srgbClr val="004077"/>
          </a:solidFill>
          <a:ln w="12700">
            <a:solidFill>
              <a:srgbClr val="004077"/>
            </a:solidFill>
            <a:prstDash val="solid"/>
          </a:ln>
        </p:spPr>
        <p:txBody>
          <a:bodyPr/>
          <a:lstStyle/>
          <a:p>
            <a:endParaRPr lang="en-GB"/>
          </a:p>
        </p:txBody>
      </p:sp>
      <p:sp>
        <p:nvSpPr>
          <p:cNvPr id="5" name="Text 3"/>
          <p:cNvSpPr txBox="1"/>
          <p:nvPr/>
        </p:nvSpPr>
        <p:spPr>
          <a:xfrm>
            <a:off x="1801368" y="1783080"/>
            <a:ext cx="2423160"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Academic</a:t>
            </a:r>
            <a:endParaRPr lang="en-US" sz="1400" dirty="0"/>
          </a:p>
        </p:txBody>
      </p:sp>
      <p:sp>
        <p:nvSpPr>
          <p:cNvPr id="6" name="Technical &amp; vocational heading"/>
          <p:cNvSpPr/>
          <p:nvPr/>
        </p:nvSpPr>
        <p:spPr>
          <a:xfrm>
            <a:off x="4334256" y="1783080"/>
            <a:ext cx="2423160" cy="384048"/>
          </a:xfrm>
          <a:prstGeom prst="roundRect">
            <a:avLst>
              <a:gd name="adj" fmla="val 19048"/>
            </a:avLst>
          </a:prstGeom>
          <a:solidFill>
            <a:srgbClr val="004077"/>
          </a:solidFill>
          <a:ln w="12700">
            <a:solidFill>
              <a:srgbClr val="004077"/>
            </a:solidFill>
            <a:prstDash val="solid"/>
          </a:ln>
        </p:spPr>
        <p:txBody>
          <a:bodyPr/>
          <a:lstStyle/>
          <a:p>
            <a:endParaRPr lang="en-GB"/>
          </a:p>
        </p:txBody>
      </p:sp>
      <p:sp>
        <p:nvSpPr>
          <p:cNvPr id="7" name="Text 5"/>
          <p:cNvSpPr txBox="1"/>
          <p:nvPr/>
        </p:nvSpPr>
        <p:spPr>
          <a:xfrm>
            <a:off x="4334256" y="1783080"/>
            <a:ext cx="2423160"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Technical &amp; vocational</a:t>
            </a:r>
            <a:endParaRPr lang="en-US" sz="1400" dirty="0"/>
          </a:p>
        </p:txBody>
      </p:sp>
      <p:sp>
        <p:nvSpPr>
          <p:cNvPr id="8" name="Apprenticeships heading"/>
          <p:cNvSpPr/>
          <p:nvPr/>
        </p:nvSpPr>
        <p:spPr>
          <a:xfrm>
            <a:off x="6867144" y="1783080"/>
            <a:ext cx="2423160" cy="384048"/>
          </a:xfrm>
          <a:prstGeom prst="roundRect">
            <a:avLst>
              <a:gd name="adj" fmla="val 19048"/>
            </a:avLst>
          </a:prstGeom>
          <a:solidFill>
            <a:srgbClr val="004077"/>
          </a:solidFill>
          <a:ln w="12700">
            <a:solidFill>
              <a:srgbClr val="004077"/>
            </a:solidFill>
            <a:prstDash val="solid"/>
          </a:ln>
        </p:spPr>
        <p:txBody>
          <a:bodyPr/>
          <a:lstStyle/>
          <a:p>
            <a:endParaRPr lang="en-GB"/>
          </a:p>
        </p:txBody>
      </p:sp>
      <p:sp>
        <p:nvSpPr>
          <p:cNvPr id="9" name="Text 7"/>
          <p:cNvSpPr txBox="1"/>
          <p:nvPr/>
        </p:nvSpPr>
        <p:spPr>
          <a:xfrm>
            <a:off x="6867144" y="1783080"/>
            <a:ext cx="2423160" cy="384048"/>
          </a:xfrm>
          <a:prstGeom prst="rect">
            <a:avLst/>
          </a:prstGeom>
          <a:noFill/>
          <a:ln/>
        </p:spPr>
        <p:txBody>
          <a:bodyPr wrap="square" lIns="0" tIns="0" rIns="0" bIns="0" rtlCol="0" anchor="ctr"/>
          <a:lstStyle/>
          <a:p>
            <a:pPr marL="0" indent="0" algn="ctr">
              <a:buNone/>
            </a:pPr>
            <a:r>
              <a:rPr lang="en-US" sz="1400" b="1" dirty="0">
                <a:solidFill>
                  <a:srgbClr val="FFFFFF"/>
                </a:solidFill>
                <a:latin typeface="Arial" pitchFamily="34" charset="0"/>
                <a:ea typeface="Arial" pitchFamily="34" charset="-122"/>
                <a:cs typeface="Arial" pitchFamily="34" charset="-120"/>
              </a:rPr>
              <a:t>Apprenticeships</a:t>
            </a:r>
            <a:endParaRPr lang="en-US" sz="1400" dirty="0"/>
          </a:p>
        </p:txBody>
      </p:sp>
      <p:sp>
        <p:nvSpPr>
          <p:cNvPr id="10" name="level 6"/>
          <p:cNvSpPr/>
          <p:nvPr/>
        </p:nvSpPr>
        <p:spPr>
          <a:xfrm>
            <a:off x="548640" y="2240280"/>
            <a:ext cx="1143000" cy="566928"/>
          </a:xfrm>
          <a:prstGeom prst="roundRect">
            <a:avLst>
              <a:gd name="adj" fmla="val 12903"/>
            </a:avLst>
          </a:prstGeom>
          <a:solidFill>
            <a:srgbClr val="6F8F00"/>
          </a:solidFill>
          <a:ln w="12700">
            <a:solidFill>
              <a:srgbClr val="6F8F00"/>
            </a:solidFill>
            <a:prstDash val="solid"/>
          </a:ln>
        </p:spPr>
        <p:txBody>
          <a:bodyPr/>
          <a:lstStyle/>
          <a:p>
            <a:endParaRPr lang="en-GB"/>
          </a:p>
        </p:txBody>
      </p:sp>
      <p:sp>
        <p:nvSpPr>
          <p:cNvPr id="11" name="Text 9"/>
          <p:cNvSpPr txBox="1"/>
          <p:nvPr/>
        </p:nvSpPr>
        <p:spPr>
          <a:xfrm>
            <a:off x="548640" y="2240280"/>
            <a:ext cx="1143000"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Level 6</a:t>
            </a:r>
            <a:endParaRPr lang="en-US" sz="1500" dirty="0"/>
          </a:p>
        </p:txBody>
      </p:sp>
      <p:sp>
        <p:nvSpPr>
          <p:cNvPr id="14" name="level 5"/>
          <p:cNvSpPr/>
          <p:nvPr/>
        </p:nvSpPr>
        <p:spPr>
          <a:xfrm>
            <a:off x="548640" y="2880360"/>
            <a:ext cx="1143000" cy="566928"/>
          </a:xfrm>
          <a:prstGeom prst="roundRect">
            <a:avLst>
              <a:gd name="adj" fmla="val 12903"/>
            </a:avLst>
          </a:prstGeom>
          <a:solidFill>
            <a:srgbClr val="00A9E0"/>
          </a:solidFill>
          <a:ln w="12700">
            <a:solidFill>
              <a:srgbClr val="00A9E0"/>
            </a:solidFill>
            <a:prstDash val="solid"/>
          </a:ln>
        </p:spPr>
        <p:txBody>
          <a:bodyPr/>
          <a:lstStyle/>
          <a:p>
            <a:endParaRPr lang="en-GB"/>
          </a:p>
        </p:txBody>
      </p:sp>
      <p:sp>
        <p:nvSpPr>
          <p:cNvPr id="15" name="Text 13"/>
          <p:cNvSpPr txBox="1"/>
          <p:nvPr/>
        </p:nvSpPr>
        <p:spPr>
          <a:xfrm>
            <a:off x="548640" y="2880360"/>
            <a:ext cx="1143000"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Level 5</a:t>
            </a:r>
            <a:endParaRPr lang="en-US" sz="1500" dirty="0"/>
          </a:p>
        </p:txBody>
      </p:sp>
      <p:sp>
        <p:nvSpPr>
          <p:cNvPr id="22" name="level 4"/>
          <p:cNvSpPr/>
          <p:nvPr/>
        </p:nvSpPr>
        <p:spPr>
          <a:xfrm>
            <a:off x="548640" y="3520440"/>
            <a:ext cx="1143000" cy="566928"/>
          </a:xfrm>
          <a:prstGeom prst="roundRect">
            <a:avLst>
              <a:gd name="adj" fmla="val 12903"/>
            </a:avLst>
          </a:prstGeom>
          <a:solidFill>
            <a:srgbClr val="007DAE"/>
          </a:solidFill>
          <a:ln w="12700">
            <a:solidFill>
              <a:srgbClr val="007DAE"/>
            </a:solidFill>
            <a:prstDash val="solid"/>
          </a:ln>
        </p:spPr>
        <p:txBody>
          <a:bodyPr/>
          <a:lstStyle/>
          <a:p>
            <a:endParaRPr lang="en-GB"/>
          </a:p>
        </p:txBody>
      </p:sp>
      <p:sp>
        <p:nvSpPr>
          <p:cNvPr id="23" name="Text 21"/>
          <p:cNvSpPr txBox="1"/>
          <p:nvPr/>
        </p:nvSpPr>
        <p:spPr>
          <a:xfrm>
            <a:off x="548640" y="3520440"/>
            <a:ext cx="1143000"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Level 4</a:t>
            </a:r>
            <a:endParaRPr lang="en-US" sz="1500" dirty="0"/>
          </a:p>
        </p:txBody>
      </p:sp>
      <p:sp>
        <p:nvSpPr>
          <p:cNvPr id="30" name="level 3"/>
          <p:cNvSpPr/>
          <p:nvPr/>
        </p:nvSpPr>
        <p:spPr>
          <a:xfrm>
            <a:off x="548640" y="4160520"/>
            <a:ext cx="1143000" cy="566928"/>
          </a:xfrm>
          <a:prstGeom prst="roundRect">
            <a:avLst>
              <a:gd name="adj" fmla="val 12903"/>
            </a:avLst>
          </a:prstGeom>
          <a:solidFill>
            <a:srgbClr val="5B3FB5"/>
          </a:solidFill>
          <a:ln w="12700">
            <a:solidFill>
              <a:srgbClr val="5B3FB5"/>
            </a:solidFill>
            <a:prstDash val="solid"/>
          </a:ln>
        </p:spPr>
        <p:txBody>
          <a:bodyPr/>
          <a:lstStyle/>
          <a:p>
            <a:endParaRPr lang="en-GB"/>
          </a:p>
        </p:txBody>
      </p:sp>
      <p:sp>
        <p:nvSpPr>
          <p:cNvPr id="31" name="Text 29"/>
          <p:cNvSpPr txBox="1"/>
          <p:nvPr/>
        </p:nvSpPr>
        <p:spPr>
          <a:xfrm>
            <a:off x="548640" y="4160520"/>
            <a:ext cx="1143000"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Level 3</a:t>
            </a:r>
            <a:endParaRPr lang="en-US" sz="1500" dirty="0"/>
          </a:p>
        </p:txBody>
      </p:sp>
      <p:grpSp>
        <p:nvGrpSpPr>
          <p:cNvPr id="60" name="Group 59">
            <a:extLst>
              <a:ext uri="{FF2B5EF4-FFF2-40B4-BE49-F238E27FC236}">
                <a16:creationId xmlns:a16="http://schemas.microsoft.com/office/drawing/2014/main" id="{B80A79F7-6105-E618-0561-1ADEB07AD917}"/>
              </a:ext>
            </a:extLst>
          </p:cNvPr>
          <p:cNvGrpSpPr/>
          <p:nvPr/>
        </p:nvGrpSpPr>
        <p:grpSpPr>
          <a:xfrm>
            <a:off x="1801368" y="2240280"/>
            <a:ext cx="7488936" cy="2487168"/>
            <a:chOff x="1801368" y="2240280"/>
            <a:chExt cx="7488936" cy="2487168"/>
          </a:xfrm>
        </p:grpSpPr>
        <p:sp>
          <p:nvSpPr>
            <p:cNvPr id="12" name="level 6 cell"/>
            <p:cNvSpPr/>
            <p:nvPr/>
          </p:nvSpPr>
          <p:spPr>
            <a:xfrm>
              <a:off x="1801368" y="2240280"/>
              <a:ext cx="7488936" cy="566928"/>
            </a:xfrm>
            <a:prstGeom prst="roundRect">
              <a:avLst>
                <a:gd name="adj" fmla="val 12903"/>
              </a:avLst>
            </a:prstGeom>
            <a:solidFill>
              <a:srgbClr val="FFFFFF"/>
            </a:solidFill>
            <a:ln w="9525">
              <a:solidFill>
                <a:srgbClr val="C9D3DE"/>
              </a:solidFill>
              <a:prstDash val="solid"/>
            </a:ln>
          </p:spPr>
          <p:txBody>
            <a:bodyPr/>
            <a:lstStyle/>
            <a:p>
              <a:endParaRPr lang="en-GB"/>
            </a:p>
          </p:txBody>
        </p:sp>
        <p:sp>
          <p:nvSpPr>
            <p:cNvPr id="13" name="Text 11"/>
            <p:cNvSpPr txBox="1"/>
            <p:nvPr/>
          </p:nvSpPr>
          <p:spPr>
            <a:xfrm>
              <a:off x="1892808" y="2240280"/>
              <a:ext cx="7306056" cy="566928"/>
            </a:xfrm>
            <a:prstGeom prst="rect">
              <a:avLst/>
            </a:prstGeom>
            <a:noFill/>
            <a:ln/>
          </p:spPr>
          <p:txBody>
            <a:bodyPr wrap="square" lIns="0" tIns="0" rIns="0" bIns="0" rtlCol="0" anchor="ctr"/>
            <a:lstStyle/>
            <a:p>
              <a:pPr marL="0" indent="0" algn="ctr">
                <a:buNone/>
              </a:pPr>
              <a:r>
                <a:rPr lang="en-US" sz="1300" dirty="0">
                  <a:solidFill>
                    <a:srgbClr val="0B2A4A"/>
                  </a:solidFill>
                  <a:latin typeface="Arial" pitchFamily="34" charset="0"/>
                  <a:ea typeface="Arial" pitchFamily="34" charset="-122"/>
                  <a:cs typeface="Arial" pitchFamily="34" charset="-120"/>
                </a:rPr>
                <a:t>Degree achieved</a:t>
              </a:r>
              <a:endParaRPr lang="en-US" sz="1300" dirty="0"/>
            </a:p>
          </p:txBody>
        </p:sp>
        <p:sp>
          <p:nvSpPr>
            <p:cNvPr id="16" name="level 5 cell"/>
            <p:cNvSpPr/>
            <p:nvPr/>
          </p:nvSpPr>
          <p:spPr>
            <a:xfrm>
              <a:off x="1801368" y="2880360"/>
              <a:ext cx="2423160" cy="566928"/>
            </a:xfrm>
            <a:prstGeom prst="roundRect">
              <a:avLst>
                <a:gd name="adj" fmla="val 12903"/>
              </a:avLst>
            </a:prstGeom>
            <a:solidFill>
              <a:srgbClr val="FFFFFF"/>
            </a:solidFill>
            <a:ln w="9525">
              <a:solidFill>
                <a:srgbClr val="C9D3DE"/>
              </a:solidFill>
              <a:prstDash val="solid"/>
            </a:ln>
          </p:spPr>
          <p:txBody>
            <a:bodyPr/>
            <a:lstStyle/>
            <a:p>
              <a:endParaRPr lang="en-GB"/>
            </a:p>
          </p:txBody>
        </p:sp>
        <p:sp>
          <p:nvSpPr>
            <p:cNvPr id="17" name="Text 15"/>
            <p:cNvSpPr txBox="1"/>
            <p:nvPr/>
          </p:nvSpPr>
          <p:spPr>
            <a:xfrm>
              <a:off x="1892808" y="2880360"/>
              <a:ext cx="2240280" cy="566928"/>
            </a:xfrm>
            <a:prstGeom prst="rect">
              <a:avLst/>
            </a:prstGeom>
            <a:noFill/>
            <a:ln/>
          </p:spPr>
          <p:txBody>
            <a:bodyPr wrap="square" lIns="0" tIns="0" rIns="0" bIns="0" rtlCol="0" anchor="ctr"/>
            <a:lstStyle/>
            <a:p>
              <a:pPr marL="0" indent="0" algn="ctr">
                <a:buNone/>
              </a:pPr>
              <a:r>
                <a:rPr lang="en-US" sz="1300" dirty="0">
                  <a:solidFill>
                    <a:srgbClr val="0B2A4A"/>
                  </a:solidFill>
                  <a:latin typeface="Arial" pitchFamily="34" charset="0"/>
                  <a:ea typeface="Arial" pitchFamily="34" charset="-122"/>
                  <a:cs typeface="Arial" pitchFamily="34" charset="-120"/>
                </a:rPr>
                <a:t>Degree Year 2</a:t>
              </a:r>
              <a:endParaRPr lang="en-US" sz="1300" dirty="0"/>
            </a:p>
          </p:txBody>
        </p:sp>
        <p:sp>
          <p:nvSpPr>
            <p:cNvPr id="18" name="level 5 cell"/>
            <p:cNvSpPr/>
            <p:nvPr/>
          </p:nvSpPr>
          <p:spPr>
            <a:xfrm>
              <a:off x="4334256" y="2880360"/>
              <a:ext cx="2423160" cy="566928"/>
            </a:xfrm>
            <a:prstGeom prst="roundRect">
              <a:avLst>
                <a:gd name="adj" fmla="val 12903"/>
              </a:avLst>
            </a:prstGeom>
            <a:solidFill>
              <a:srgbClr val="FFFFFF"/>
            </a:solidFill>
            <a:ln w="9525">
              <a:solidFill>
                <a:srgbClr val="C9D3DE"/>
              </a:solidFill>
              <a:prstDash val="solid"/>
            </a:ln>
          </p:spPr>
          <p:txBody>
            <a:bodyPr/>
            <a:lstStyle/>
            <a:p>
              <a:endParaRPr lang="en-GB"/>
            </a:p>
          </p:txBody>
        </p:sp>
        <p:sp>
          <p:nvSpPr>
            <p:cNvPr id="19" name="Text 17"/>
            <p:cNvSpPr txBox="1"/>
            <p:nvPr/>
          </p:nvSpPr>
          <p:spPr>
            <a:xfrm>
              <a:off x="4425696" y="2880360"/>
              <a:ext cx="2240280" cy="566928"/>
            </a:xfrm>
            <a:prstGeom prst="rect">
              <a:avLst/>
            </a:prstGeom>
            <a:noFill/>
            <a:ln/>
          </p:spPr>
          <p:txBody>
            <a:bodyPr wrap="square" lIns="0" tIns="0" rIns="0" bIns="0" rtlCol="0" anchor="ctr"/>
            <a:lstStyle/>
            <a:p>
              <a:pPr marL="0" indent="0" algn="ctr">
                <a:buNone/>
              </a:pPr>
              <a:r>
                <a:rPr lang="en-US" sz="1300" dirty="0">
                  <a:solidFill>
                    <a:srgbClr val="0B2A4A"/>
                  </a:solidFill>
                  <a:latin typeface="Arial" pitchFamily="34" charset="0"/>
                  <a:ea typeface="Arial" pitchFamily="34" charset="-122"/>
                  <a:cs typeface="Arial" pitchFamily="34" charset="-120"/>
                </a:rPr>
                <a:t>HND / Foundation Degree Year 2</a:t>
              </a:r>
              <a:endParaRPr lang="en-US" sz="1300" dirty="0"/>
            </a:p>
          </p:txBody>
        </p:sp>
        <p:sp>
          <p:nvSpPr>
            <p:cNvPr id="20" name="level 5 cell"/>
            <p:cNvSpPr/>
            <p:nvPr/>
          </p:nvSpPr>
          <p:spPr>
            <a:xfrm>
              <a:off x="6867144" y="2880360"/>
              <a:ext cx="2423160" cy="566928"/>
            </a:xfrm>
            <a:prstGeom prst="roundRect">
              <a:avLst>
                <a:gd name="adj" fmla="val 12903"/>
              </a:avLst>
            </a:prstGeom>
            <a:solidFill>
              <a:srgbClr val="FFFFFF"/>
            </a:solidFill>
            <a:ln w="9525">
              <a:solidFill>
                <a:srgbClr val="C9D3DE"/>
              </a:solidFill>
              <a:prstDash val="solid"/>
            </a:ln>
          </p:spPr>
          <p:txBody>
            <a:bodyPr/>
            <a:lstStyle/>
            <a:p>
              <a:endParaRPr lang="en-GB"/>
            </a:p>
          </p:txBody>
        </p:sp>
        <p:sp>
          <p:nvSpPr>
            <p:cNvPr id="21" name="Text 19"/>
            <p:cNvSpPr txBox="1"/>
            <p:nvPr/>
          </p:nvSpPr>
          <p:spPr>
            <a:xfrm>
              <a:off x="6958584" y="2880360"/>
              <a:ext cx="2240280" cy="566928"/>
            </a:xfrm>
            <a:prstGeom prst="rect">
              <a:avLst/>
            </a:prstGeom>
            <a:noFill/>
            <a:ln/>
          </p:spPr>
          <p:txBody>
            <a:bodyPr wrap="square" lIns="0" tIns="0" rIns="0" bIns="0" rtlCol="0" anchor="ctr"/>
            <a:lstStyle/>
            <a:p>
              <a:pPr marL="0" indent="0" algn="ctr">
                <a:buNone/>
              </a:pPr>
              <a:r>
                <a:rPr lang="en-US" sz="1300" dirty="0">
                  <a:solidFill>
                    <a:srgbClr val="0B2A4A"/>
                  </a:solidFill>
                  <a:latin typeface="Arial" pitchFamily="34" charset="0"/>
                  <a:ea typeface="Arial" pitchFamily="34" charset="-122"/>
                  <a:cs typeface="Arial" pitchFamily="34" charset="-120"/>
                </a:rPr>
                <a:t>Higher Apprenticeship</a:t>
              </a:r>
              <a:endParaRPr lang="en-US" sz="1300" dirty="0"/>
            </a:p>
          </p:txBody>
        </p:sp>
        <p:sp>
          <p:nvSpPr>
            <p:cNvPr id="24" name="level 4 cell"/>
            <p:cNvSpPr/>
            <p:nvPr/>
          </p:nvSpPr>
          <p:spPr>
            <a:xfrm>
              <a:off x="1801368" y="3520440"/>
              <a:ext cx="2423160" cy="566928"/>
            </a:xfrm>
            <a:prstGeom prst="roundRect">
              <a:avLst>
                <a:gd name="adj" fmla="val 12903"/>
              </a:avLst>
            </a:prstGeom>
            <a:solidFill>
              <a:srgbClr val="FFFFFF"/>
            </a:solidFill>
            <a:ln w="9525">
              <a:solidFill>
                <a:srgbClr val="C9D3DE"/>
              </a:solidFill>
              <a:prstDash val="solid"/>
            </a:ln>
          </p:spPr>
          <p:txBody>
            <a:bodyPr/>
            <a:lstStyle/>
            <a:p>
              <a:endParaRPr lang="en-GB"/>
            </a:p>
          </p:txBody>
        </p:sp>
        <p:sp>
          <p:nvSpPr>
            <p:cNvPr id="25" name="Text 23"/>
            <p:cNvSpPr txBox="1"/>
            <p:nvPr/>
          </p:nvSpPr>
          <p:spPr>
            <a:xfrm>
              <a:off x="1892808" y="3520440"/>
              <a:ext cx="2240280" cy="566928"/>
            </a:xfrm>
            <a:prstGeom prst="rect">
              <a:avLst/>
            </a:prstGeom>
            <a:noFill/>
            <a:ln/>
          </p:spPr>
          <p:txBody>
            <a:bodyPr wrap="square" lIns="0" tIns="0" rIns="0" bIns="0" rtlCol="0" anchor="ctr"/>
            <a:lstStyle/>
            <a:p>
              <a:pPr marL="0" indent="0" algn="ctr">
                <a:buNone/>
              </a:pPr>
              <a:r>
                <a:rPr lang="en-US" sz="1300" dirty="0">
                  <a:solidFill>
                    <a:srgbClr val="0B2A4A"/>
                  </a:solidFill>
                  <a:latin typeface="Arial" pitchFamily="34" charset="0"/>
                  <a:ea typeface="Arial" pitchFamily="34" charset="-122"/>
                  <a:cs typeface="Arial" pitchFamily="34" charset="-120"/>
                </a:rPr>
                <a:t>Degree Year 1</a:t>
              </a:r>
              <a:endParaRPr lang="en-US" sz="1300" dirty="0"/>
            </a:p>
          </p:txBody>
        </p:sp>
        <p:sp>
          <p:nvSpPr>
            <p:cNvPr id="26" name="level 4 cell"/>
            <p:cNvSpPr/>
            <p:nvPr/>
          </p:nvSpPr>
          <p:spPr>
            <a:xfrm>
              <a:off x="4334256" y="3520440"/>
              <a:ext cx="2423160" cy="566928"/>
            </a:xfrm>
            <a:prstGeom prst="roundRect">
              <a:avLst>
                <a:gd name="adj" fmla="val 12903"/>
              </a:avLst>
            </a:prstGeom>
            <a:solidFill>
              <a:srgbClr val="FFFFFF"/>
            </a:solidFill>
            <a:ln w="9525">
              <a:solidFill>
                <a:srgbClr val="C9D3DE"/>
              </a:solidFill>
              <a:prstDash val="solid"/>
            </a:ln>
          </p:spPr>
          <p:txBody>
            <a:bodyPr/>
            <a:lstStyle/>
            <a:p>
              <a:endParaRPr lang="en-GB"/>
            </a:p>
          </p:txBody>
        </p:sp>
        <p:sp>
          <p:nvSpPr>
            <p:cNvPr id="27" name="Text 25"/>
            <p:cNvSpPr txBox="1"/>
            <p:nvPr/>
          </p:nvSpPr>
          <p:spPr>
            <a:xfrm>
              <a:off x="4425696" y="3520440"/>
              <a:ext cx="2240280" cy="566928"/>
            </a:xfrm>
            <a:prstGeom prst="rect">
              <a:avLst/>
            </a:prstGeom>
            <a:noFill/>
            <a:ln/>
          </p:spPr>
          <p:txBody>
            <a:bodyPr wrap="square" lIns="0" tIns="0" rIns="0" bIns="0" rtlCol="0" anchor="ctr"/>
            <a:lstStyle/>
            <a:p>
              <a:pPr marL="0" indent="0" algn="ctr">
                <a:buNone/>
              </a:pPr>
              <a:r>
                <a:rPr lang="en-US" sz="1300" dirty="0">
                  <a:solidFill>
                    <a:srgbClr val="0B2A4A"/>
                  </a:solidFill>
                  <a:latin typeface="Arial" pitchFamily="34" charset="0"/>
                  <a:ea typeface="Arial" pitchFamily="34" charset="-122"/>
                  <a:cs typeface="Arial" pitchFamily="34" charset="-120"/>
                </a:rPr>
                <a:t>HNC / Foundation Degree Year 1</a:t>
              </a:r>
              <a:endParaRPr lang="en-US" sz="1300" dirty="0"/>
            </a:p>
          </p:txBody>
        </p:sp>
        <p:sp>
          <p:nvSpPr>
            <p:cNvPr id="28" name="level 4 cell"/>
            <p:cNvSpPr/>
            <p:nvPr/>
          </p:nvSpPr>
          <p:spPr>
            <a:xfrm>
              <a:off x="6867144" y="3520440"/>
              <a:ext cx="2423160" cy="566928"/>
            </a:xfrm>
            <a:prstGeom prst="roundRect">
              <a:avLst>
                <a:gd name="adj" fmla="val 12903"/>
              </a:avLst>
            </a:prstGeom>
            <a:solidFill>
              <a:srgbClr val="FFFFFF"/>
            </a:solidFill>
            <a:ln w="9525">
              <a:solidFill>
                <a:srgbClr val="C9D3DE"/>
              </a:solidFill>
              <a:prstDash val="solid"/>
            </a:ln>
          </p:spPr>
          <p:txBody>
            <a:bodyPr/>
            <a:lstStyle/>
            <a:p>
              <a:endParaRPr lang="en-GB"/>
            </a:p>
          </p:txBody>
        </p:sp>
        <p:sp>
          <p:nvSpPr>
            <p:cNvPr id="29" name="Text 27"/>
            <p:cNvSpPr txBox="1"/>
            <p:nvPr/>
          </p:nvSpPr>
          <p:spPr>
            <a:xfrm>
              <a:off x="6958584" y="3520440"/>
              <a:ext cx="2240280" cy="566928"/>
            </a:xfrm>
            <a:prstGeom prst="rect">
              <a:avLst/>
            </a:prstGeom>
            <a:noFill/>
            <a:ln/>
          </p:spPr>
          <p:txBody>
            <a:bodyPr wrap="square" lIns="0" tIns="0" rIns="0" bIns="0" rtlCol="0" anchor="ctr"/>
            <a:lstStyle/>
            <a:p>
              <a:pPr marL="0" indent="0" algn="ctr">
                <a:buNone/>
              </a:pPr>
              <a:r>
                <a:rPr lang="en-US" sz="1300" dirty="0">
                  <a:solidFill>
                    <a:srgbClr val="0B2A4A"/>
                  </a:solidFill>
                  <a:latin typeface="Arial" pitchFamily="34" charset="0"/>
                  <a:ea typeface="Arial" pitchFamily="34" charset="-122"/>
                  <a:cs typeface="Arial" pitchFamily="34" charset="-120"/>
                </a:rPr>
                <a:t>Higher Apprenticeship</a:t>
              </a:r>
              <a:endParaRPr lang="en-US" sz="1300" dirty="0"/>
            </a:p>
          </p:txBody>
        </p:sp>
        <p:sp>
          <p:nvSpPr>
            <p:cNvPr id="32" name="level 3 cell"/>
            <p:cNvSpPr/>
            <p:nvPr/>
          </p:nvSpPr>
          <p:spPr>
            <a:xfrm>
              <a:off x="1801368" y="4160520"/>
              <a:ext cx="2423160" cy="566928"/>
            </a:xfrm>
            <a:prstGeom prst="roundRect">
              <a:avLst>
                <a:gd name="adj" fmla="val 12903"/>
              </a:avLst>
            </a:prstGeom>
            <a:solidFill>
              <a:srgbClr val="FFFFFF"/>
            </a:solidFill>
            <a:ln w="9525">
              <a:solidFill>
                <a:srgbClr val="C9D3DE"/>
              </a:solidFill>
              <a:prstDash val="solid"/>
            </a:ln>
          </p:spPr>
          <p:txBody>
            <a:bodyPr/>
            <a:lstStyle/>
            <a:p>
              <a:endParaRPr lang="en-GB"/>
            </a:p>
          </p:txBody>
        </p:sp>
        <p:sp>
          <p:nvSpPr>
            <p:cNvPr id="33" name="Text 31"/>
            <p:cNvSpPr txBox="1"/>
            <p:nvPr/>
          </p:nvSpPr>
          <p:spPr>
            <a:xfrm>
              <a:off x="1892808" y="4160520"/>
              <a:ext cx="2240280" cy="566928"/>
            </a:xfrm>
            <a:prstGeom prst="rect">
              <a:avLst/>
            </a:prstGeom>
            <a:noFill/>
            <a:ln/>
          </p:spPr>
          <p:txBody>
            <a:bodyPr wrap="square" lIns="0" tIns="0" rIns="0" bIns="0" rtlCol="0" anchor="ctr"/>
            <a:lstStyle/>
            <a:p>
              <a:pPr marL="0" indent="0" algn="ctr">
                <a:buNone/>
              </a:pPr>
              <a:r>
                <a:rPr lang="en-US" sz="1300" dirty="0">
                  <a:solidFill>
                    <a:srgbClr val="0B2A4A"/>
                  </a:solidFill>
                  <a:latin typeface="Arial" pitchFamily="34" charset="0"/>
                  <a:ea typeface="Arial" pitchFamily="34" charset="-122"/>
                  <a:cs typeface="Arial" pitchFamily="34" charset="-120"/>
                </a:rPr>
                <a:t>A levels</a:t>
              </a:r>
              <a:endParaRPr lang="en-US" sz="1300" dirty="0"/>
            </a:p>
          </p:txBody>
        </p:sp>
        <p:sp>
          <p:nvSpPr>
            <p:cNvPr id="34" name="level 3 cell"/>
            <p:cNvSpPr/>
            <p:nvPr/>
          </p:nvSpPr>
          <p:spPr>
            <a:xfrm>
              <a:off x="4334256" y="4160520"/>
              <a:ext cx="2423160" cy="566928"/>
            </a:xfrm>
            <a:prstGeom prst="roundRect">
              <a:avLst>
                <a:gd name="adj" fmla="val 12903"/>
              </a:avLst>
            </a:prstGeom>
            <a:solidFill>
              <a:srgbClr val="FFFFFF"/>
            </a:solidFill>
            <a:ln w="9525">
              <a:solidFill>
                <a:srgbClr val="C9D3DE"/>
              </a:solidFill>
              <a:prstDash val="solid"/>
            </a:ln>
          </p:spPr>
          <p:txBody>
            <a:bodyPr/>
            <a:lstStyle/>
            <a:p>
              <a:endParaRPr lang="en-GB"/>
            </a:p>
          </p:txBody>
        </p:sp>
        <p:sp>
          <p:nvSpPr>
            <p:cNvPr id="35" name="Text 33"/>
            <p:cNvSpPr txBox="1"/>
            <p:nvPr/>
          </p:nvSpPr>
          <p:spPr>
            <a:xfrm>
              <a:off x="4425696" y="4160520"/>
              <a:ext cx="2240280" cy="566928"/>
            </a:xfrm>
            <a:prstGeom prst="rect">
              <a:avLst/>
            </a:prstGeom>
            <a:noFill/>
            <a:ln/>
          </p:spPr>
          <p:txBody>
            <a:bodyPr wrap="square" lIns="0" tIns="0" rIns="0" bIns="0" rtlCol="0" anchor="ctr"/>
            <a:lstStyle/>
            <a:p>
              <a:pPr algn="ctr"/>
              <a:r>
                <a:rPr lang="en-US" sz="1300" dirty="0">
                  <a:solidFill>
                    <a:srgbClr val="0B2A4A"/>
                  </a:solidFill>
                  <a:latin typeface="Arial" pitchFamily="34" charset="0"/>
                  <a:ea typeface="Arial" pitchFamily="34" charset="-122"/>
                  <a:cs typeface="Arial" pitchFamily="34" charset="-120"/>
                </a:rPr>
                <a:t>BTEC / OCR or T Level, V Levels (Level 3) </a:t>
              </a:r>
              <a:endParaRPr lang="en-US" sz="1300" dirty="0"/>
            </a:p>
          </p:txBody>
        </p:sp>
        <p:sp>
          <p:nvSpPr>
            <p:cNvPr id="36" name="level 3 cell"/>
            <p:cNvSpPr/>
            <p:nvPr/>
          </p:nvSpPr>
          <p:spPr>
            <a:xfrm>
              <a:off x="6867144" y="4160520"/>
              <a:ext cx="2423160" cy="566928"/>
            </a:xfrm>
            <a:prstGeom prst="roundRect">
              <a:avLst>
                <a:gd name="adj" fmla="val 12903"/>
              </a:avLst>
            </a:prstGeom>
            <a:solidFill>
              <a:srgbClr val="FFFFFF"/>
            </a:solidFill>
            <a:ln w="9525">
              <a:solidFill>
                <a:srgbClr val="C9D3DE"/>
              </a:solidFill>
              <a:prstDash val="solid"/>
            </a:ln>
          </p:spPr>
          <p:txBody>
            <a:bodyPr/>
            <a:lstStyle/>
            <a:p>
              <a:endParaRPr lang="en-GB"/>
            </a:p>
          </p:txBody>
        </p:sp>
        <p:sp>
          <p:nvSpPr>
            <p:cNvPr id="37" name="Text 35"/>
            <p:cNvSpPr txBox="1"/>
            <p:nvPr/>
          </p:nvSpPr>
          <p:spPr>
            <a:xfrm>
              <a:off x="6958584" y="4160520"/>
              <a:ext cx="2240280" cy="566928"/>
            </a:xfrm>
            <a:prstGeom prst="rect">
              <a:avLst/>
            </a:prstGeom>
            <a:noFill/>
            <a:ln/>
          </p:spPr>
          <p:txBody>
            <a:bodyPr wrap="square" lIns="0" tIns="0" rIns="0" bIns="0" rtlCol="0" anchor="ctr"/>
            <a:lstStyle/>
            <a:p>
              <a:pPr marL="0" indent="0" algn="ctr">
                <a:buNone/>
              </a:pPr>
              <a:r>
                <a:rPr lang="en-US" sz="1300" dirty="0">
                  <a:solidFill>
                    <a:srgbClr val="0B2A4A"/>
                  </a:solidFill>
                  <a:latin typeface="Arial" pitchFamily="34" charset="0"/>
                  <a:ea typeface="Arial" pitchFamily="34" charset="-122"/>
                  <a:cs typeface="Arial" pitchFamily="34" charset="-120"/>
                </a:rPr>
                <a:t>Advanced Apprenticeship</a:t>
              </a:r>
              <a:endParaRPr lang="en-US" sz="1300" dirty="0"/>
            </a:p>
          </p:txBody>
        </p:sp>
      </p:grpSp>
      <p:sp>
        <p:nvSpPr>
          <p:cNvPr id="38" name="level 2"/>
          <p:cNvSpPr/>
          <p:nvPr/>
        </p:nvSpPr>
        <p:spPr>
          <a:xfrm>
            <a:off x="548640" y="4800600"/>
            <a:ext cx="1143000" cy="566928"/>
          </a:xfrm>
          <a:prstGeom prst="roundRect">
            <a:avLst>
              <a:gd name="adj" fmla="val 12903"/>
            </a:avLst>
          </a:prstGeom>
          <a:solidFill>
            <a:srgbClr val="A3157F"/>
          </a:solidFill>
          <a:ln w="12700">
            <a:solidFill>
              <a:srgbClr val="A3157F"/>
            </a:solidFill>
            <a:prstDash val="solid"/>
          </a:ln>
        </p:spPr>
        <p:txBody>
          <a:bodyPr/>
          <a:lstStyle/>
          <a:p>
            <a:endParaRPr lang="en-GB"/>
          </a:p>
        </p:txBody>
      </p:sp>
      <p:sp>
        <p:nvSpPr>
          <p:cNvPr id="39" name="Text 37"/>
          <p:cNvSpPr txBox="1"/>
          <p:nvPr/>
        </p:nvSpPr>
        <p:spPr>
          <a:xfrm>
            <a:off x="548640" y="4800600"/>
            <a:ext cx="1143000"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Level 2</a:t>
            </a:r>
            <a:endParaRPr lang="en-US" sz="1500" dirty="0"/>
          </a:p>
        </p:txBody>
      </p:sp>
      <p:sp>
        <p:nvSpPr>
          <p:cNvPr id="46" name="level 1"/>
          <p:cNvSpPr/>
          <p:nvPr/>
        </p:nvSpPr>
        <p:spPr>
          <a:xfrm>
            <a:off x="548640" y="5440680"/>
            <a:ext cx="1143000" cy="566928"/>
          </a:xfrm>
          <a:prstGeom prst="roundRect">
            <a:avLst>
              <a:gd name="adj" fmla="val 12903"/>
            </a:avLst>
          </a:prstGeom>
          <a:solidFill>
            <a:srgbClr val="B5122E"/>
          </a:solidFill>
          <a:ln w="12700">
            <a:solidFill>
              <a:srgbClr val="B5122E"/>
            </a:solidFill>
            <a:prstDash val="solid"/>
          </a:ln>
        </p:spPr>
        <p:txBody>
          <a:bodyPr/>
          <a:lstStyle/>
          <a:p>
            <a:endParaRPr lang="en-GB"/>
          </a:p>
        </p:txBody>
      </p:sp>
      <p:sp>
        <p:nvSpPr>
          <p:cNvPr id="47" name="Text 45"/>
          <p:cNvSpPr txBox="1"/>
          <p:nvPr/>
        </p:nvSpPr>
        <p:spPr>
          <a:xfrm>
            <a:off x="548640" y="5440680"/>
            <a:ext cx="1143000" cy="56692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Level 1</a:t>
            </a:r>
            <a:endParaRPr lang="en-US" sz="1500" dirty="0"/>
          </a:p>
        </p:txBody>
      </p:sp>
      <p:grpSp>
        <p:nvGrpSpPr>
          <p:cNvPr id="59" name="Group 58">
            <a:extLst>
              <a:ext uri="{FF2B5EF4-FFF2-40B4-BE49-F238E27FC236}">
                <a16:creationId xmlns:a16="http://schemas.microsoft.com/office/drawing/2014/main" id="{2F4F00F4-5920-16A3-8B98-78EFFEA0BC11}"/>
              </a:ext>
            </a:extLst>
          </p:cNvPr>
          <p:cNvGrpSpPr/>
          <p:nvPr/>
        </p:nvGrpSpPr>
        <p:grpSpPr>
          <a:xfrm>
            <a:off x="1801368" y="4800600"/>
            <a:ext cx="7488936" cy="1207008"/>
            <a:chOff x="1801368" y="4800600"/>
            <a:chExt cx="7488936" cy="1207008"/>
          </a:xfrm>
        </p:grpSpPr>
        <p:sp>
          <p:nvSpPr>
            <p:cNvPr id="40" name="level 2 cell"/>
            <p:cNvSpPr/>
            <p:nvPr/>
          </p:nvSpPr>
          <p:spPr>
            <a:xfrm>
              <a:off x="1801368" y="4800600"/>
              <a:ext cx="2423160" cy="566928"/>
            </a:xfrm>
            <a:prstGeom prst="roundRect">
              <a:avLst>
                <a:gd name="adj" fmla="val 12903"/>
              </a:avLst>
            </a:prstGeom>
            <a:solidFill>
              <a:srgbClr val="FFF4C2"/>
            </a:solidFill>
            <a:ln w="19050">
              <a:solidFill>
                <a:srgbClr val="E0B800"/>
              </a:solidFill>
              <a:prstDash val="solid"/>
            </a:ln>
          </p:spPr>
          <p:txBody>
            <a:bodyPr/>
            <a:lstStyle/>
            <a:p>
              <a:endParaRPr lang="en-GB"/>
            </a:p>
          </p:txBody>
        </p:sp>
        <p:sp>
          <p:nvSpPr>
            <p:cNvPr id="41" name="Text 39"/>
            <p:cNvSpPr txBox="1"/>
            <p:nvPr/>
          </p:nvSpPr>
          <p:spPr>
            <a:xfrm>
              <a:off x="1892808" y="4800600"/>
              <a:ext cx="2240280" cy="566928"/>
            </a:xfrm>
            <a:prstGeom prst="rect">
              <a:avLst/>
            </a:prstGeom>
            <a:noFill/>
            <a:ln/>
          </p:spPr>
          <p:txBody>
            <a:bodyPr wrap="square" lIns="0" tIns="0" rIns="0" bIns="0" rtlCol="0" anchor="ctr"/>
            <a:lstStyle/>
            <a:p>
              <a:pPr marL="0" indent="0" algn="ctr">
                <a:buNone/>
              </a:pPr>
              <a:r>
                <a:rPr lang="en-US" sz="1300" b="1" dirty="0">
                  <a:solidFill>
                    <a:srgbClr val="0B2A4A"/>
                  </a:solidFill>
                  <a:latin typeface="Arial" pitchFamily="34" charset="0"/>
                  <a:ea typeface="Arial" pitchFamily="34" charset="-122"/>
                  <a:cs typeface="Arial" pitchFamily="34" charset="-120"/>
                </a:rPr>
                <a:t>5 GCSEs at grades 4–9</a:t>
              </a:r>
              <a:endParaRPr lang="en-US" sz="1300" dirty="0"/>
            </a:p>
          </p:txBody>
        </p:sp>
        <p:sp>
          <p:nvSpPr>
            <p:cNvPr id="42" name="level 2 cell"/>
            <p:cNvSpPr/>
            <p:nvPr/>
          </p:nvSpPr>
          <p:spPr>
            <a:xfrm>
              <a:off x="4334256" y="4800600"/>
              <a:ext cx="2423160" cy="566928"/>
            </a:xfrm>
            <a:prstGeom prst="roundRect">
              <a:avLst>
                <a:gd name="adj" fmla="val 12903"/>
              </a:avLst>
            </a:prstGeom>
            <a:solidFill>
              <a:srgbClr val="FFF4C2"/>
            </a:solidFill>
            <a:ln w="19050">
              <a:solidFill>
                <a:srgbClr val="E0B800"/>
              </a:solidFill>
              <a:prstDash val="solid"/>
            </a:ln>
          </p:spPr>
          <p:txBody>
            <a:bodyPr/>
            <a:lstStyle/>
            <a:p>
              <a:endParaRPr lang="en-GB"/>
            </a:p>
          </p:txBody>
        </p:sp>
        <p:sp>
          <p:nvSpPr>
            <p:cNvPr id="43" name="Text 41"/>
            <p:cNvSpPr txBox="1"/>
            <p:nvPr/>
          </p:nvSpPr>
          <p:spPr>
            <a:xfrm>
              <a:off x="4425696" y="4800600"/>
              <a:ext cx="2240280" cy="566928"/>
            </a:xfrm>
            <a:prstGeom prst="rect">
              <a:avLst/>
            </a:prstGeom>
            <a:noFill/>
            <a:ln/>
          </p:spPr>
          <p:txBody>
            <a:bodyPr wrap="square" lIns="0" tIns="0" rIns="0" bIns="0" rtlCol="0" anchor="ctr"/>
            <a:lstStyle/>
            <a:p>
              <a:pPr marL="0" indent="0" algn="ctr">
                <a:buNone/>
              </a:pPr>
              <a:r>
                <a:rPr lang="en-US" sz="1300" b="1" dirty="0">
                  <a:solidFill>
                    <a:srgbClr val="0B2A4A"/>
                  </a:solidFill>
                  <a:latin typeface="Arial" pitchFamily="34" charset="0"/>
                  <a:ea typeface="Arial" pitchFamily="34" charset="-122"/>
                  <a:cs typeface="Arial" pitchFamily="34" charset="-120"/>
                </a:rPr>
                <a:t>Level 2 vocational qualification</a:t>
              </a:r>
              <a:endParaRPr lang="en-US" sz="1300" dirty="0"/>
            </a:p>
          </p:txBody>
        </p:sp>
        <p:sp>
          <p:nvSpPr>
            <p:cNvPr id="44" name="level 2 cell"/>
            <p:cNvSpPr/>
            <p:nvPr/>
          </p:nvSpPr>
          <p:spPr>
            <a:xfrm>
              <a:off x="6867144" y="4800600"/>
              <a:ext cx="2423160" cy="566928"/>
            </a:xfrm>
            <a:prstGeom prst="roundRect">
              <a:avLst>
                <a:gd name="adj" fmla="val 12903"/>
              </a:avLst>
            </a:prstGeom>
            <a:solidFill>
              <a:srgbClr val="FFF4C2"/>
            </a:solidFill>
            <a:ln w="19050">
              <a:solidFill>
                <a:srgbClr val="E0B800"/>
              </a:solidFill>
              <a:prstDash val="solid"/>
            </a:ln>
          </p:spPr>
          <p:txBody>
            <a:bodyPr/>
            <a:lstStyle/>
            <a:p>
              <a:endParaRPr lang="en-GB"/>
            </a:p>
          </p:txBody>
        </p:sp>
        <p:sp>
          <p:nvSpPr>
            <p:cNvPr id="45" name="Text 43"/>
            <p:cNvSpPr txBox="1"/>
            <p:nvPr/>
          </p:nvSpPr>
          <p:spPr>
            <a:xfrm>
              <a:off x="6958584" y="4800600"/>
              <a:ext cx="2240280" cy="566928"/>
            </a:xfrm>
            <a:prstGeom prst="rect">
              <a:avLst/>
            </a:prstGeom>
            <a:noFill/>
            <a:ln/>
          </p:spPr>
          <p:txBody>
            <a:bodyPr wrap="square" lIns="0" tIns="0" rIns="0" bIns="0" rtlCol="0" anchor="ctr"/>
            <a:lstStyle/>
            <a:p>
              <a:pPr marL="0" indent="0" algn="ctr">
                <a:buNone/>
              </a:pPr>
              <a:r>
                <a:rPr lang="en-US" sz="1300" b="1" dirty="0">
                  <a:solidFill>
                    <a:srgbClr val="0B2A4A"/>
                  </a:solidFill>
                  <a:latin typeface="Arial" pitchFamily="34" charset="0"/>
                  <a:ea typeface="Arial" pitchFamily="34" charset="-122"/>
                  <a:cs typeface="Arial" pitchFamily="34" charset="-120"/>
                </a:rPr>
                <a:t>Intermediate Apprenticeship</a:t>
              </a:r>
              <a:endParaRPr lang="en-US" sz="1300" dirty="0"/>
            </a:p>
          </p:txBody>
        </p:sp>
        <p:sp>
          <p:nvSpPr>
            <p:cNvPr id="48" name="level 1 cell"/>
            <p:cNvSpPr/>
            <p:nvPr/>
          </p:nvSpPr>
          <p:spPr>
            <a:xfrm>
              <a:off x="1801368" y="5440680"/>
              <a:ext cx="7488936" cy="566928"/>
            </a:xfrm>
            <a:prstGeom prst="roundRect">
              <a:avLst>
                <a:gd name="adj" fmla="val 12903"/>
              </a:avLst>
            </a:prstGeom>
            <a:solidFill>
              <a:srgbClr val="FFF4C2"/>
            </a:solidFill>
            <a:ln w="19050">
              <a:solidFill>
                <a:srgbClr val="E0B800"/>
              </a:solidFill>
              <a:prstDash val="solid"/>
            </a:ln>
          </p:spPr>
          <p:txBody>
            <a:bodyPr/>
            <a:lstStyle/>
            <a:p>
              <a:endParaRPr lang="en-GB"/>
            </a:p>
          </p:txBody>
        </p:sp>
        <p:sp>
          <p:nvSpPr>
            <p:cNvPr id="49" name="Text 47"/>
            <p:cNvSpPr txBox="1"/>
            <p:nvPr/>
          </p:nvSpPr>
          <p:spPr>
            <a:xfrm>
              <a:off x="1892808" y="5440680"/>
              <a:ext cx="7306056" cy="566928"/>
            </a:xfrm>
            <a:prstGeom prst="rect">
              <a:avLst/>
            </a:prstGeom>
            <a:noFill/>
            <a:ln/>
          </p:spPr>
          <p:txBody>
            <a:bodyPr wrap="square" lIns="0" tIns="0" rIns="0" bIns="0" rtlCol="0" anchor="ctr"/>
            <a:lstStyle/>
            <a:p>
              <a:pPr marL="0" indent="0" algn="ctr">
                <a:buNone/>
              </a:pPr>
              <a:r>
                <a:rPr lang="en-US" sz="1300" b="1" dirty="0">
                  <a:solidFill>
                    <a:srgbClr val="0B2A4A"/>
                  </a:solidFill>
                  <a:latin typeface="Arial" pitchFamily="34" charset="0"/>
                  <a:ea typeface="Arial" pitchFamily="34" charset="-122"/>
                  <a:cs typeface="Arial" pitchFamily="34" charset="-120"/>
                </a:rPr>
                <a:t>GCSEs at grades 1–3</a:t>
              </a:r>
              <a:endParaRPr lang="en-US" sz="1300" dirty="0"/>
            </a:p>
          </p:txBody>
        </p:sp>
      </p:grpSp>
      <p:grpSp>
        <p:nvGrpSpPr>
          <p:cNvPr id="57" name="Group 56">
            <a:extLst>
              <a:ext uri="{FF2B5EF4-FFF2-40B4-BE49-F238E27FC236}">
                <a16:creationId xmlns:a16="http://schemas.microsoft.com/office/drawing/2014/main" id="{A43B1B17-29D3-740F-0DC5-C696252ED7A3}"/>
              </a:ext>
            </a:extLst>
          </p:cNvPr>
          <p:cNvGrpSpPr/>
          <p:nvPr/>
        </p:nvGrpSpPr>
        <p:grpSpPr>
          <a:xfrm>
            <a:off x="9555480" y="1783080"/>
            <a:ext cx="2084832" cy="2514600"/>
            <a:chOff x="9555480" y="1783080"/>
            <a:chExt cx="2084832" cy="2514600"/>
          </a:xfrm>
        </p:grpSpPr>
        <p:sp>
          <p:nvSpPr>
            <p:cNvPr id="50" name="GCSE callout"/>
            <p:cNvSpPr/>
            <p:nvPr/>
          </p:nvSpPr>
          <p:spPr>
            <a:xfrm>
              <a:off x="9555480" y="1783080"/>
              <a:ext cx="2084832" cy="2514600"/>
            </a:xfrm>
            <a:prstGeom prst="roundRect">
              <a:avLst>
                <a:gd name="adj" fmla="val 5263"/>
              </a:avLst>
            </a:prstGeom>
            <a:solidFill>
              <a:srgbClr val="0072BA"/>
            </a:solidFill>
            <a:ln w="12700">
              <a:solidFill>
                <a:srgbClr val="0072BA"/>
              </a:solidFill>
              <a:prstDash val="solid"/>
            </a:ln>
            <a:effectLst>
              <a:outerShdw blurRad="76200" dist="25400" dir="5400000" algn="bl" rotWithShape="0">
                <a:srgbClr val="000000">
                  <a:alpha val="12000"/>
                </a:srgbClr>
              </a:outerShdw>
            </a:effectLst>
          </p:spPr>
          <p:txBody>
            <a:bodyPr/>
            <a:lstStyle/>
            <a:p>
              <a:endParaRPr lang="en-GB"/>
            </a:p>
          </p:txBody>
        </p:sp>
        <p:sp>
          <p:nvSpPr>
            <p:cNvPr id="51" name="GCSE circle"/>
            <p:cNvSpPr/>
            <p:nvPr/>
          </p:nvSpPr>
          <p:spPr>
            <a:xfrm>
              <a:off x="10277856" y="1920240"/>
              <a:ext cx="640080" cy="640080"/>
            </a:xfrm>
            <a:prstGeom prst="ellipse">
              <a:avLst/>
            </a:prstGeom>
            <a:solidFill>
              <a:srgbClr val="004077"/>
            </a:solidFill>
            <a:ln w="12700">
              <a:solidFill>
                <a:srgbClr val="004077"/>
              </a:solidFill>
              <a:prstDash val="solid"/>
            </a:ln>
          </p:spPr>
          <p:txBody>
            <a:bodyPr/>
            <a:lstStyle/>
            <a:p>
              <a:endParaRPr lang="en-GB"/>
            </a:p>
          </p:txBody>
        </p:sp>
        <p:pic>
          <p:nvPicPr>
            <p:cNvPr id="52" name="GCSE icon" descr="preencoded.png"/>
            <p:cNvPicPr>
              <a:picLocks noChangeAspect="1"/>
            </p:cNvPicPr>
            <p:nvPr/>
          </p:nvPicPr>
          <p:blipFill>
            <a:blip r:embed="rId3"/>
            <a:stretch>
              <a:fillRect/>
            </a:stretch>
          </p:blipFill>
          <p:spPr>
            <a:xfrm>
              <a:off x="10431475" y="2073859"/>
              <a:ext cx="332842" cy="332842"/>
            </a:xfrm>
            <a:prstGeom prst="rect">
              <a:avLst/>
            </a:prstGeom>
          </p:spPr>
        </p:pic>
        <p:sp>
          <p:nvSpPr>
            <p:cNvPr id="53" name="Text 50"/>
            <p:cNvSpPr txBox="1"/>
            <p:nvPr/>
          </p:nvSpPr>
          <p:spPr>
            <a:xfrm>
              <a:off x="9692640" y="2651760"/>
              <a:ext cx="1810512" cy="1554480"/>
            </a:xfrm>
            <a:prstGeom prst="rect">
              <a:avLst/>
            </a:prstGeom>
            <a:noFill/>
            <a:ln/>
          </p:spPr>
          <p:txBody>
            <a:bodyPr wrap="square" lIns="0" tIns="0" rIns="0" bIns="0" rtlCol="0" anchor="t"/>
            <a:lstStyle/>
            <a:p>
              <a:pPr marL="0" indent="0" algn="ctr">
                <a:buNone/>
              </a:pPr>
              <a:r>
                <a:rPr lang="en-US" sz="1400" b="1" dirty="0">
                  <a:solidFill>
                    <a:srgbClr val="FFFFFF"/>
                  </a:solidFill>
                  <a:latin typeface="Arial" pitchFamily="34" charset="0"/>
                  <a:ea typeface="Arial" pitchFamily="34" charset="-122"/>
                  <a:cs typeface="Arial" pitchFamily="34" charset="-120"/>
                </a:rPr>
                <a:t>GCSEs are the first step on the ladder – and you will soon be choosing yours.</a:t>
              </a:r>
              <a:endParaRPr lang="en-US" sz="1400" dirty="0"/>
            </a:p>
          </p:txBody>
        </p:sp>
      </p:grpSp>
      <p:grpSp>
        <p:nvGrpSpPr>
          <p:cNvPr id="58" name="Group 57">
            <a:extLst>
              <a:ext uri="{FF2B5EF4-FFF2-40B4-BE49-F238E27FC236}">
                <a16:creationId xmlns:a16="http://schemas.microsoft.com/office/drawing/2014/main" id="{ABE0287D-B646-A79C-42DD-4DD26498AEF0}"/>
              </a:ext>
            </a:extLst>
          </p:cNvPr>
          <p:cNvGrpSpPr/>
          <p:nvPr/>
        </p:nvGrpSpPr>
        <p:grpSpPr>
          <a:xfrm>
            <a:off x="9555480" y="4434840"/>
            <a:ext cx="2084832" cy="1600200"/>
            <a:chOff x="9555480" y="4434840"/>
            <a:chExt cx="2084832" cy="1600200"/>
          </a:xfrm>
        </p:grpSpPr>
        <p:sp>
          <p:nvSpPr>
            <p:cNvPr id="54" name="explore more"/>
            <p:cNvSpPr/>
            <p:nvPr/>
          </p:nvSpPr>
          <p:spPr>
            <a:xfrm>
              <a:off x="9555480" y="4434840"/>
              <a:ext cx="2084832" cy="1600200"/>
            </a:xfrm>
            <a:prstGeom prst="roundRect">
              <a:avLst>
                <a:gd name="adj" fmla="val 6857"/>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55" name="Text 52"/>
            <p:cNvSpPr txBox="1"/>
            <p:nvPr/>
          </p:nvSpPr>
          <p:spPr>
            <a:xfrm>
              <a:off x="9692640" y="4526280"/>
              <a:ext cx="1810512" cy="1417320"/>
            </a:xfrm>
            <a:prstGeom prst="rect">
              <a:avLst/>
            </a:prstGeom>
            <a:noFill/>
            <a:ln/>
          </p:spPr>
          <p:txBody>
            <a:bodyPr wrap="square" lIns="0" tIns="0" rIns="0" bIns="0" rtlCol="0" anchor="ctr"/>
            <a:lstStyle/>
            <a:p>
              <a:pPr marL="0" indent="0">
                <a:buNone/>
              </a:pPr>
              <a:r>
                <a:rPr lang="en-US" sz="1200" b="1" dirty="0">
                  <a:solidFill>
                    <a:srgbClr val="0B2A4A"/>
                  </a:solidFill>
                  <a:latin typeface="Arial" pitchFamily="34" charset="0"/>
                  <a:ea typeface="Arial" pitchFamily="34" charset="-122"/>
                  <a:cs typeface="Arial" pitchFamily="34" charset="-120"/>
                </a:rPr>
                <a:t>See every level, up to Level 8:</a:t>
              </a:r>
              <a:endParaRPr lang="en-US" sz="1200" dirty="0"/>
            </a:p>
            <a:p>
              <a:pPr marL="0" indent="0">
                <a:buNone/>
              </a:pPr>
              <a:r>
                <a:rPr lang="en-US" sz="1200" dirty="0">
                  <a:solidFill>
                    <a:srgbClr val="0B2A4A"/>
                  </a:solidFill>
                  <a:latin typeface="Arial" pitchFamily="34" charset="0"/>
                  <a:ea typeface="Arial" pitchFamily="34" charset="-122"/>
                  <a:cs typeface="Arial" pitchFamily="34" charset="-120"/>
                </a:rPr>
                <a:t>Tools › Qualification Ladder on </a:t>
              </a:r>
              <a:r>
                <a:rPr lang="en-US" sz="1200" b="1" dirty="0">
                  <a:solidFill>
                    <a:srgbClr val="0072BA"/>
                  </a:solidFill>
                  <a:latin typeface="Arial" pitchFamily="34" charset="0"/>
                  <a:ea typeface="Arial" pitchFamily="34" charset="-122"/>
                  <a:cs typeface="Arial" pitchFamily="34" charset="-120"/>
                </a:rPr>
                <a:t>nextstepsready.org.uk</a:t>
              </a:r>
              <a:endParaRPr lang="en-US" sz="1200" dirty="0"/>
            </a:p>
          </p:txBody>
        </p:sp>
      </p:grpSp>
      <p:sp>
        <p:nvSpPr>
          <p:cNvPr id="56"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5</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ppt_x"/>
                                          </p:val>
                                        </p:tav>
                                        <p:tav tm="100000">
                                          <p:val>
                                            <p:strVal val="#ppt_x"/>
                                          </p:val>
                                        </p:tav>
                                      </p:tavLst>
                                    </p:anim>
                                    <p:anim calcmode="lin" valueType="num">
                                      <p:cBhvr additive="base">
                                        <p:cTn id="8" dur="500" fill="hold"/>
                                        <p:tgtEl>
                                          <p:spTgt spid="5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0"/>
                                        </p:tgtEl>
                                        <p:attrNameLst>
                                          <p:attrName>style.visibility</p:attrName>
                                        </p:attrNameLst>
                                      </p:cBhvr>
                                      <p:to>
                                        <p:strVal val="visible"/>
                                      </p:to>
                                    </p:set>
                                    <p:anim calcmode="lin" valueType="num">
                                      <p:cBhvr additive="base">
                                        <p:cTn id="13" dur="500" fill="hold"/>
                                        <p:tgtEl>
                                          <p:spTgt spid="60"/>
                                        </p:tgtEl>
                                        <p:attrNameLst>
                                          <p:attrName>ppt_x</p:attrName>
                                        </p:attrNameLst>
                                      </p:cBhvr>
                                      <p:tavLst>
                                        <p:tav tm="0">
                                          <p:val>
                                            <p:strVal val="#ppt_x"/>
                                          </p:val>
                                        </p:tav>
                                        <p:tav tm="100000">
                                          <p:val>
                                            <p:strVal val="#ppt_x"/>
                                          </p:val>
                                        </p:tav>
                                      </p:tavLst>
                                    </p:anim>
                                    <p:anim calcmode="lin" valueType="num">
                                      <p:cBhvr additive="base">
                                        <p:cTn id="14"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7"/>
                                        </p:tgtEl>
                                        <p:attrNameLst>
                                          <p:attrName>style.visibility</p:attrName>
                                        </p:attrNameLst>
                                      </p:cBhvr>
                                      <p:to>
                                        <p:strVal val="visible"/>
                                      </p:to>
                                    </p:set>
                                    <p:anim calcmode="lin" valueType="num">
                                      <p:cBhvr additive="base">
                                        <p:cTn id="19" dur="500" fill="hold"/>
                                        <p:tgtEl>
                                          <p:spTgt spid="57"/>
                                        </p:tgtEl>
                                        <p:attrNameLst>
                                          <p:attrName>ppt_x</p:attrName>
                                        </p:attrNameLst>
                                      </p:cBhvr>
                                      <p:tavLst>
                                        <p:tav tm="0">
                                          <p:val>
                                            <p:strVal val="#ppt_x"/>
                                          </p:val>
                                        </p:tav>
                                        <p:tav tm="100000">
                                          <p:val>
                                            <p:strVal val="#ppt_x"/>
                                          </p:val>
                                        </p:tav>
                                      </p:tavLst>
                                    </p:anim>
                                    <p:anim calcmode="lin" valueType="num">
                                      <p:cBhvr additive="base">
                                        <p:cTn id="20" dur="500" fill="hold"/>
                                        <p:tgtEl>
                                          <p:spTgt spid="5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58"/>
                                        </p:tgtEl>
                                        <p:attrNameLst>
                                          <p:attrName>style.visibility</p:attrName>
                                        </p:attrNameLst>
                                      </p:cBhvr>
                                      <p:to>
                                        <p:strVal val="visible"/>
                                      </p:to>
                                    </p:set>
                                    <p:anim calcmode="lin" valueType="num">
                                      <p:cBhvr additive="base">
                                        <p:cTn id="25" dur="500" fill="hold"/>
                                        <p:tgtEl>
                                          <p:spTgt spid="58"/>
                                        </p:tgtEl>
                                        <p:attrNameLst>
                                          <p:attrName>ppt_x</p:attrName>
                                        </p:attrNameLst>
                                      </p:cBhvr>
                                      <p:tavLst>
                                        <p:tav tm="0">
                                          <p:val>
                                            <p:strVal val="#ppt_x"/>
                                          </p:val>
                                        </p:tav>
                                        <p:tav tm="100000">
                                          <p:val>
                                            <p:strVal val="#ppt_x"/>
                                          </p:val>
                                        </p:tav>
                                      </p:tavLst>
                                    </p:anim>
                                    <p:anim calcmode="lin" valueType="num">
                                      <p:cBhvr additive="base">
                                        <p:cTn id="26"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Which GCSE subjects would help?</a:t>
            </a:r>
            <a:endParaRPr lang="en-US" sz="3200" dirty="0"/>
          </a:p>
        </p:txBody>
      </p:sp>
      <p:sp>
        <p:nvSpPr>
          <p:cNvPr id="3" name="Dentist card"/>
          <p:cNvSpPr/>
          <p:nvPr/>
        </p:nvSpPr>
        <p:spPr>
          <a:xfrm>
            <a:off x="493776" y="1471408"/>
            <a:ext cx="2624328" cy="3290977"/>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4" name="Dentist" descr="Dentist"/>
          <p:cNvPicPr>
            <a:picLocks noChangeAspect="1"/>
          </p:cNvPicPr>
          <p:nvPr/>
        </p:nvPicPr>
        <p:blipFill>
          <a:blip r:embed="rId3"/>
          <a:srcRect/>
          <a:stretch/>
        </p:blipFill>
        <p:spPr>
          <a:xfrm>
            <a:off x="603504" y="1669816"/>
            <a:ext cx="2404872" cy="2178170"/>
          </a:xfrm>
          <a:prstGeom prst="rect">
            <a:avLst/>
          </a:prstGeom>
        </p:spPr>
      </p:pic>
      <p:sp>
        <p:nvSpPr>
          <p:cNvPr id="5" name="Text 2"/>
          <p:cNvSpPr txBox="1"/>
          <p:nvPr/>
        </p:nvSpPr>
        <p:spPr>
          <a:xfrm>
            <a:off x="630936" y="3875418"/>
            <a:ext cx="2350008" cy="868680"/>
          </a:xfrm>
          <a:prstGeom prst="rect">
            <a:avLst/>
          </a:prstGeom>
          <a:noFill/>
          <a:ln/>
        </p:spPr>
        <p:txBody>
          <a:bodyPr wrap="square" lIns="0" tIns="0" rIns="0" bIns="0" rtlCol="0" anchor="ctr"/>
          <a:lstStyle/>
          <a:p>
            <a:pPr marL="0" indent="0" algn="ctr">
              <a:buNone/>
            </a:pPr>
            <a:r>
              <a:rPr lang="en-US" sz="1700" b="1" dirty="0">
                <a:solidFill>
                  <a:srgbClr val="0B2A4A"/>
                </a:solidFill>
                <a:latin typeface="Arial" pitchFamily="34" charset="0"/>
                <a:ea typeface="Arial" pitchFamily="34" charset="-122"/>
                <a:cs typeface="Arial" pitchFamily="34" charset="-120"/>
              </a:rPr>
              <a:t>Dentist</a:t>
            </a:r>
            <a:endParaRPr lang="en-US" sz="1700" dirty="0"/>
          </a:p>
        </p:txBody>
      </p:sp>
      <p:sp>
        <p:nvSpPr>
          <p:cNvPr id="6" name="Nurse card"/>
          <p:cNvSpPr/>
          <p:nvPr/>
        </p:nvSpPr>
        <p:spPr>
          <a:xfrm>
            <a:off x="3310128" y="1471408"/>
            <a:ext cx="2624328" cy="3290978"/>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7" name="Nurse" descr="Nurse"/>
          <p:cNvPicPr>
            <a:picLocks noChangeAspect="1"/>
          </p:cNvPicPr>
          <p:nvPr/>
        </p:nvPicPr>
        <p:blipFill>
          <a:blip r:embed="rId4"/>
          <a:srcRect/>
          <a:stretch/>
        </p:blipFill>
        <p:spPr>
          <a:xfrm>
            <a:off x="3419856" y="1669816"/>
            <a:ext cx="2404872" cy="2178170"/>
          </a:xfrm>
          <a:prstGeom prst="rect">
            <a:avLst/>
          </a:prstGeom>
        </p:spPr>
      </p:pic>
      <p:sp>
        <p:nvSpPr>
          <p:cNvPr id="8" name="Text 4"/>
          <p:cNvSpPr txBox="1"/>
          <p:nvPr/>
        </p:nvSpPr>
        <p:spPr>
          <a:xfrm>
            <a:off x="3447288" y="3875418"/>
            <a:ext cx="2350008" cy="868680"/>
          </a:xfrm>
          <a:prstGeom prst="rect">
            <a:avLst/>
          </a:prstGeom>
          <a:noFill/>
          <a:ln/>
        </p:spPr>
        <p:txBody>
          <a:bodyPr wrap="square" lIns="0" tIns="0" rIns="0" bIns="0" rtlCol="0" anchor="ctr"/>
          <a:lstStyle/>
          <a:p>
            <a:pPr marL="0" indent="0" algn="ctr">
              <a:buNone/>
            </a:pPr>
            <a:r>
              <a:rPr lang="en-US" sz="1700" b="1" dirty="0">
                <a:solidFill>
                  <a:srgbClr val="0B2A4A"/>
                </a:solidFill>
                <a:latin typeface="Arial" pitchFamily="34" charset="0"/>
                <a:ea typeface="Arial" pitchFamily="34" charset="-122"/>
                <a:cs typeface="Arial" pitchFamily="34" charset="-120"/>
              </a:rPr>
              <a:t>Nurse</a:t>
            </a:r>
            <a:endParaRPr lang="en-US" sz="1700" dirty="0"/>
          </a:p>
        </p:txBody>
      </p:sp>
      <p:sp>
        <p:nvSpPr>
          <p:cNvPr id="9" name="Architect card"/>
          <p:cNvSpPr/>
          <p:nvPr/>
        </p:nvSpPr>
        <p:spPr>
          <a:xfrm>
            <a:off x="6126480" y="1471408"/>
            <a:ext cx="2624328" cy="3290978"/>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0" name="Architect" descr="Architect"/>
          <p:cNvPicPr>
            <a:picLocks noChangeAspect="1"/>
          </p:cNvPicPr>
          <p:nvPr/>
        </p:nvPicPr>
        <p:blipFill>
          <a:blip r:embed="rId5"/>
          <a:srcRect/>
          <a:stretch/>
        </p:blipFill>
        <p:spPr>
          <a:xfrm>
            <a:off x="6236208" y="1669816"/>
            <a:ext cx="2404872" cy="2178170"/>
          </a:xfrm>
          <a:prstGeom prst="rect">
            <a:avLst/>
          </a:prstGeom>
        </p:spPr>
      </p:pic>
      <p:sp>
        <p:nvSpPr>
          <p:cNvPr id="11" name="Text 6"/>
          <p:cNvSpPr txBox="1"/>
          <p:nvPr/>
        </p:nvSpPr>
        <p:spPr>
          <a:xfrm>
            <a:off x="6263640" y="3875418"/>
            <a:ext cx="2350008" cy="868680"/>
          </a:xfrm>
          <a:prstGeom prst="rect">
            <a:avLst/>
          </a:prstGeom>
          <a:noFill/>
          <a:ln/>
        </p:spPr>
        <p:txBody>
          <a:bodyPr wrap="square" lIns="0" tIns="0" rIns="0" bIns="0" rtlCol="0" anchor="ctr"/>
          <a:lstStyle/>
          <a:p>
            <a:pPr marL="0" indent="0" algn="ctr">
              <a:buNone/>
            </a:pPr>
            <a:r>
              <a:rPr lang="en-US" sz="1700" b="1" dirty="0">
                <a:solidFill>
                  <a:srgbClr val="0B2A4A"/>
                </a:solidFill>
                <a:latin typeface="Arial" pitchFamily="34" charset="0"/>
                <a:ea typeface="Arial" pitchFamily="34" charset="-122"/>
                <a:cs typeface="Arial" pitchFamily="34" charset="-120"/>
              </a:rPr>
              <a:t>Architect</a:t>
            </a:r>
            <a:endParaRPr lang="en-US" sz="1700" dirty="0"/>
          </a:p>
        </p:txBody>
      </p:sp>
      <p:sp>
        <p:nvSpPr>
          <p:cNvPr id="12" name="Outdoor activities instructor card"/>
          <p:cNvSpPr/>
          <p:nvPr/>
        </p:nvSpPr>
        <p:spPr>
          <a:xfrm>
            <a:off x="8942832" y="1471408"/>
            <a:ext cx="2624328" cy="3290978"/>
          </a:xfrm>
          <a:prstGeom prst="roundRect">
            <a:avLst>
              <a:gd name="adj" fmla="val 4181"/>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3" name="Outdoor activities instructor" descr="Outdoor activities instructor"/>
          <p:cNvPicPr>
            <a:picLocks noChangeAspect="1"/>
          </p:cNvPicPr>
          <p:nvPr/>
        </p:nvPicPr>
        <p:blipFill>
          <a:blip r:embed="rId6"/>
          <a:srcRect/>
          <a:stretch/>
        </p:blipFill>
        <p:spPr>
          <a:xfrm>
            <a:off x="9052560" y="1669816"/>
            <a:ext cx="2404872" cy="2178170"/>
          </a:xfrm>
          <a:prstGeom prst="rect">
            <a:avLst/>
          </a:prstGeom>
        </p:spPr>
      </p:pic>
      <p:sp>
        <p:nvSpPr>
          <p:cNvPr id="14" name="Text 8"/>
          <p:cNvSpPr txBox="1"/>
          <p:nvPr/>
        </p:nvSpPr>
        <p:spPr>
          <a:xfrm>
            <a:off x="9079992" y="3875418"/>
            <a:ext cx="2350008" cy="868680"/>
          </a:xfrm>
          <a:prstGeom prst="rect">
            <a:avLst/>
          </a:prstGeom>
          <a:noFill/>
          <a:ln/>
        </p:spPr>
        <p:txBody>
          <a:bodyPr wrap="square" lIns="0" tIns="0" rIns="0" bIns="0" rtlCol="0" anchor="ctr"/>
          <a:lstStyle/>
          <a:p>
            <a:pPr marL="0" indent="0" algn="ctr">
              <a:buNone/>
            </a:pPr>
            <a:r>
              <a:rPr lang="en-US" sz="1700" b="1" dirty="0">
                <a:solidFill>
                  <a:srgbClr val="0B2A4A"/>
                </a:solidFill>
                <a:latin typeface="Arial" pitchFamily="34" charset="0"/>
                <a:ea typeface="Arial" pitchFamily="34" charset="-122"/>
                <a:cs typeface="Arial" pitchFamily="34" charset="-120"/>
              </a:rPr>
              <a:t>Outdoor activities instructor</a:t>
            </a:r>
            <a:endParaRPr lang="en-US" sz="1700" dirty="0"/>
          </a:p>
        </p:txBody>
      </p:sp>
      <p:sp>
        <p:nvSpPr>
          <p:cNvPr id="15" name="question bar"/>
          <p:cNvSpPr/>
          <p:nvPr/>
        </p:nvSpPr>
        <p:spPr>
          <a:xfrm>
            <a:off x="548640" y="5440680"/>
            <a:ext cx="9006840" cy="685800"/>
          </a:xfrm>
          <a:prstGeom prst="roundRect">
            <a:avLst>
              <a:gd name="adj" fmla="val 1600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16" name="question circle"/>
          <p:cNvSpPr/>
          <p:nvPr/>
        </p:nvSpPr>
        <p:spPr>
          <a:xfrm>
            <a:off x="731520" y="5545836"/>
            <a:ext cx="475488" cy="475488"/>
          </a:xfrm>
          <a:prstGeom prst="ellipse">
            <a:avLst/>
          </a:prstGeom>
          <a:solidFill>
            <a:srgbClr val="0072BA"/>
          </a:solidFill>
          <a:ln w="12700">
            <a:solidFill>
              <a:srgbClr val="0072BA"/>
            </a:solidFill>
            <a:prstDash val="solid"/>
          </a:ln>
        </p:spPr>
        <p:txBody>
          <a:bodyPr/>
          <a:lstStyle/>
          <a:p>
            <a:endParaRPr lang="en-GB"/>
          </a:p>
        </p:txBody>
      </p:sp>
      <p:pic>
        <p:nvPicPr>
          <p:cNvPr id="17" name="question icon" descr="preencoded.png"/>
          <p:cNvPicPr>
            <a:picLocks noChangeAspect="1"/>
          </p:cNvPicPr>
          <p:nvPr/>
        </p:nvPicPr>
        <p:blipFill>
          <a:blip r:embed="rId7"/>
          <a:stretch>
            <a:fillRect/>
          </a:stretch>
        </p:blipFill>
        <p:spPr>
          <a:xfrm>
            <a:off x="845637" y="5659953"/>
            <a:ext cx="247254" cy="247254"/>
          </a:xfrm>
          <a:prstGeom prst="rect">
            <a:avLst/>
          </a:prstGeom>
        </p:spPr>
      </p:pic>
      <p:sp>
        <p:nvSpPr>
          <p:cNvPr id="18" name="Text 11"/>
          <p:cNvSpPr txBox="1"/>
          <p:nvPr/>
        </p:nvSpPr>
        <p:spPr>
          <a:xfrm>
            <a:off x="1371600" y="5440680"/>
            <a:ext cx="8001000" cy="68580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In pairs: which subjects would be useful for these jobs?</a:t>
            </a:r>
            <a:endParaRPr lang="en-US" sz="2000" dirty="0"/>
          </a:p>
        </p:txBody>
      </p:sp>
      <p:sp>
        <p:nvSpPr>
          <p:cNvPr id="19" name="timer"/>
          <p:cNvSpPr/>
          <p:nvPr/>
        </p:nvSpPr>
        <p:spPr>
          <a:xfrm>
            <a:off x="9765792" y="5486400"/>
            <a:ext cx="1874520" cy="566928"/>
          </a:xfrm>
          <a:prstGeom prst="roundRect">
            <a:avLst>
              <a:gd name="adj" fmla="val 50000"/>
            </a:avLst>
          </a:prstGeom>
          <a:solidFill>
            <a:srgbClr val="0072BA"/>
          </a:solidFill>
          <a:ln w="12700">
            <a:solidFill>
              <a:srgbClr val="0072BA"/>
            </a:solidFill>
            <a:prstDash val="solid"/>
          </a:ln>
          <a:effectLst>
            <a:outerShdw blurRad="76200" dist="25400" dir="5400000" algn="bl" rotWithShape="0">
              <a:srgbClr val="000000">
                <a:alpha val="12000"/>
              </a:srgbClr>
            </a:outerShdw>
          </a:effectLst>
        </p:spPr>
        <p:txBody>
          <a:bodyPr/>
          <a:lstStyle/>
          <a:p>
            <a:endParaRPr lang="en-GB"/>
          </a:p>
        </p:txBody>
      </p:sp>
      <p:sp>
        <p:nvSpPr>
          <p:cNvPr id="20" name="timer clock"/>
          <p:cNvSpPr/>
          <p:nvPr/>
        </p:nvSpPr>
        <p:spPr>
          <a:xfrm>
            <a:off x="9829800" y="5541264"/>
            <a:ext cx="457200" cy="457200"/>
          </a:xfrm>
          <a:prstGeom prst="ellipse">
            <a:avLst/>
          </a:prstGeom>
          <a:solidFill>
            <a:srgbClr val="FFFFFF"/>
          </a:solidFill>
          <a:ln w="12700">
            <a:solidFill>
              <a:srgbClr val="FFFFFF"/>
            </a:solidFill>
            <a:prstDash val="solid"/>
          </a:ln>
        </p:spPr>
        <p:txBody>
          <a:bodyPr/>
          <a:lstStyle/>
          <a:p>
            <a:endParaRPr lang="en-GB"/>
          </a:p>
        </p:txBody>
      </p:sp>
      <p:pic>
        <p:nvPicPr>
          <p:cNvPr id="21" name="timer icon" descr="preencoded.png"/>
          <p:cNvPicPr>
            <a:picLocks noChangeAspect="1"/>
          </p:cNvPicPr>
          <p:nvPr/>
        </p:nvPicPr>
        <p:blipFill>
          <a:blip r:embed="rId8"/>
          <a:stretch>
            <a:fillRect/>
          </a:stretch>
        </p:blipFill>
        <p:spPr>
          <a:xfrm>
            <a:off x="9912096" y="5623560"/>
            <a:ext cx="292608" cy="292608"/>
          </a:xfrm>
          <a:prstGeom prst="rect">
            <a:avLst/>
          </a:prstGeom>
        </p:spPr>
      </p:pic>
      <p:sp>
        <p:nvSpPr>
          <p:cNvPr id="22" name="Text 14"/>
          <p:cNvSpPr txBox="1"/>
          <p:nvPr/>
        </p:nvSpPr>
        <p:spPr>
          <a:xfrm>
            <a:off x="10332720" y="5486400"/>
            <a:ext cx="1234440"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3 mins</a:t>
            </a:r>
            <a:endParaRPr lang="en-US" sz="2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Key points about Key Stage 4 options</a:t>
            </a:r>
            <a:endParaRPr lang="en-US" sz="3200" dirty="0"/>
          </a:p>
        </p:txBody>
      </p:sp>
      <p:sp>
        <p:nvSpPr>
          <p:cNvPr id="3" name="card"/>
          <p:cNvSpPr/>
          <p:nvPr/>
        </p:nvSpPr>
        <p:spPr>
          <a:xfrm>
            <a:off x="548640" y="1463040"/>
            <a:ext cx="6035040" cy="4617720"/>
          </a:xfrm>
          <a:prstGeom prst="roundRect">
            <a:avLst>
              <a:gd name="adj" fmla="val 237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video panel"/>
          <p:cNvSpPr/>
          <p:nvPr/>
        </p:nvSpPr>
        <p:spPr>
          <a:xfrm>
            <a:off x="777240" y="1691640"/>
            <a:ext cx="5577840" cy="2194560"/>
          </a:xfrm>
          <a:prstGeom prst="roundRect">
            <a:avLst>
              <a:gd name="adj" fmla="val 5000"/>
            </a:avLst>
          </a:prstGeom>
          <a:solidFill>
            <a:srgbClr val="6E4BB4"/>
          </a:solidFill>
          <a:ln w="12700">
            <a:solidFill>
              <a:srgbClr val="6E4BB4"/>
            </a:solidFill>
            <a:prstDash val="solid"/>
          </a:ln>
        </p:spPr>
        <p:txBody>
          <a:bodyPr/>
          <a:lstStyle/>
          <a:p>
            <a:endParaRPr lang="en-GB"/>
          </a:p>
        </p:txBody>
      </p:sp>
      <p:sp>
        <p:nvSpPr>
          <p:cNvPr id="5" name="play button"/>
          <p:cNvSpPr/>
          <p:nvPr/>
        </p:nvSpPr>
        <p:spPr>
          <a:xfrm>
            <a:off x="3108960" y="2331720"/>
            <a:ext cx="914400" cy="914400"/>
          </a:xfrm>
          <a:prstGeom prst="ellipse">
            <a:avLst/>
          </a:prstGeom>
          <a:solidFill>
            <a:srgbClr val="FFFFFF"/>
          </a:solidFill>
          <a:ln w="12700">
            <a:solidFill>
              <a:srgbClr val="FFFFFF"/>
            </a:solidFill>
            <a:prstDash val="solid"/>
          </a:ln>
        </p:spPr>
        <p:txBody>
          <a:bodyPr/>
          <a:lstStyle/>
          <a:p>
            <a:endParaRPr lang="en-GB"/>
          </a:p>
        </p:txBody>
      </p:sp>
      <p:pic>
        <p:nvPicPr>
          <p:cNvPr id="6" name="play icon" descr="preencoded.png"/>
          <p:cNvPicPr>
            <a:picLocks noChangeAspect="1"/>
          </p:cNvPicPr>
          <p:nvPr/>
        </p:nvPicPr>
        <p:blipFill>
          <a:blip r:embed="rId3"/>
          <a:stretch>
            <a:fillRect/>
          </a:stretch>
        </p:blipFill>
        <p:spPr>
          <a:xfrm>
            <a:off x="3401568" y="2578608"/>
            <a:ext cx="384048" cy="420624"/>
          </a:xfrm>
          <a:prstGeom prst="rect">
            <a:avLst/>
          </a:prstGeom>
        </p:spPr>
      </p:pic>
      <p:sp>
        <p:nvSpPr>
          <p:cNvPr id="7" name="Text 4"/>
          <p:cNvSpPr txBox="1"/>
          <p:nvPr/>
        </p:nvSpPr>
        <p:spPr>
          <a:xfrm>
            <a:off x="777240" y="4069080"/>
            <a:ext cx="5577840" cy="777240"/>
          </a:xfrm>
          <a:prstGeom prst="rect">
            <a:avLst/>
          </a:prstGeom>
          <a:noFill/>
          <a:ln/>
        </p:spPr>
        <p:txBody>
          <a:bodyPr wrap="square" lIns="0" tIns="0" rIns="0" bIns="0" rtlCol="0" anchor="ctr"/>
          <a:lstStyle/>
          <a:p>
            <a:pPr marL="0" indent="0">
              <a:buNone/>
            </a:pPr>
            <a:r>
              <a:rPr lang="en-US" sz="2000" b="1" dirty="0">
                <a:solidFill>
                  <a:srgbClr val="004077"/>
                </a:solidFill>
                <a:latin typeface="Arial" pitchFamily="34" charset="0"/>
                <a:ea typeface="Arial" pitchFamily="34" charset="-122"/>
                <a:cs typeface="Arial" pitchFamily="34" charset="-120"/>
              </a:rPr>
              <a:t>Watch a BBC Bitesize video on choosing your GCSE options</a:t>
            </a:r>
            <a:endParaRPr lang="en-US" sz="2000" dirty="0"/>
          </a:p>
        </p:txBody>
      </p:sp>
      <p:sp>
        <p:nvSpPr>
          <p:cNvPr id="8" name="video link"/>
          <p:cNvSpPr/>
          <p:nvPr/>
        </p:nvSpPr>
        <p:spPr>
          <a:xfrm>
            <a:off x="777240" y="4983480"/>
            <a:ext cx="5577840" cy="731520"/>
          </a:xfrm>
          <a:prstGeom prst="roundRect">
            <a:avLst>
              <a:gd name="adj" fmla="val 15000"/>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pic>
        <p:nvPicPr>
          <p:cNvPr id="9" name="Image 1" descr="preencoded.png"/>
          <p:cNvPicPr>
            <a:picLocks noChangeAspect="1"/>
          </p:cNvPicPr>
          <p:nvPr/>
        </p:nvPicPr>
        <p:blipFill>
          <a:blip r:embed="rId4"/>
          <a:stretch>
            <a:fillRect/>
          </a:stretch>
        </p:blipFill>
        <p:spPr>
          <a:xfrm>
            <a:off x="914400" y="5138928"/>
            <a:ext cx="420624" cy="420624"/>
          </a:xfrm>
          <a:prstGeom prst="rect">
            <a:avLst/>
          </a:prstGeom>
        </p:spPr>
      </p:pic>
      <p:sp>
        <p:nvSpPr>
          <p:cNvPr id="10" name="Text 6"/>
          <p:cNvSpPr txBox="1"/>
          <p:nvPr/>
        </p:nvSpPr>
        <p:spPr>
          <a:xfrm>
            <a:off x="1463040" y="4983480"/>
            <a:ext cx="4800600" cy="731520"/>
          </a:xfrm>
          <a:prstGeom prst="rect">
            <a:avLst/>
          </a:prstGeom>
          <a:noFill/>
          <a:ln/>
        </p:spPr>
        <p:txBody>
          <a:bodyPr wrap="square" lIns="0" tIns="0" rIns="0" bIns="0" rtlCol="0" anchor="ctr"/>
          <a:lstStyle/>
          <a:p>
            <a:pPr marL="0" indent="0">
              <a:buNone/>
            </a:pPr>
            <a:r>
              <a:rPr lang="en-US" sz="1600" b="1" u="sng" dirty="0">
                <a:solidFill>
                  <a:srgbClr val="0072BA"/>
                </a:solidFill>
                <a:latin typeface="Arial" pitchFamily="34" charset="0"/>
                <a:ea typeface="Arial" pitchFamily="34" charset="-122"/>
                <a:cs typeface="Arial" pitchFamily="34" charset="-120"/>
                <a:hlinkClick r:id="rId5">
                  <a:extLst>
                    <a:ext uri="{A12FA001-AC4F-418D-AE19-62706E023703}">
                      <ahyp:hlinkClr xmlns:ahyp="http://schemas.microsoft.com/office/drawing/2018/hyperlinkcolor" val="tx"/>
                    </a:ext>
                  </a:extLst>
                </a:hlinkClick>
              </a:rPr>
              <a:t>www.bbc.co.uk/bitesize/articles/zrjh92p</a:t>
            </a:r>
            <a:endParaRPr lang="en-US" sz="1600" dirty="0"/>
          </a:p>
        </p:txBody>
      </p:sp>
      <p:pic>
        <p:nvPicPr>
          <p:cNvPr id="11" name="Students with hands raised" descr="Students with hands raised"/>
          <p:cNvPicPr>
            <a:picLocks noChangeAspect="1"/>
          </p:cNvPicPr>
          <p:nvPr/>
        </p:nvPicPr>
        <p:blipFill>
          <a:blip r:embed="rId6"/>
          <a:srcRect/>
          <a:stretch/>
        </p:blipFill>
        <p:spPr>
          <a:xfrm>
            <a:off x="6812280" y="1463040"/>
            <a:ext cx="4828032" cy="2971800"/>
          </a:xfrm>
          <a:prstGeom prst="rect">
            <a:avLst/>
          </a:prstGeom>
        </p:spPr>
      </p:pic>
      <p:sp>
        <p:nvSpPr>
          <p:cNvPr id="12" name="while you watch"/>
          <p:cNvSpPr/>
          <p:nvPr/>
        </p:nvSpPr>
        <p:spPr>
          <a:xfrm>
            <a:off x="6812280" y="4617720"/>
            <a:ext cx="4828032" cy="1463040"/>
          </a:xfrm>
          <a:prstGeom prst="roundRect">
            <a:avLst>
              <a:gd name="adj" fmla="val 7500"/>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sp>
        <p:nvSpPr>
          <p:cNvPr id="13" name="Text 8"/>
          <p:cNvSpPr txBox="1"/>
          <p:nvPr/>
        </p:nvSpPr>
        <p:spPr>
          <a:xfrm>
            <a:off x="7040880" y="4617720"/>
            <a:ext cx="4389120" cy="1463040"/>
          </a:xfrm>
          <a:prstGeom prst="rect">
            <a:avLst/>
          </a:prstGeom>
          <a:noFill/>
          <a:ln/>
        </p:spPr>
        <p:txBody>
          <a:bodyPr wrap="square" lIns="0" tIns="0" rIns="0" bIns="0" rtlCol="0" anchor="ctr"/>
          <a:lstStyle/>
          <a:p>
            <a:pPr marL="0" indent="0">
              <a:buNone/>
            </a:pPr>
            <a:r>
              <a:rPr lang="en-US" sz="1700" b="1" dirty="0">
                <a:solidFill>
                  <a:srgbClr val="0B2A4A"/>
                </a:solidFill>
                <a:latin typeface="Arial" pitchFamily="34" charset="0"/>
                <a:ea typeface="Arial" pitchFamily="34" charset="-122"/>
                <a:cs typeface="Arial" pitchFamily="34" charset="-120"/>
              </a:rPr>
              <a:t>While you watch: </a:t>
            </a:r>
            <a:r>
              <a:rPr lang="en-US" sz="1700" dirty="0">
                <a:solidFill>
                  <a:srgbClr val="0B2A4A"/>
                </a:solidFill>
                <a:latin typeface="Arial" pitchFamily="34" charset="0"/>
                <a:ea typeface="Arial" pitchFamily="34" charset="-122"/>
                <a:cs typeface="Arial" pitchFamily="34" charset="-120"/>
              </a:rPr>
              <a:t>what is one thing you didn't know about choosing your options?</a:t>
            </a:r>
            <a:endParaRPr lang="en-US" sz="17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Things to consider when choosing subjects</a:t>
            </a:r>
            <a:endParaRPr lang="en-US" sz="3200" dirty="0"/>
          </a:p>
        </p:txBody>
      </p:sp>
      <p:sp>
        <p:nvSpPr>
          <p:cNvPr id="3" name="Science or engineering? card"/>
          <p:cNvSpPr/>
          <p:nvPr/>
        </p:nvSpPr>
        <p:spPr>
          <a:xfrm>
            <a:off x="548640" y="146304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accent bar"/>
          <p:cNvSpPr/>
          <p:nvPr/>
        </p:nvSpPr>
        <p:spPr>
          <a:xfrm>
            <a:off x="548640" y="1463040"/>
            <a:ext cx="3547872" cy="109728"/>
          </a:xfrm>
          <a:prstGeom prst="rect">
            <a:avLst/>
          </a:prstGeom>
          <a:solidFill>
            <a:srgbClr val="0072BA"/>
          </a:solidFill>
          <a:ln w="12700">
            <a:solidFill>
              <a:srgbClr val="0072BA"/>
            </a:solidFill>
            <a:prstDash val="solid"/>
          </a:ln>
        </p:spPr>
        <p:txBody>
          <a:bodyPr/>
          <a:lstStyle/>
          <a:p>
            <a:endParaRPr lang="en-GB"/>
          </a:p>
        </p:txBody>
      </p:sp>
      <p:sp>
        <p:nvSpPr>
          <p:cNvPr id="5" name="Science or engineering? circle"/>
          <p:cNvSpPr/>
          <p:nvPr/>
        </p:nvSpPr>
        <p:spPr>
          <a:xfrm>
            <a:off x="822960" y="1828800"/>
            <a:ext cx="868680" cy="868680"/>
          </a:xfrm>
          <a:prstGeom prst="ellipse">
            <a:avLst/>
          </a:prstGeom>
          <a:solidFill>
            <a:srgbClr val="0072BA"/>
          </a:solidFill>
          <a:ln w="12700">
            <a:solidFill>
              <a:srgbClr val="0072BA"/>
            </a:solidFill>
            <a:prstDash val="solid"/>
          </a:ln>
        </p:spPr>
        <p:txBody>
          <a:bodyPr/>
          <a:lstStyle/>
          <a:p>
            <a:endParaRPr lang="en-GB"/>
          </a:p>
        </p:txBody>
      </p:sp>
      <p:pic>
        <p:nvPicPr>
          <p:cNvPr id="6" name="Science or engineering? icon" descr="preencoded.png"/>
          <p:cNvPicPr>
            <a:picLocks noChangeAspect="1"/>
          </p:cNvPicPr>
          <p:nvPr/>
        </p:nvPicPr>
        <p:blipFill>
          <a:blip r:embed="rId3"/>
          <a:stretch>
            <a:fillRect/>
          </a:stretch>
        </p:blipFill>
        <p:spPr>
          <a:xfrm>
            <a:off x="1031443" y="2037283"/>
            <a:ext cx="451714" cy="451714"/>
          </a:xfrm>
          <a:prstGeom prst="rect">
            <a:avLst/>
          </a:prstGeom>
        </p:spPr>
      </p:pic>
      <p:sp>
        <p:nvSpPr>
          <p:cNvPr id="7" name="Text 4"/>
          <p:cNvSpPr txBox="1"/>
          <p:nvPr/>
        </p:nvSpPr>
        <p:spPr>
          <a:xfrm>
            <a:off x="822960" y="2834640"/>
            <a:ext cx="3017520" cy="548640"/>
          </a:xfrm>
          <a:prstGeom prst="rect">
            <a:avLst/>
          </a:prstGeom>
          <a:noFill/>
          <a:ln/>
        </p:spPr>
        <p:txBody>
          <a:bodyPr wrap="square" lIns="0" tIns="0" rIns="0" bIns="0" rtlCol="0" anchor="ctr"/>
          <a:lstStyle/>
          <a:p>
            <a:pPr marL="0" indent="0">
              <a:buNone/>
            </a:pPr>
            <a:r>
              <a:rPr lang="en-US" sz="1900" b="1" dirty="0">
                <a:solidFill>
                  <a:srgbClr val="004077"/>
                </a:solidFill>
                <a:latin typeface="Arial" pitchFamily="34" charset="0"/>
                <a:ea typeface="Arial" pitchFamily="34" charset="-122"/>
                <a:cs typeface="Arial" pitchFamily="34" charset="-120"/>
              </a:rPr>
              <a:t>Science or engineering?</a:t>
            </a:r>
            <a:endParaRPr lang="en-US" sz="1900" dirty="0"/>
          </a:p>
        </p:txBody>
      </p:sp>
      <p:sp>
        <p:nvSpPr>
          <p:cNvPr id="8" name="Text 5"/>
          <p:cNvSpPr txBox="1"/>
          <p:nvPr/>
        </p:nvSpPr>
        <p:spPr>
          <a:xfrm>
            <a:off x="822960" y="3429000"/>
            <a:ext cx="3017520" cy="1783080"/>
          </a:xfrm>
          <a:prstGeom prst="rect">
            <a:avLst/>
          </a:prstGeom>
          <a:noFill/>
          <a:ln/>
        </p:spPr>
        <p:txBody>
          <a:bodyPr wrap="square" lIns="0" tIns="0" rIns="0" bIns="0" rtlCol="0" anchor="t"/>
          <a:lstStyle/>
          <a:p>
            <a:pPr marL="0" indent="0">
              <a:buNone/>
            </a:pPr>
            <a:r>
              <a:rPr lang="en-US" sz="1600" dirty="0">
                <a:solidFill>
                  <a:srgbClr val="0B2A4A"/>
                </a:solidFill>
                <a:latin typeface="Arial" pitchFamily="34" charset="0"/>
                <a:ea typeface="Arial" pitchFamily="34" charset="-122"/>
                <a:cs typeface="Arial" pitchFamily="34" charset="-120"/>
              </a:rPr>
              <a:t>If you want a job or career in science or engineering, choose double or triple science.</a:t>
            </a:r>
            <a:endParaRPr lang="en-US" sz="1600" dirty="0"/>
          </a:p>
        </p:txBody>
      </p:sp>
      <p:sp>
        <p:nvSpPr>
          <p:cNvPr id="9" name="Working abroad or travel? card"/>
          <p:cNvSpPr/>
          <p:nvPr/>
        </p:nvSpPr>
        <p:spPr>
          <a:xfrm>
            <a:off x="4320540" y="146304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0" name="accent bar"/>
          <p:cNvSpPr/>
          <p:nvPr/>
        </p:nvSpPr>
        <p:spPr>
          <a:xfrm>
            <a:off x="4320540" y="1463040"/>
            <a:ext cx="3547872" cy="109728"/>
          </a:xfrm>
          <a:prstGeom prst="rect">
            <a:avLst/>
          </a:prstGeom>
          <a:solidFill>
            <a:srgbClr val="5F295F"/>
          </a:solidFill>
          <a:ln w="12700">
            <a:solidFill>
              <a:srgbClr val="5F295F"/>
            </a:solidFill>
            <a:prstDash val="solid"/>
          </a:ln>
        </p:spPr>
        <p:txBody>
          <a:bodyPr/>
          <a:lstStyle/>
          <a:p>
            <a:endParaRPr lang="en-GB"/>
          </a:p>
        </p:txBody>
      </p:sp>
      <p:sp>
        <p:nvSpPr>
          <p:cNvPr id="11" name="Working abroad or travel? circle"/>
          <p:cNvSpPr/>
          <p:nvPr/>
        </p:nvSpPr>
        <p:spPr>
          <a:xfrm>
            <a:off x="4594860" y="1828800"/>
            <a:ext cx="868680" cy="868680"/>
          </a:xfrm>
          <a:prstGeom prst="ellipse">
            <a:avLst/>
          </a:prstGeom>
          <a:solidFill>
            <a:srgbClr val="5F295F"/>
          </a:solidFill>
          <a:ln w="12700">
            <a:solidFill>
              <a:srgbClr val="5F295F"/>
            </a:solidFill>
            <a:prstDash val="solid"/>
          </a:ln>
        </p:spPr>
        <p:txBody>
          <a:bodyPr/>
          <a:lstStyle/>
          <a:p>
            <a:endParaRPr lang="en-GB"/>
          </a:p>
        </p:txBody>
      </p:sp>
      <p:pic>
        <p:nvPicPr>
          <p:cNvPr id="12" name="Working abroad or travel? icon" descr="preencoded.png"/>
          <p:cNvPicPr>
            <a:picLocks noChangeAspect="1"/>
          </p:cNvPicPr>
          <p:nvPr/>
        </p:nvPicPr>
        <p:blipFill>
          <a:blip r:embed="rId4"/>
          <a:stretch>
            <a:fillRect/>
          </a:stretch>
        </p:blipFill>
        <p:spPr>
          <a:xfrm>
            <a:off x="4803343" y="2037283"/>
            <a:ext cx="451714" cy="451714"/>
          </a:xfrm>
          <a:prstGeom prst="rect">
            <a:avLst/>
          </a:prstGeom>
        </p:spPr>
      </p:pic>
      <p:sp>
        <p:nvSpPr>
          <p:cNvPr id="13" name="Text 9"/>
          <p:cNvSpPr txBox="1"/>
          <p:nvPr/>
        </p:nvSpPr>
        <p:spPr>
          <a:xfrm>
            <a:off x="4594860" y="2834640"/>
            <a:ext cx="3017520" cy="548640"/>
          </a:xfrm>
          <a:prstGeom prst="rect">
            <a:avLst/>
          </a:prstGeom>
          <a:noFill/>
          <a:ln/>
        </p:spPr>
        <p:txBody>
          <a:bodyPr wrap="square" lIns="0" tIns="0" rIns="0" bIns="0" rtlCol="0" anchor="ctr"/>
          <a:lstStyle/>
          <a:p>
            <a:pPr marL="0" indent="0">
              <a:buNone/>
            </a:pPr>
            <a:r>
              <a:rPr lang="en-US" sz="1900" b="1" dirty="0">
                <a:solidFill>
                  <a:srgbClr val="004077"/>
                </a:solidFill>
                <a:latin typeface="Arial" pitchFamily="34" charset="0"/>
                <a:ea typeface="Arial" pitchFamily="34" charset="-122"/>
                <a:cs typeface="Arial" pitchFamily="34" charset="-120"/>
              </a:rPr>
              <a:t>Working abroad or travel?</a:t>
            </a:r>
            <a:endParaRPr lang="en-US" sz="1900" dirty="0"/>
          </a:p>
        </p:txBody>
      </p:sp>
      <p:sp>
        <p:nvSpPr>
          <p:cNvPr id="14" name="Text 10"/>
          <p:cNvSpPr txBox="1"/>
          <p:nvPr/>
        </p:nvSpPr>
        <p:spPr>
          <a:xfrm>
            <a:off x="4594860" y="3429000"/>
            <a:ext cx="3017520" cy="1783080"/>
          </a:xfrm>
          <a:prstGeom prst="rect">
            <a:avLst/>
          </a:prstGeom>
          <a:noFill/>
          <a:ln/>
        </p:spPr>
        <p:txBody>
          <a:bodyPr wrap="square" lIns="0" tIns="0" rIns="0" bIns="0" rtlCol="0" anchor="t"/>
          <a:lstStyle/>
          <a:p>
            <a:pPr marL="0" indent="0">
              <a:buNone/>
            </a:pPr>
            <a:r>
              <a:rPr lang="en-US" sz="1600" dirty="0">
                <a:solidFill>
                  <a:srgbClr val="0B2A4A"/>
                </a:solidFill>
                <a:latin typeface="Arial" pitchFamily="34" charset="0"/>
                <a:ea typeface="Arial" pitchFamily="34" charset="-122"/>
                <a:cs typeface="Arial" pitchFamily="34" charset="-120"/>
              </a:rPr>
              <a:t>If you want a job working abroad, or you would like to travel, a language is really useful.</a:t>
            </a:r>
            <a:endParaRPr lang="en-US" sz="1600" dirty="0"/>
          </a:p>
        </p:txBody>
      </p:sp>
      <p:sp>
        <p:nvSpPr>
          <p:cNvPr id="15" name="Sixth form or college? card"/>
          <p:cNvSpPr/>
          <p:nvPr/>
        </p:nvSpPr>
        <p:spPr>
          <a:xfrm>
            <a:off x="8092440" y="146304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6" name="accent bar"/>
          <p:cNvSpPr/>
          <p:nvPr/>
        </p:nvSpPr>
        <p:spPr>
          <a:xfrm>
            <a:off x="8092440" y="1463040"/>
            <a:ext cx="3547872" cy="109728"/>
          </a:xfrm>
          <a:prstGeom prst="rect">
            <a:avLst/>
          </a:prstGeom>
          <a:solidFill>
            <a:srgbClr val="007A43"/>
          </a:solidFill>
          <a:ln w="12700">
            <a:solidFill>
              <a:srgbClr val="007A43"/>
            </a:solidFill>
            <a:prstDash val="solid"/>
          </a:ln>
        </p:spPr>
        <p:txBody>
          <a:bodyPr/>
          <a:lstStyle/>
          <a:p>
            <a:endParaRPr lang="en-GB"/>
          </a:p>
        </p:txBody>
      </p:sp>
      <p:sp>
        <p:nvSpPr>
          <p:cNvPr id="17" name="Sixth form or college? circle"/>
          <p:cNvSpPr/>
          <p:nvPr/>
        </p:nvSpPr>
        <p:spPr>
          <a:xfrm>
            <a:off x="8366760" y="1828800"/>
            <a:ext cx="868680" cy="868680"/>
          </a:xfrm>
          <a:prstGeom prst="ellipse">
            <a:avLst/>
          </a:prstGeom>
          <a:solidFill>
            <a:srgbClr val="007A43"/>
          </a:solidFill>
          <a:ln w="12700">
            <a:solidFill>
              <a:srgbClr val="007A43"/>
            </a:solidFill>
            <a:prstDash val="solid"/>
          </a:ln>
        </p:spPr>
        <p:txBody>
          <a:bodyPr/>
          <a:lstStyle/>
          <a:p>
            <a:endParaRPr lang="en-GB"/>
          </a:p>
        </p:txBody>
      </p:sp>
      <p:pic>
        <p:nvPicPr>
          <p:cNvPr id="18" name="Sixth form or college? icon" descr="preencoded.png"/>
          <p:cNvPicPr>
            <a:picLocks noChangeAspect="1"/>
          </p:cNvPicPr>
          <p:nvPr/>
        </p:nvPicPr>
        <p:blipFill>
          <a:blip r:embed="rId5"/>
          <a:stretch>
            <a:fillRect/>
          </a:stretch>
        </p:blipFill>
        <p:spPr>
          <a:xfrm>
            <a:off x="8575243" y="2037283"/>
            <a:ext cx="451714" cy="451714"/>
          </a:xfrm>
          <a:prstGeom prst="rect">
            <a:avLst/>
          </a:prstGeom>
        </p:spPr>
      </p:pic>
      <p:sp>
        <p:nvSpPr>
          <p:cNvPr id="19" name="Text 14"/>
          <p:cNvSpPr txBox="1"/>
          <p:nvPr/>
        </p:nvSpPr>
        <p:spPr>
          <a:xfrm>
            <a:off x="8366760" y="2834640"/>
            <a:ext cx="3017520" cy="548640"/>
          </a:xfrm>
          <a:prstGeom prst="rect">
            <a:avLst/>
          </a:prstGeom>
          <a:noFill/>
          <a:ln/>
        </p:spPr>
        <p:txBody>
          <a:bodyPr wrap="square" lIns="0" tIns="0" rIns="0" bIns="0" rtlCol="0" anchor="ctr"/>
          <a:lstStyle/>
          <a:p>
            <a:pPr marL="0" indent="0">
              <a:buNone/>
            </a:pPr>
            <a:r>
              <a:rPr lang="en-US" sz="1900" b="1" dirty="0">
                <a:solidFill>
                  <a:srgbClr val="004077"/>
                </a:solidFill>
                <a:latin typeface="Arial" pitchFamily="34" charset="0"/>
                <a:ea typeface="Arial" pitchFamily="34" charset="-122"/>
                <a:cs typeface="Arial" pitchFamily="34" charset="-120"/>
              </a:rPr>
              <a:t>Sixth form or college?</a:t>
            </a:r>
            <a:endParaRPr lang="en-US" sz="1900" dirty="0"/>
          </a:p>
        </p:txBody>
      </p:sp>
      <p:sp>
        <p:nvSpPr>
          <p:cNvPr id="20" name="Text 15"/>
          <p:cNvSpPr txBox="1"/>
          <p:nvPr/>
        </p:nvSpPr>
        <p:spPr>
          <a:xfrm>
            <a:off x="8366760" y="3429000"/>
            <a:ext cx="3017520" cy="1783080"/>
          </a:xfrm>
          <a:prstGeom prst="rect">
            <a:avLst/>
          </a:prstGeom>
          <a:noFill/>
          <a:ln/>
        </p:spPr>
        <p:txBody>
          <a:bodyPr wrap="square" lIns="0" tIns="0" rIns="0" bIns="0" rtlCol="0" anchor="t"/>
          <a:lstStyle/>
          <a:p>
            <a:pPr marL="0" indent="0">
              <a:buNone/>
            </a:pPr>
            <a:r>
              <a:rPr lang="en-US" sz="1600" dirty="0">
                <a:solidFill>
                  <a:srgbClr val="0B2A4A"/>
                </a:solidFill>
                <a:latin typeface="Arial" pitchFamily="34" charset="0"/>
                <a:ea typeface="Arial" pitchFamily="34" charset="-122"/>
                <a:cs typeface="Arial" pitchFamily="34" charset="-120"/>
              </a:rPr>
              <a:t>If you want to study a subject in sixth form or college, don't drop it in Year 10. For example, if you want to do A level Art, don't drop Art at GCSE.</a:t>
            </a:r>
            <a:endParaRPr lang="en-US" sz="1600" dirty="0"/>
          </a:p>
        </p:txBody>
      </p:sp>
      <p:sp>
        <p:nvSpPr>
          <p:cNvPr id="21" name="question bar"/>
          <p:cNvSpPr/>
          <p:nvPr/>
        </p:nvSpPr>
        <p:spPr>
          <a:xfrm>
            <a:off x="548640" y="5440680"/>
            <a:ext cx="11091672" cy="685800"/>
          </a:xfrm>
          <a:prstGeom prst="roundRect">
            <a:avLst>
              <a:gd name="adj" fmla="val 16000"/>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22" name="question circle"/>
          <p:cNvSpPr/>
          <p:nvPr/>
        </p:nvSpPr>
        <p:spPr>
          <a:xfrm>
            <a:off x="731520" y="5545836"/>
            <a:ext cx="475488" cy="475488"/>
          </a:xfrm>
          <a:prstGeom prst="ellipse">
            <a:avLst/>
          </a:prstGeom>
          <a:solidFill>
            <a:srgbClr val="0072BA"/>
          </a:solidFill>
          <a:ln w="12700">
            <a:solidFill>
              <a:srgbClr val="0072BA"/>
            </a:solidFill>
            <a:prstDash val="solid"/>
          </a:ln>
        </p:spPr>
        <p:txBody>
          <a:bodyPr/>
          <a:lstStyle/>
          <a:p>
            <a:endParaRPr lang="en-GB"/>
          </a:p>
        </p:txBody>
      </p:sp>
      <p:pic>
        <p:nvPicPr>
          <p:cNvPr id="23" name="question icon" descr="preencoded.png"/>
          <p:cNvPicPr>
            <a:picLocks noChangeAspect="1"/>
          </p:cNvPicPr>
          <p:nvPr/>
        </p:nvPicPr>
        <p:blipFill>
          <a:blip r:embed="rId6"/>
          <a:stretch>
            <a:fillRect/>
          </a:stretch>
        </p:blipFill>
        <p:spPr>
          <a:xfrm>
            <a:off x="845637" y="5659953"/>
            <a:ext cx="247254" cy="247254"/>
          </a:xfrm>
          <a:prstGeom prst="rect">
            <a:avLst/>
          </a:prstGeom>
        </p:spPr>
      </p:pic>
      <p:sp>
        <p:nvSpPr>
          <p:cNvPr id="24" name="Text 18"/>
          <p:cNvSpPr txBox="1"/>
          <p:nvPr/>
        </p:nvSpPr>
        <p:spPr>
          <a:xfrm>
            <a:off x="1371600" y="5440680"/>
            <a:ext cx="10085832" cy="68580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Most GCSEs are general – not choosing one rarely closes down your options.</a:t>
            </a:r>
            <a:endParaRPr lang="en-US" sz="2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8</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500" fill="hold"/>
                                        <p:tgtEl>
                                          <p:spTgt spid="22"/>
                                        </p:tgtEl>
                                        <p:attrNameLst>
                                          <p:attrName>ppt_x</p:attrName>
                                        </p:attrNameLst>
                                      </p:cBhvr>
                                      <p:tavLst>
                                        <p:tav tm="0">
                                          <p:val>
                                            <p:strVal val="#ppt_x"/>
                                          </p:val>
                                        </p:tav>
                                        <p:tav tm="100000">
                                          <p:val>
                                            <p:strVal val="#ppt_x"/>
                                          </p:val>
                                        </p:tav>
                                      </p:tavLst>
                                    </p:anim>
                                    <p:anim calcmode="lin" valueType="num">
                                      <p:cBhvr additive="base">
                                        <p:cTn id="12" dur="5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ppt_x"/>
                                          </p:val>
                                        </p:tav>
                                        <p:tav tm="100000">
                                          <p:val>
                                            <p:strVal val="#ppt_x"/>
                                          </p:val>
                                        </p:tav>
                                      </p:tavLst>
                                    </p:anim>
                                    <p:anim calcmode="lin" valueType="num">
                                      <p:cBhvr additive="base">
                                        <p:cTn id="16" dur="500" fill="hold"/>
                                        <p:tgtEl>
                                          <p:spTgt spid="2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additive="base">
                                        <p:cTn id="19" dur="500" fill="hold"/>
                                        <p:tgtEl>
                                          <p:spTgt spid="24"/>
                                        </p:tgtEl>
                                        <p:attrNameLst>
                                          <p:attrName>ppt_x</p:attrName>
                                        </p:attrNameLst>
                                      </p:cBhvr>
                                      <p:tavLst>
                                        <p:tav tm="0">
                                          <p:val>
                                            <p:strVal val="#ppt_x"/>
                                          </p:val>
                                        </p:tav>
                                        <p:tav tm="100000">
                                          <p:val>
                                            <p:strVal val="#ppt_x"/>
                                          </p:val>
                                        </p:tav>
                                      </p:tavLst>
                                    </p:anim>
                                    <p:anim calcmode="lin" valueType="num">
                                      <p:cBhvr additive="base">
                                        <p:cTn id="20"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Task 1: Explore KS4 qualifications</a:t>
            </a:r>
            <a:endParaRPr lang="en-US" sz="3200" dirty="0"/>
          </a:p>
        </p:txBody>
      </p:sp>
      <p:sp>
        <p:nvSpPr>
          <p:cNvPr id="3" name="GCSEs card"/>
          <p:cNvSpPr/>
          <p:nvPr/>
        </p:nvSpPr>
        <p:spPr>
          <a:xfrm>
            <a:off x="548640" y="1463040"/>
            <a:ext cx="2926080" cy="2743200"/>
          </a:xfrm>
          <a:prstGeom prst="roundRect">
            <a:avLst>
              <a:gd name="adj" fmla="val 4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GCSEs heading"/>
          <p:cNvSpPr/>
          <p:nvPr/>
        </p:nvSpPr>
        <p:spPr>
          <a:xfrm>
            <a:off x="685800" y="1600200"/>
            <a:ext cx="2651760" cy="502920"/>
          </a:xfrm>
          <a:prstGeom prst="roundRect">
            <a:avLst>
              <a:gd name="adj" fmla="val 49091"/>
            </a:avLst>
          </a:prstGeom>
          <a:solidFill>
            <a:srgbClr val="0072BA"/>
          </a:solidFill>
          <a:ln w="12700">
            <a:solidFill>
              <a:srgbClr val="0072BA"/>
            </a:solidFill>
            <a:prstDash val="solid"/>
          </a:ln>
        </p:spPr>
        <p:txBody>
          <a:bodyPr/>
          <a:lstStyle/>
          <a:p>
            <a:endParaRPr lang="en-GB"/>
          </a:p>
        </p:txBody>
      </p:sp>
      <p:sp>
        <p:nvSpPr>
          <p:cNvPr id="5" name="Text 3"/>
          <p:cNvSpPr txBox="1"/>
          <p:nvPr/>
        </p:nvSpPr>
        <p:spPr>
          <a:xfrm>
            <a:off x="685800" y="1600200"/>
            <a:ext cx="265176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GCSEs</a:t>
            </a:r>
            <a:endParaRPr lang="en-US" sz="1800" dirty="0"/>
          </a:p>
        </p:txBody>
      </p:sp>
      <p:sp>
        <p:nvSpPr>
          <p:cNvPr id="6" name="Text 4"/>
          <p:cNvSpPr txBox="1"/>
          <p:nvPr/>
        </p:nvSpPr>
        <p:spPr>
          <a:xfrm>
            <a:off x="777240" y="2240280"/>
            <a:ext cx="2514600" cy="1828800"/>
          </a:xfrm>
          <a:prstGeom prst="rect">
            <a:avLst/>
          </a:prstGeom>
          <a:noFill/>
          <a:ln/>
        </p:spPr>
        <p:txBody>
          <a:bodyPr wrap="square" lIns="0" tIns="0" rIns="0" bIns="0" rtlCol="0" anchor="t"/>
          <a:lstStyle/>
          <a:p>
            <a:pPr marL="177800" indent="-177800">
              <a:spcAft>
                <a:spcPts val="800"/>
              </a:spcAft>
              <a:buSzPct val="100000"/>
              <a:buChar char="•"/>
            </a:pPr>
            <a:r>
              <a:rPr lang="en-US" sz="1600" dirty="0">
                <a:solidFill>
                  <a:srgbClr val="0B2A4A"/>
                </a:solidFill>
                <a:latin typeface="Arial" pitchFamily="34" charset="0"/>
                <a:ea typeface="Arial" pitchFamily="34" charset="-122"/>
                <a:cs typeface="Arial" pitchFamily="34" charset="-120"/>
              </a:rPr>
              <a:t>Can you name the GCSE subjects your school offers?</a:t>
            </a:r>
            <a:endParaRPr lang="en-US" sz="1600" dirty="0"/>
          </a:p>
          <a:p>
            <a:pPr marL="177800" indent="-177800">
              <a:spcAft>
                <a:spcPts val="800"/>
              </a:spcAft>
              <a:buSzPct val="100000"/>
              <a:buChar char="•"/>
            </a:pPr>
            <a:r>
              <a:rPr lang="en-US" sz="1600" dirty="0">
                <a:solidFill>
                  <a:srgbClr val="0B2A4A"/>
                </a:solidFill>
                <a:latin typeface="Arial" pitchFamily="34" charset="0"/>
                <a:ea typeface="Arial" pitchFamily="34" charset="-122"/>
                <a:cs typeface="Arial" pitchFamily="34" charset="-120"/>
              </a:rPr>
              <a:t>Which subjects do you have to study?</a:t>
            </a:r>
            <a:endParaRPr lang="en-US" sz="1600" dirty="0"/>
          </a:p>
        </p:txBody>
      </p:sp>
      <p:sp>
        <p:nvSpPr>
          <p:cNvPr id="7" name="Vocational courses card"/>
          <p:cNvSpPr/>
          <p:nvPr/>
        </p:nvSpPr>
        <p:spPr>
          <a:xfrm>
            <a:off x="3657600" y="1463040"/>
            <a:ext cx="2926080" cy="2743200"/>
          </a:xfrm>
          <a:prstGeom prst="roundRect">
            <a:avLst>
              <a:gd name="adj" fmla="val 4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8" name="Vocational courses heading"/>
          <p:cNvSpPr/>
          <p:nvPr/>
        </p:nvSpPr>
        <p:spPr>
          <a:xfrm>
            <a:off x="3794760" y="1600200"/>
            <a:ext cx="2651760" cy="502920"/>
          </a:xfrm>
          <a:prstGeom prst="roundRect">
            <a:avLst>
              <a:gd name="adj" fmla="val 49091"/>
            </a:avLst>
          </a:prstGeom>
          <a:solidFill>
            <a:srgbClr val="5F295F"/>
          </a:solidFill>
          <a:ln w="12700">
            <a:solidFill>
              <a:srgbClr val="5F295F"/>
            </a:solidFill>
            <a:prstDash val="solid"/>
          </a:ln>
        </p:spPr>
        <p:txBody>
          <a:bodyPr/>
          <a:lstStyle/>
          <a:p>
            <a:endParaRPr lang="en-GB"/>
          </a:p>
        </p:txBody>
      </p:sp>
      <p:sp>
        <p:nvSpPr>
          <p:cNvPr id="9" name="Text 7"/>
          <p:cNvSpPr txBox="1"/>
          <p:nvPr/>
        </p:nvSpPr>
        <p:spPr>
          <a:xfrm>
            <a:off x="3794760" y="1600200"/>
            <a:ext cx="265176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Vocational courses</a:t>
            </a:r>
            <a:endParaRPr lang="en-US" sz="1800" dirty="0"/>
          </a:p>
        </p:txBody>
      </p:sp>
      <p:sp>
        <p:nvSpPr>
          <p:cNvPr id="10" name="Text 8"/>
          <p:cNvSpPr txBox="1"/>
          <p:nvPr/>
        </p:nvSpPr>
        <p:spPr>
          <a:xfrm>
            <a:off x="3886200" y="2240280"/>
            <a:ext cx="2514600" cy="1828800"/>
          </a:xfrm>
          <a:prstGeom prst="rect">
            <a:avLst/>
          </a:prstGeom>
          <a:noFill/>
          <a:ln/>
        </p:spPr>
        <p:txBody>
          <a:bodyPr wrap="square" lIns="0" tIns="0" rIns="0" bIns="0" rtlCol="0" anchor="t"/>
          <a:lstStyle/>
          <a:p>
            <a:pPr marL="177800" indent="-177800">
              <a:spcAft>
                <a:spcPts val="800"/>
              </a:spcAft>
              <a:buSzPct val="100000"/>
              <a:buChar char="•"/>
            </a:pPr>
            <a:r>
              <a:rPr lang="en-US" sz="1600" dirty="0">
                <a:solidFill>
                  <a:srgbClr val="0B2A4A"/>
                </a:solidFill>
                <a:latin typeface="Arial" pitchFamily="34" charset="0"/>
                <a:ea typeface="Arial" pitchFamily="34" charset="-122"/>
                <a:cs typeface="Arial" pitchFamily="34" charset="-120"/>
              </a:rPr>
              <a:t>Does your school offer other courses – qualifications related to a job area?</a:t>
            </a:r>
            <a:endParaRPr lang="en-US" sz="1600" dirty="0"/>
          </a:p>
        </p:txBody>
      </p:sp>
      <p:grpSp>
        <p:nvGrpSpPr>
          <p:cNvPr id="24" name="Group 23">
            <a:extLst>
              <a:ext uri="{FF2B5EF4-FFF2-40B4-BE49-F238E27FC236}">
                <a16:creationId xmlns:a16="http://schemas.microsoft.com/office/drawing/2014/main" id="{DF00B242-FBE0-1C26-5871-EB5586391E56}"/>
              </a:ext>
            </a:extLst>
          </p:cNvPr>
          <p:cNvGrpSpPr/>
          <p:nvPr/>
        </p:nvGrpSpPr>
        <p:grpSpPr>
          <a:xfrm>
            <a:off x="6766560" y="1463040"/>
            <a:ext cx="4873752" cy="2743200"/>
            <a:chOff x="6766560" y="1463040"/>
            <a:chExt cx="4873752" cy="2743200"/>
          </a:xfrm>
        </p:grpSpPr>
        <p:sp>
          <p:nvSpPr>
            <p:cNvPr id="11" name="task box"/>
            <p:cNvSpPr/>
            <p:nvPr/>
          </p:nvSpPr>
          <p:spPr>
            <a:xfrm>
              <a:off x="6766560" y="1463040"/>
              <a:ext cx="4873752" cy="2743200"/>
            </a:xfrm>
            <a:prstGeom prst="roundRect">
              <a:avLst>
                <a:gd name="adj" fmla="val 4000"/>
              </a:avLst>
            </a:prstGeom>
            <a:solidFill>
              <a:srgbClr val="0072BA"/>
            </a:solidFill>
            <a:ln w="12700">
              <a:solidFill>
                <a:srgbClr val="0072BA"/>
              </a:solidFill>
              <a:prstDash val="solid"/>
            </a:ln>
            <a:effectLst>
              <a:outerShdw blurRad="76200" dist="25400" dir="5400000" algn="bl" rotWithShape="0">
                <a:srgbClr val="000000">
                  <a:alpha val="12000"/>
                </a:srgbClr>
              </a:outerShdw>
            </a:effectLst>
          </p:spPr>
          <p:txBody>
            <a:bodyPr/>
            <a:lstStyle/>
            <a:p>
              <a:endParaRPr lang="en-GB"/>
            </a:p>
          </p:txBody>
        </p:sp>
        <p:sp>
          <p:nvSpPr>
            <p:cNvPr id="12" name="task circle"/>
            <p:cNvSpPr/>
            <p:nvPr/>
          </p:nvSpPr>
          <p:spPr>
            <a:xfrm>
              <a:off x="6995160" y="1691640"/>
              <a:ext cx="640080" cy="640080"/>
            </a:xfrm>
            <a:prstGeom prst="ellipse">
              <a:avLst/>
            </a:prstGeom>
            <a:solidFill>
              <a:srgbClr val="004077"/>
            </a:solidFill>
            <a:ln w="12700">
              <a:solidFill>
                <a:srgbClr val="004077"/>
              </a:solidFill>
              <a:prstDash val="solid"/>
            </a:ln>
          </p:spPr>
          <p:txBody>
            <a:bodyPr/>
            <a:lstStyle/>
            <a:p>
              <a:endParaRPr lang="en-GB"/>
            </a:p>
          </p:txBody>
        </p:sp>
        <p:pic>
          <p:nvPicPr>
            <p:cNvPr id="13" name="task icon" descr="preencoded.png"/>
            <p:cNvPicPr>
              <a:picLocks noChangeAspect="1"/>
            </p:cNvPicPr>
            <p:nvPr/>
          </p:nvPicPr>
          <p:blipFill>
            <a:blip r:embed="rId3"/>
            <a:stretch>
              <a:fillRect/>
            </a:stretch>
          </p:blipFill>
          <p:spPr>
            <a:xfrm>
              <a:off x="7148779" y="1845259"/>
              <a:ext cx="332842" cy="332842"/>
            </a:xfrm>
            <a:prstGeom prst="rect">
              <a:avLst/>
            </a:prstGeom>
          </p:spPr>
        </p:pic>
        <p:sp>
          <p:nvSpPr>
            <p:cNvPr id="14" name="Text 11"/>
            <p:cNvSpPr txBox="1"/>
            <p:nvPr/>
          </p:nvSpPr>
          <p:spPr>
            <a:xfrm>
              <a:off x="7772400" y="1691640"/>
              <a:ext cx="3200400" cy="640080"/>
            </a:xfrm>
            <a:prstGeom prst="rect">
              <a:avLst/>
            </a:prstGeom>
            <a:noFill/>
            <a:ln/>
          </p:spPr>
          <p:txBody>
            <a:bodyPr wrap="square" lIns="0" tIns="0" rIns="0" bIns="0" rtlCol="0" anchor="ctr"/>
            <a:lstStyle/>
            <a:p>
              <a:pPr marL="0" indent="0">
                <a:buNone/>
              </a:pPr>
              <a:r>
                <a:rPr lang="en-US" sz="2200" b="1" dirty="0">
                  <a:solidFill>
                    <a:srgbClr val="FFFFFF"/>
                  </a:solidFill>
                  <a:latin typeface="Arial" pitchFamily="34" charset="0"/>
                  <a:ea typeface="Arial" pitchFamily="34" charset="-122"/>
                  <a:cs typeface="Arial" pitchFamily="34" charset="-120"/>
                </a:rPr>
                <a:t>Task</a:t>
              </a:r>
              <a:endParaRPr lang="en-US" sz="2200" dirty="0"/>
            </a:p>
          </p:txBody>
        </p:sp>
        <p:sp>
          <p:nvSpPr>
            <p:cNvPr id="15" name="Text 12"/>
            <p:cNvSpPr txBox="1"/>
            <p:nvPr/>
          </p:nvSpPr>
          <p:spPr>
            <a:xfrm>
              <a:off x="6995160" y="2468880"/>
              <a:ext cx="4434840" cy="1554480"/>
            </a:xfrm>
            <a:prstGeom prst="rect">
              <a:avLst/>
            </a:prstGeom>
            <a:noFill/>
            <a:ln/>
          </p:spPr>
          <p:txBody>
            <a:bodyPr wrap="square" lIns="0" tIns="0" rIns="0" bIns="0" rtlCol="0" anchor="t"/>
            <a:lstStyle/>
            <a:p>
              <a:pPr marL="0" indent="0">
                <a:buNone/>
              </a:pPr>
              <a:r>
                <a:rPr lang="en-US" sz="1800" dirty="0">
                  <a:solidFill>
                    <a:srgbClr val="FFFFFF"/>
                  </a:solidFill>
                  <a:latin typeface="Arial" pitchFamily="34" charset="0"/>
                  <a:ea typeface="Arial" pitchFamily="34" charset="-122"/>
                  <a:cs typeface="Arial" pitchFamily="34" charset="-120"/>
                </a:rPr>
                <a:t>Using your school's list, write down YOUR top 8 subjects. </a:t>
              </a:r>
              <a:endParaRPr lang="en-US" sz="1800" dirty="0"/>
            </a:p>
            <a:p>
              <a:pPr marL="0" indent="0">
                <a:buNone/>
              </a:pPr>
              <a:r>
                <a:rPr lang="en-US" sz="1800" b="1" dirty="0">
                  <a:solidFill>
                    <a:srgbClr val="FFFFFF"/>
                  </a:solidFill>
                  <a:latin typeface="Arial" pitchFamily="34" charset="0"/>
                  <a:ea typeface="Arial" pitchFamily="34" charset="-122"/>
                  <a:cs typeface="Arial" pitchFamily="34" charset="-120"/>
                </a:rPr>
                <a:t>Circle your favourite subject.</a:t>
              </a:r>
              <a:endParaRPr lang="en-US" sz="1800" dirty="0"/>
            </a:p>
          </p:txBody>
        </p:sp>
      </p:grpSp>
      <p:grpSp>
        <p:nvGrpSpPr>
          <p:cNvPr id="26" name="Group 25">
            <a:extLst>
              <a:ext uri="{FF2B5EF4-FFF2-40B4-BE49-F238E27FC236}">
                <a16:creationId xmlns:a16="http://schemas.microsoft.com/office/drawing/2014/main" id="{C8C1132B-AB1F-048E-0872-9BB9A44E5425}"/>
              </a:ext>
            </a:extLst>
          </p:cNvPr>
          <p:cNvGrpSpPr/>
          <p:nvPr/>
        </p:nvGrpSpPr>
        <p:grpSpPr>
          <a:xfrm>
            <a:off x="548640" y="4434840"/>
            <a:ext cx="11091672" cy="1645920"/>
            <a:chOff x="548640" y="4434840"/>
            <a:chExt cx="11091672" cy="1645920"/>
          </a:xfrm>
        </p:grpSpPr>
        <p:sp>
          <p:nvSpPr>
            <p:cNvPr id="16" name="remember"/>
            <p:cNvSpPr/>
            <p:nvPr/>
          </p:nvSpPr>
          <p:spPr>
            <a:xfrm>
              <a:off x="548640" y="4434840"/>
              <a:ext cx="9006840" cy="1645920"/>
            </a:xfrm>
            <a:prstGeom prst="roundRect">
              <a:avLst>
                <a:gd name="adj" fmla="val 6667"/>
              </a:avLst>
            </a:prstGeom>
            <a:solidFill>
              <a:srgbClr val="FFF4C2"/>
            </a:solidFill>
            <a:ln w="12700">
              <a:solidFill>
                <a:srgbClr val="FFF4C2"/>
              </a:solidFill>
              <a:prstDash val="solid"/>
            </a:ln>
            <a:effectLst>
              <a:outerShdw blurRad="76200" dist="25400" dir="5400000" algn="bl" rotWithShape="0">
                <a:srgbClr val="000000">
                  <a:alpha val="12000"/>
                </a:srgbClr>
              </a:outerShdw>
            </a:effectLst>
          </p:spPr>
          <p:txBody>
            <a:bodyPr/>
            <a:lstStyle/>
            <a:p>
              <a:endParaRPr lang="en-GB"/>
            </a:p>
          </p:txBody>
        </p:sp>
        <p:sp>
          <p:nvSpPr>
            <p:cNvPr id="17" name="remember circle"/>
            <p:cNvSpPr/>
            <p:nvPr/>
          </p:nvSpPr>
          <p:spPr>
            <a:xfrm>
              <a:off x="777240" y="4937760"/>
              <a:ext cx="640080" cy="640080"/>
            </a:xfrm>
            <a:prstGeom prst="ellipse">
              <a:avLst/>
            </a:prstGeom>
            <a:solidFill>
              <a:srgbClr val="004077"/>
            </a:solidFill>
            <a:ln w="12700">
              <a:solidFill>
                <a:srgbClr val="004077"/>
              </a:solidFill>
              <a:prstDash val="solid"/>
            </a:ln>
          </p:spPr>
          <p:txBody>
            <a:bodyPr/>
            <a:lstStyle/>
            <a:p>
              <a:endParaRPr lang="en-GB"/>
            </a:p>
          </p:txBody>
        </p:sp>
        <p:pic>
          <p:nvPicPr>
            <p:cNvPr id="18" name="remember icon" descr="preencoded.png"/>
            <p:cNvPicPr>
              <a:picLocks noChangeAspect="1"/>
            </p:cNvPicPr>
            <p:nvPr/>
          </p:nvPicPr>
          <p:blipFill>
            <a:blip r:embed="rId4"/>
            <a:stretch>
              <a:fillRect/>
            </a:stretch>
          </p:blipFill>
          <p:spPr>
            <a:xfrm>
              <a:off x="930859" y="5091379"/>
              <a:ext cx="332842" cy="332842"/>
            </a:xfrm>
            <a:prstGeom prst="rect">
              <a:avLst/>
            </a:prstGeom>
          </p:spPr>
        </p:pic>
        <p:sp>
          <p:nvSpPr>
            <p:cNvPr id="19" name="Text 15"/>
            <p:cNvSpPr txBox="1"/>
            <p:nvPr/>
          </p:nvSpPr>
          <p:spPr>
            <a:xfrm>
              <a:off x="1645920" y="4434840"/>
              <a:ext cx="7680960" cy="1645920"/>
            </a:xfrm>
            <a:prstGeom prst="rect">
              <a:avLst/>
            </a:prstGeom>
            <a:noFill/>
            <a:ln/>
          </p:spPr>
          <p:txBody>
            <a:bodyPr wrap="square" lIns="0" tIns="0" rIns="0" bIns="0" rtlCol="0" anchor="ctr"/>
            <a:lstStyle/>
            <a:p>
              <a:pPr marL="0" indent="0">
                <a:buNone/>
              </a:pPr>
              <a:r>
                <a:rPr lang="en-US" sz="1700" b="1" dirty="0">
                  <a:solidFill>
                    <a:srgbClr val="0B2A4A"/>
                  </a:solidFill>
                  <a:latin typeface="Arial" pitchFamily="34" charset="0"/>
                  <a:ea typeface="Arial" pitchFamily="34" charset="-122"/>
                  <a:cs typeface="Arial" pitchFamily="34" charset="-120"/>
                </a:rPr>
                <a:t>This is not your final choice</a:t>
              </a:r>
              <a:endParaRPr lang="en-US" sz="1700" dirty="0"/>
            </a:p>
            <a:p>
              <a:pPr marL="0" indent="0">
                <a:buNone/>
              </a:pPr>
              <a:r>
                <a:rPr lang="en-US" sz="1700" dirty="0">
                  <a:solidFill>
                    <a:srgbClr val="0B2A4A"/>
                  </a:solidFill>
                  <a:latin typeface="Arial" pitchFamily="34" charset="0"/>
                  <a:ea typeface="Arial" pitchFamily="34" charset="-122"/>
                  <a:cs typeface="Arial" pitchFamily="34" charset="-120"/>
                </a:rPr>
                <a:t>You can change your mind! Check your school's options booklet, the date you need to choose by, and any options evening.</a:t>
              </a:r>
              <a:endParaRPr lang="en-US" sz="1700" dirty="0"/>
            </a:p>
          </p:txBody>
        </p:sp>
        <p:sp>
          <p:nvSpPr>
            <p:cNvPr id="20" name="timer"/>
            <p:cNvSpPr/>
            <p:nvPr/>
          </p:nvSpPr>
          <p:spPr>
            <a:xfrm>
              <a:off x="9765792" y="4983480"/>
              <a:ext cx="1874520" cy="566928"/>
            </a:xfrm>
            <a:prstGeom prst="roundRect">
              <a:avLst>
                <a:gd name="adj" fmla="val 50000"/>
              </a:avLst>
            </a:prstGeom>
            <a:solidFill>
              <a:srgbClr val="0072BA"/>
            </a:solidFill>
            <a:ln w="12700">
              <a:solidFill>
                <a:srgbClr val="0072BA"/>
              </a:solidFill>
              <a:prstDash val="solid"/>
            </a:ln>
            <a:effectLst>
              <a:outerShdw blurRad="76200" dist="25400" dir="5400000" algn="bl" rotWithShape="0">
                <a:srgbClr val="000000">
                  <a:alpha val="12000"/>
                </a:srgbClr>
              </a:outerShdw>
            </a:effectLst>
          </p:spPr>
          <p:txBody>
            <a:bodyPr/>
            <a:lstStyle/>
            <a:p>
              <a:endParaRPr lang="en-GB"/>
            </a:p>
          </p:txBody>
        </p:sp>
        <p:sp>
          <p:nvSpPr>
            <p:cNvPr id="21" name="timer clock"/>
            <p:cNvSpPr/>
            <p:nvPr/>
          </p:nvSpPr>
          <p:spPr>
            <a:xfrm>
              <a:off x="9829800" y="5038344"/>
              <a:ext cx="457200" cy="457200"/>
            </a:xfrm>
            <a:prstGeom prst="ellipse">
              <a:avLst/>
            </a:prstGeom>
            <a:solidFill>
              <a:srgbClr val="FFFFFF"/>
            </a:solidFill>
            <a:ln w="12700">
              <a:solidFill>
                <a:srgbClr val="FFFFFF"/>
              </a:solidFill>
              <a:prstDash val="solid"/>
            </a:ln>
          </p:spPr>
          <p:txBody>
            <a:bodyPr/>
            <a:lstStyle/>
            <a:p>
              <a:endParaRPr lang="en-GB"/>
            </a:p>
          </p:txBody>
        </p:sp>
        <p:pic>
          <p:nvPicPr>
            <p:cNvPr id="22" name="timer icon" descr="preencoded.png"/>
            <p:cNvPicPr>
              <a:picLocks noChangeAspect="1"/>
            </p:cNvPicPr>
            <p:nvPr/>
          </p:nvPicPr>
          <p:blipFill>
            <a:blip r:embed="rId5"/>
            <a:stretch>
              <a:fillRect/>
            </a:stretch>
          </p:blipFill>
          <p:spPr>
            <a:xfrm>
              <a:off x="9912096" y="5120640"/>
              <a:ext cx="292608" cy="292608"/>
            </a:xfrm>
            <a:prstGeom prst="rect">
              <a:avLst/>
            </a:prstGeom>
          </p:spPr>
        </p:pic>
        <p:sp>
          <p:nvSpPr>
            <p:cNvPr id="23" name="Text 18"/>
            <p:cNvSpPr txBox="1"/>
            <p:nvPr/>
          </p:nvSpPr>
          <p:spPr>
            <a:xfrm>
              <a:off x="10332720" y="4983480"/>
              <a:ext cx="1234440"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10 mins</a:t>
              </a:r>
              <a:endParaRPr lang="en-US" sz="2000" dirty="0"/>
            </a:p>
          </p:txBody>
        </p:sp>
      </p:gr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9</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ppt_x"/>
                                          </p:val>
                                        </p:tav>
                                        <p:tav tm="100000">
                                          <p:val>
                                            <p:strVal val="#ppt_x"/>
                                          </p:val>
                                        </p:tav>
                                      </p:tavLst>
                                    </p:anim>
                                    <p:anim calcmode="lin" valueType="num">
                                      <p:cBhvr additive="base">
                                        <p:cTn id="8"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fill="hold"/>
                                        <p:tgtEl>
                                          <p:spTgt spid="26"/>
                                        </p:tgtEl>
                                        <p:attrNameLst>
                                          <p:attrName>ppt_x</p:attrName>
                                        </p:attrNameLst>
                                      </p:cBhvr>
                                      <p:tavLst>
                                        <p:tav tm="0">
                                          <p:val>
                                            <p:strVal val="#ppt_x"/>
                                          </p:val>
                                        </p:tav>
                                        <p:tav tm="100000">
                                          <p:val>
                                            <p:strVal val="#ppt_x"/>
                                          </p:val>
                                        </p:tav>
                                      </p:tavLst>
                                    </p:anim>
                                    <p:anim calcmode="lin" valueType="num">
                                      <p:cBhvr additive="base">
                                        <p:cTn id="1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A website to help with your future career</a:t>
            </a:r>
            <a:endParaRPr lang="en-US" sz="3200" dirty="0"/>
          </a:p>
        </p:txBody>
      </p:sp>
      <p:sp>
        <p:nvSpPr>
          <p:cNvPr id="3" name="card"/>
          <p:cNvSpPr/>
          <p:nvPr/>
        </p:nvSpPr>
        <p:spPr>
          <a:xfrm>
            <a:off x="548640" y="1463040"/>
            <a:ext cx="4754880" cy="4617720"/>
          </a:xfrm>
          <a:prstGeom prst="roundRect">
            <a:avLst>
              <a:gd name="adj" fmla="val 237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4" name="Next Steps Ready logo" descr="/tmp/claude-0/-home-claude/57c6dd4e-62f2-571d-b351-8f501f7ac058/scratchpad/lessons/wex/ppt/media/image1.png"/>
          <p:cNvPicPr>
            <a:picLocks noChangeAspect="1"/>
          </p:cNvPicPr>
          <p:nvPr/>
        </p:nvPicPr>
        <p:blipFill>
          <a:blip r:embed="rId3"/>
          <a:stretch>
            <a:fillRect/>
          </a:stretch>
        </p:blipFill>
        <p:spPr>
          <a:xfrm>
            <a:off x="868680" y="2057400"/>
            <a:ext cx="4114800" cy="817284"/>
          </a:xfrm>
          <a:prstGeom prst="rect">
            <a:avLst/>
          </a:prstGeom>
        </p:spPr>
      </p:pic>
      <p:sp>
        <p:nvSpPr>
          <p:cNvPr id="5" name="web address"/>
          <p:cNvSpPr/>
          <p:nvPr/>
        </p:nvSpPr>
        <p:spPr>
          <a:xfrm>
            <a:off x="868680" y="3154680"/>
            <a:ext cx="4114800" cy="731520"/>
          </a:xfrm>
          <a:prstGeom prst="roundRect">
            <a:avLst>
              <a:gd name="adj" fmla="val 15000"/>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pic>
        <p:nvPicPr>
          <p:cNvPr id="6" name="Image 1" descr="preencoded.png"/>
          <p:cNvPicPr>
            <a:picLocks noChangeAspect="1"/>
          </p:cNvPicPr>
          <p:nvPr/>
        </p:nvPicPr>
        <p:blipFill>
          <a:blip r:embed="rId4"/>
          <a:stretch>
            <a:fillRect/>
          </a:stretch>
        </p:blipFill>
        <p:spPr>
          <a:xfrm>
            <a:off x="1051560" y="3310128"/>
            <a:ext cx="420624" cy="420624"/>
          </a:xfrm>
          <a:prstGeom prst="rect">
            <a:avLst/>
          </a:prstGeom>
        </p:spPr>
      </p:pic>
      <p:sp>
        <p:nvSpPr>
          <p:cNvPr id="7" name="Text 3"/>
          <p:cNvSpPr txBox="1"/>
          <p:nvPr/>
        </p:nvSpPr>
        <p:spPr>
          <a:xfrm>
            <a:off x="1600200" y="3154680"/>
            <a:ext cx="3291840" cy="731520"/>
          </a:xfrm>
          <a:prstGeom prst="rect">
            <a:avLst/>
          </a:prstGeom>
          <a:noFill/>
          <a:ln/>
        </p:spPr>
        <p:txBody>
          <a:bodyPr wrap="square" lIns="0" tIns="0" rIns="0" bIns="0" rtlCol="0" anchor="ctr"/>
          <a:lstStyle/>
          <a:p>
            <a:pPr marL="0" indent="0">
              <a:buNone/>
            </a:pPr>
            <a:r>
              <a:rPr lang="en-US" sz="2100" b="1" dirty="0">
                <a:solidFill>
                  <a:srgbClr val="0072BA"/>
                </a:solidFill>
                <a:latin typeface="Arial" pitchFamily="34" charset="0"/>
                <a:ea typeface="Arial" pitchFamily="34" charset="-122"/>
                <a:cs typeface="Arial" pitchFamily="34" charset="-120"/>
              </a:rPr>
              <a:t>nextstepsready.org.uk</a:t>
            </a:r>
            <a:endParaRPr lang="en-US" sz="2100" dirty="0"/>
          </a:p>
        </p:txBody>
      </p:sp>
      <p:sp>
        <p:nvSpPr>
          <p:cNvPr id="8" name="Text 4"/>
          <p:cNvSpPr txBox="1"/>
          <p:nvPr/>
        </p:nvSpPr>
        <p:spPr>
          <a:xfrm>
            <a:off x="868680" y="4114800"/>
            <a:ext cx="4206240" cy="1737360"/>
          </a:xfrm>
          <a:prstGeom prst="rect">
            <a:avLst/>
          </a:prstGeom>
          <a:noFill/>
          <a:ln/>
        </p:spPr>
        <p:txBody>
          <a:bodyPr wrap="square" lIns="0" tIns="0" rIns="0" bIns="0" rtlCol="0" anchor="t"/>
          <a:lstStyle/>
          <a:p>
            <a:pPr marL="177800" indent="-177800">
              <a:spcAft>
                <a:spcPts val="400"/>
              </a:spcAft>
              <a:buSzPct val="100000"/>
              <a:buChar char="•"/>
            </a:pPr>
            <a:r>
              <a:rPr lang="en-US" sz="1700" dirty="0">
                <a:solidFill>
                  <a:srgbClr val="0B2A4A"/>
                </a:solidFill>
                <a:latin typeface="Arial" pitchFamily="34" charset="0"/>
                <a:ea typeface="Arial" pitchFamily="34" charset="-122"/>
                <a:cs typeface="Arial" pitchFamily="34" charset="-120"/>
              </a:rPr>
              <a:t>Free for everyone</a:t>
            </a:r>
            <a:endParaRPr lang="en-US" sz="1700" dirty="0"/>
          </a:p>
          <a:p>
            <a:pPr marL="177800" indent="-177800">
              <a:spcAft>
                <a:spcPts val="400"/>
              </a:spcAft>
              <a:buSzPct val="100000"/>
              <a:buChar char="•"/>
            </a:pPr>
            <a:r>
              <a:rPr lang="en-US" sz="1700" dirty="0">
                <a:solidFill>
                  <a:srgbClr val="0B2A4A"/>
                </a:solidFill>
                <a:latin typeface="Arial" pitchFamily="34" charset="0"/>
                <a:ea typeface="Arial" pitchFamily="34" charset="-122"/>
                <a:cs typeface="Arial" pitchFamily="34" charset="-120"/>
              </a:rPr>
              <a:t>No login or password</a:t>
            </a:r>
            <a:endParaRPr lang="en-US" sz="1700" dirty="0"/>
          </a:p>
          <a:p>
            <a:pPr marL="177800" indent="-177800">
              <a:spcAft>
                <a:spcPts val="400"/>
              </a:spcAft>
              <a:buSzPct val="100000"/>
              <a:buChar char="•"/>
            </a:pPr>
            <a:r>
              <a:rPr lang="en-US" sz="1700" dirty="0">
                <a:solidFill>
                  <a:srgbClr val="0B2A4A"/>
                </a:solidFill>
                <a:latin typeface="Arial" pitchFamily="34" charset="0"/>
                <a:ea typeface="Arial" pitchFamily="34" charset="-122"/>
                <a:cs typeface="Arial" pitchFamily="34" charset="-120"/>
              </a:rPr>
              <a:t>Works on computers, tablets and phones</a:t>
            </a:r>
            <a:endParaRPr lang="en-US" sz="1700" dirty="0"/>
          </a:p>
        </p:txBody>
      </p:sp>
      <p:sp>
        <p:nvSpPr>
          <p:cNvPr id="9" name="Start With You page frame"/>
          <p:cNvSpPr/>
          <p:nvPr/>
        </p:nvSpPr>
        <p:spPr>
          <a:xfrm>
            <a:off x="5660136" y="1453896"/>
            <a:ext cx="5961888" cy="3917812"/>
          </a:xfrm>
          <a:prstGeom prst="roundRect">
            <a:avLst>
              <a:gd name="adj" fmla="val 1400"/>
            </a:avLst>
          </a:prstGeom>
          <a:solidFill>
            <a:srgbClr val="FFFFFF"/>
          </a:solidFill>
          <a:ln w="9525">
            <a:solidFill>
              <a:srgbClr val="C9D3DE"/>
            </a:solidFill>
            <a:prstDash val="solid"/>
          </a:ln>
          <a:effectLst>
            <a:outerShdw blurRad="76200" dist="25400" dir="5400000" algn="bl" rotWithShape="0">
              <a:srgbClr val="000000">
                <a:alpha val="12000"/>
              </a:srgbClr>
            </a:outerShdw>
          </a:effectLst>
        </p:spPr>
        <p:txBody>
          <a:bodyPr/>
          <a:lstStyle/>
          <a:p>
            <a:endParaRPr lang="en-GB"/>
          </a:p>
        </p:txBody>
      </p:sp>
      <p:pic>
        <p:nvPicPr>
          <p:cNvPr id="10" name="Start With You page" descr="Start With You page"/>
          <p:cNvPicPr>
            <a:picLocks noChangeAspect="1"/>
          </p:cNvPicPr>
          <p:nvPr/>
        </p:nvPicPr>
        <p:blipFill>
          <a:blip r:embed="rId5"/>
          <a:stretch>
            <a:fillRect/>
          </a:stretch>
        </p:blipFill>
        <p:spPr>
          <a:xfrm>
            <a:off x="5715000" y="1508760"/>
            <a:ext cx="5852160" cy="3808084"/>
          </a:xfrm>
          <a:prstGeom prst="rect">
            <a:avLst/>
          </a:prstGeom>
        </p:spPr>
      </p:pic>
      <p:sp>
        <p:nvSpPr>
          <p:cNvPr id="11" name="red ring"/>
          <p:cNvSpPr/>
          <p:nvPr/>
        </p:nvSpPr>
        <p:spPr>
          <a:xfrm>
            <a:off x="6463502" y="4021270"/>
            <a:ext cx="4355157" cy="718457"/>
          </a:xfrm>
          <a:prstGeom prst="ellipse">
            <a:avLst/>
          </a:prstGeom>
          <a:ln w="38100">
            <a:solidFill>
              <a:srgbClr val="D7263D"/>
            </a:solidFill>
            <a:prstDash val="solid"/>
          </a:ln>
        </p:spPr>
        <p:txBody>
          <a:bodyPr/>
          <a:lstStyle/>
          <a:p>
            <a:endParaRPr lang="en-GB"/>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Task 2: Where could your subject lead?</a:t>
            </a:r>
            <a:endParaRPr lang="en-US" sz="3200" dirty="0"/>
          </a:p>
        </p:txBody>
      </p:sp>
      <p:sp>
        <p:nvSpPr>
          <p:cNvPr id="3" name="number 1"/>
          <p:cNvSpPr/>
          <p:nvPr/>
        </p:nvSpPr>
        <p:spPr>
          <a:xfrm>
            <a:off x="548640" y="1417320"/>
            <a:ext cx="502920" cy="502920"/>
          </a:xfrm>
          <a:prstGeom prst="ellipse">
            <a:avLst/>
          </a:prstGeom>
          <a:solidFill>
            <a:srgbClr val="0072BA"/>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 name="Text 2"/>
          <p:cNvSpPr txBox="1"/>
          <p:nvPr/>
        </p:nvSpPr>
        <p:spPr>
          <a:xfrm>
            <a:off x="548640" y="141732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5" name="Text 3"/>
          <p:cNvSpPr txBox="1"/>
          <p:nvPr/>
        </p:nvSpPr>
        <p:spPr>
          <a:xfrm>
            <a:off x="1188720" y="1371600"/>
            <a:ext cx="3200400" cy="640080"/>
          </a:xfrm>
          <a:prstGeom prst="rect">
            <a:avLst/>
          </a:prstGeom>
          <a:noFill/>
          <a:ln/>
        </p:spPr>
        <p:txBody>
          <a:bodyPr wrap="square" lIns="0" tIns="0" rIns="0" bIns="0" rtlCol="0" anchor="ctr"/>
          <a:lstStyle/>
          <a:p>
            <a:pPr marL="0" indent="0">
              <a:buNone/>
            </a:pPr>
            <a:r>
              <a:rPr lang="en-US" sz="1500" b="1" dirty="0">
                <a:solidFill>
                  <a:srgbClr val="004077"/>
                </a:solidFill>
                <a:latin typeface="Arial" pitchFamily="34" charset="0"/>
                <a:ea typeface="Arial" pitchFamily="34" charset="-122"/>
                <a:cs typeface="Arial" pitchFamily="34" charset="-120"/>
              </a:rPr>
              <a:t>In Start with a Subject, click your favourite subject</a:t>
            </a:r>
            <a:endParaRPr lang="en-US" sz="1500" dirty="0"/>
          </a:p>
        </p:txBody>
      </p:sp>
      <p:sp>
        <p:nvSpPr>
          <p:cNvPr id="6" name="Start with a Subject frame"/>
          <p:cNvSpPr/>
          <p:nvPr/>
        </p:nvSpPr>
        <p:spPr>
          <a:xfrm>
            <a:off x="548640" y="2185416"/>
            <a:ext cx="3721608" cy="2931509"/>
          </a:xfrm>
          <a:prstGeom prst="roundRect">
            <a:avLst>
              <a:gd name="adj" fmla="val 1872"/>
            </a:avLst>
          </a:prstGeom>
          <a:solidFill>
            <a:srgbClr val="FFFFFF"/>
          </a:solidFill>
          <a:ln w="9525">
            <a:solidFill>
              <a:srgbClr val="C9D3DE"/>
            </a:solidFill>
            <a:prstDash val="solid"/>
          </a:ln>
          <a:effectLst>
            <a:outerShdw blurRad="76200" dist="25400" dir="5400000" algn="bl" rotWithShape="0">
              <a:srgbClr val="000000">
                <a:alpha val="12000"/>
              </a:srgbClr>
            </a:outerShdw>
          </a:effectLst>
        </p:spPr>
        <p:txBody>
          <a:bodyPr/>
          <a:lstStyle/>
          <a:p>
            <a:endParaRPr lang="en-GB"/>
          </a:p>
        </p:txBody>
      </p:sp>
      <p:pic>
        <p:nvPicPr>
          <p:cNvPr id="7" name="Start with a Subject" descr="Start with a Subject"/>
          <p:cNvPicPr>
            <a:picLocks noChangeAspect="1"/>
          </p:cNvPicPr>
          <p:nvPr/>
        </p:nvPicPr>
        <p:blipFill>
          <a:blip r:embed="rId3"/>
          <a:stretch>
            <a:fillRect/>
          </a:stretch>
        </p:blipFill>
        <p:spPr>
          <a:xfrm>
            <a:off x="603504" y="2240280"/>
            <a:ext cx="3611880" cy="2821781"/>
          </a:xfrm>
          <a:prstGeom prst="rect">
            <a:avLst/>
          </a:prstGeom>
        </p:spPr>
      </p:pic>
      <p:sp>
        <p:nvSpPr>
          <p:cNvPr id="8" name="red ring"/>
          <p:cNvSpPr/>
          <p:nvPr/>
        </p:nvSpPr>
        <p:spPr>
          <a:xfrm>
            <a:off x="1993210" y="3317025"/>
            <a:ext cx="827337" cy="591334"/>
          </a:xfrm>
          <a:prstGeom prst="ellipse">
            <a:avLst/>
          </a:prstGeom>
          <a:ln w="38100">
            <a:solidFill>
              <a:srgbClr val="D7263D"/>
            </a:solidFill>
            <a:prstDash val="solid"/>
          </a:ln>
        </p:spPr>
        <p:txBody>
          <a:bodyPr/>
          <a:lstStyle/>
          <a:p>
            <a:endParaRPr lang="en-GB"/>
          </a:p>
        </p:txBody>
      </p:sp>
      <p:grpSp>
        <p:nvGrpSpPr>
          <p:cNvPr id="29" name="Group 28">
            <a:extLst>
              <a:ext uri="{FF2B5EF4-FFF2-40B4-BE49-F238E27FC236}">
                <a16:creationId xmlns:a16="http://schemas.microsoft.com/office/drawing/2014/main" id="{F1C9EC13-EF58-8209-E512-D15AF7AFB43D}"/>
              </a:ext>
            </a:extLst>
          </p:cNvPr>
          <p:cNvGrpSpPr/>
          <p:nvPr/>
        </p:nvGrpSpPr>
        <p:grpSpPr>
          <a:xfrm>
            <a:off x="4315968" y="1371600"/>
            <a:ext cx="4279392" cy="3870341"/>
            <a:chOff x="4315968" y="1371600"/>
            <a:chExt cx="4279392" cy="3870341"/>
          </a:xfrm>
        </p:grpSpPr>
        <p:sp>
          <p:nvSpPr>
            <p:cNvPr id="12" name="Text 8"/>
            <p:cNvSpPr txBox="1"/>
            <p:nvPr/>
          </p:nvSpPr>
          <p:spPr>
            <a:xfrm>
              <a:off x="5394960" y="1371600"/>
              <a:ext cx="3200400" cy="640080"/>
            </a:xfrm>
            <a:prstGeom prst="rect">
              <a:avLst/>
            </a:prstGeom>
            <a:noFill/>
            <a:ln/>
          </p:spPr>
          <p:txBody>
            <a:bodyPr wrap="square" lIns="0" tIns="0" rIns="0" bIns="0" rtlCol="0" anchor="ctr"/>
            <a:lstStyle/>
            <a:p>
              <a:pPr marL="0" indent="0">
                <a:buNone/>
              </a:pPr>
              <a:r>
                <a:rPr lang="en-US" sz="1500" b="1" dirty="0">
                  <a:solidFill>
                    <a:srgbClr val="004077"/>
                  </a:solidFill>
                  <a:latin typeface="Arial" pitchFamily="34" charset="0"/>
                  <a:ea typeface="Arial" pitchFamily="34" charset="-122"/>
                  <a:cs typeface="Arial" pitchFamily="34" charset="-120"/>
                </a:rPr>
                <a:t>Read why to study it, and look at the jobs it leads to</a:t>
              </a:r>
              <a:endParaRPr lang="en-US" sz="1500" dirty="0"/>
            </a:p>
          </p:txBody>
        </p:sp>
        <p:grpSp>
          <p:nvGrpSpPr>
            <p:cNvPr id="28" name="Group 27">
              <a:extLst>
                <a:ext uri="{FF2B5EF4-FFF2-40B4-BE49-F238E27FC236}">
                  <a16:creationId xmlns:a16="http://schemas.microsoft.com/office/drawing/2014/main" id="{085F4277-06B4-94B9-9F9F-0E0F23790908}"/>
                </a:ext>
              </a:extLst>
            </p:cNvPr>
            <p:cNvGrpSpPr/>
            <p:nvPr/>
          </p:nvGrpSpPr>
          <p:grpSpPr>
            <a:xfrm>
              <a:off x="4315968" y="1417320"/>
              <a:ext cx="3374136" cy="3824621"/>
              <a:chOff x="4315968" y="1417320"/>
              <a:chExt cx="3374136" cy="3824621"/>
            </a:xfrm>
          </p:grpSpPr>
          <p:pic>
            <p:nvPicPr>
              <p:cNvPr id="9" name="arrow" descr="preencoded.png"/>
              <p:cNvPicPr>
                <a:picLocks noChangeAspect="1"/>
              </p:cNvPicPr>
              <p:nvPr/>
            </p:nvPicPr>
            <p:blipFill>
              <a:blip r:embed="rId4"/>
              <a:stretch>
                <a:fillRect/>
              </a:stretch>
            </p:blipFill>
            <p:spPr>
              <a:xfrm>
                <a:off x="4315968" y="3383280"/>
                <a:ext cx="384048" cy="384048"/>
              </a:xfrm>
              <a:prstGeom prst="rect">
                <a:avLst/>
              </a:prstGeom>
            </p:spPr>
          </p:pic>
          <p:sp>
            <p:nvSpPr>
              <p:cNvPr id="10" name="number 2"/>
              <p:cNvSpPr/>
              <p:nvPr/>
            </p:nvSpPr>
            <p:spPr>
              <a:xfrm>
                <a:off x="4754880" y="1417320"/>
                <a:ext cx="502920" cy="502920"/>
              </a:xfrm>
              <a:prstGeom prst="ellipse">
                <a:avLst/>
              </a:prstGeom>
              <a:solidFill>
                <a:srgbClr val="0072BA"/>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1" name="Text 7"/>
              <p:cNvSpPr txBox="1"/>
              <p:nvPr/>
            </p:nvSpPr>
            <p:spPr>
              <a:xfrm>
                <a:off x="4754880" y="141732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13" name="Biology subject page frame"/>
              <p:cNvSpPr/>
              <p:nvPr/>
            </p:nvSpPr>
            <p:spPr>
              <a:xfrm>
                <a:off x="5065776" y="2185416"/>
                <a:ext cx="2624328" cy="3056525"/>
              </a:xfrm>
              <a:prstGeom prst="roundRect">
                <a:avLst>
                  <a:gd name="adj" fmla="val 2091"/>
                </a:avLst>
              </a:prstGeom>
              <a:solidFill>
                <a:srgbClr val="FFFFFF"/>
              </a:solidFill>
              <a:ln w="9525">
                <a:solidFill>
                  <a:srgbClr val="C9D3DE"/>
                </a:solidFill>
                <a:prstDash val="solid"/>
              </a:ln>
              <a:effectLst>
                <a:outerShdw blurRad="76200" dist="25400" dir="5400000" algn="bl" rotWithShape="0">
                  <a:srgbClr val="000000">
                    <a:alpha val="12000"/>
                  </a:srgbClr>
                </a:outerShdw>
              </a:effectLst>
            </p:spPr>
            <p:txBody>
              <a:bodyPr/>
              <a:lstStyle/>
              <a:p>
                <a:endParaRPr lang="en-GB"/>
              </a:p>
            </p:txBody>
          </p:sp>
          <p:pic>
            <p:nvPicPr>
              <p:cNvPr id="14" name="Biology subject page" descr="Biology subject page"/>
              <p:cNvPicPr>
                <a:picLocks noChangeAspect="1"/>
              </p:cNvPicPr>
              <p:nvPr/>
            </p:nvPicPr>
            <p:blipFill>
              <a:blip r:embed="rId5"/>
              <a:stretch>
                <a:fillRect/>
              </a:stretch>
            </p:blipFill>
            <p:spPr>
              <a:xfrm>
                <a:off x="5120640" y="2229921"/>
                <a:ext cx="2514600" cy="2946797"/>
              </a:xfrm>
              <a:prstGeom prst="rect">
                <a:avLst/>
              </a:prstGeom>
            </p:spPr>
          </p:pic>
          <p:sp>
            <p:nvSpPr>
              <p:cNvPr id="15" name="red ring"/>
              <p:cNvSpPr/>
              <p:nvPr/>
            </p:nvSpPr>
            <p:spPr>
              <a:xfrm>
                <a:off x="5394959" y="4505277"/>
                <a:ext cx="701041" cy="590645"/>
              </a:xfrm>
              <a:prstGeom prst="ellipse">
                <a:avLst/>
              </a:prstGeom>
              <a:ln w="38100">
                <a:solidFill>
                  <a:srgbClr val="D7263D"/>
                </a:solidFill>
                <a:prstDash val="solid"/>
              </a:ln>
            </p:spPr>
            <p:txBody>
              <a:bodyPr/>
              <a:lstStyle/>
              <a:p>
                <a:endParaRPr lang="en-GB"/>
              </a:p>
            </p:txBody>
          </p:sp>
        </p:grpSp>
      </p:grpSp>
      <p:grpSp>
        <p:nvGrpSpPr>
          <p:cNvPr id="30" name="Group 29">
            <a:extLst>
              <a:ext uri="{FF2B5EF4-FFF2-40B4-BE49-F238E27FC236}">
                <a16:creationId xmlns:a16="http://schemas.microsoft.com/office/drawing/2014/main" id="{1DA4ACE6-32D8-0F5A-133F-1E348D298D25}"/>
              </a:ext>
            </a:extLst>
          </p:cNvPr>
          <p:cNvGrpSpPr/>
          <p:nvPr/>
        </p:nvGrpSpPr>
        <p:grpSpPr>
          <a:xfrm>
            <a:off x="8778240" y="1371600"/>
            <a:ext cx="2862072" cy="3831336"/>
            <a:chOff x="8778240" y="1371600"/>
            <a:chExt cx="2862072" cy="3831336"/>
          </a:xfrm>
        </p:grpSpPr>
        <p:sp>
          <p:nvSpPr>
            <p:cNvPr id="16" name="number 3"/>
            <p:cNvSpPr/>
            <p:nvPr/>
          </p:nvSpPr>
          <p:spPr>
            <a:xfrm>
              <a:off x="8778240" y="1417320"/>
              <a:ext cx="502920" cy="502920"/>
            </a:xfrm>
            <a:prstGeom prst="ellipse">
              <a:avLst/>
            </a:prstGeom>
            <a:solidFill>
              <a:srgbClr val="0072BA"/>
            </a:solidFill>
            <a:ln w="254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17" name="Text 12"/>
            <p:cNvSpPr txBox="1"/>
            <p:nvPr/>
          </p:nvSpPr>
          <p:spPr>
            <a:xfrm>
              <a:off x="8778240" y="1417320"/>
              <a:ext cx="502920" cy="502920"/>
            </a:xfrm>
            <a:prstGeom prst="rect">
              <a:avLst/>
            </a:prstGeom>
            <a:no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18" name="Text 13"/>
            <p:cNvSpPr txBox="1"/>
            <p:nvPr/>
          </p:nvSpPr>
          <p:spPr>
            <a:xfrm>
              <a:off x="9418320" y="1371600"/>
              <a:ext cx="2221992" cy="640080"/>
            </a:xfrm>
            <a:prstGeom prst="rect">
              <a:avLst/>
            </a:prstGeom>
            <a:noFill/>
            <a:ln/>
          </p:spPr>
          <p:txBody>
            <a:bodyPr wrap="square" lIns="0" tIns="0" rIns="0" bIns="0" rtlCol="0" anchor="ctr"/>
            <a:lstStyle/>
            <a:p>
              <a:pPr marL="0" indent="0">
                <a:buNone/>
              </a:pPr>
              <a:r>
                <a:rPr lang="en-US" sz="1500" b="1" dirty="0">
                  <a:solidFill>
                    <a:srgbClr val="004077"/>
                  </a:solidFill>
                  <a:latin typeface="Arial" pitchFamily="34" charset="0"/>
                  <a:ea typeface="Arial" pitchFamily="34" charset="-122"/>
                  <a:cs typeface="Arial" pitchFamily="34" charset="-120"/>
                </a:rPr>
                <a:t>Explore one or two jobs</a:t>
              </a:r>
              <a:endParaRPr lang="en-US" sz="1500" dirty="0"/>
            </a:p>
          </p:txBody>
        </p:sp>
        <p:sp>
          <p:nvSpPr>
            <p:cNvPr id="19" name="poster prompts"/>
            <p:cNvSpPr/>
            <p:nvPr/>
          </p:nvSpPr>
          <p:spPr>
            <a:xfrm>
              <a:off x="8778240" y="2185416"/>
              <a:ext cx="2862072" cy="3017520"/>
            </a:xfrm>
            <a:prstGeom prst="roundRect">
              <a:avLst>
                <a:gd name="adj" fmla="val 3834"/>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sp>
          <p:nvSpPr>
            <p:cNvPr id="20" name="Text 15"/>
            <p:cNvSpPr txBox="1"/>
            <p:nvPr/>
          </p:nvSpPr>
          <p:spPr>
            <a:xfrm>
              <a:off x="8961120" y="2331720"/>
              <a:ext cx="2560320" cy="2743200"/>
            </a:xfrm>
            <a:prstGeom prst="rect">
              <a:avLst/>
            </a:prstGeom>
            <a:noFill/>
            <a:ln/>
          </p:spPr>
          <p:txBody>
            <a:bodyPr wrap="square" lIns="0" tIns="0" rIns="0" bIns="0" rtlCol="0" anchor="t"/>
            <a:lstStyle/>
            <a:p>
              <a:pPr marL="0" indent="0">
                <a:spcAft>
                  <a:spcPts val="600"/>
                </a:spcAft>
                <a:buNone/>
              </a:pPr>
              <a:r>
                <a:rPr lang="en-US" sz="1600" b="1" dirty="0">
                  <a:solidFill>
                    <a:srgbClr val="0B2A4A"/>
                  </a:solidFill>
                  <a:latin typeface="Arial" pitchFamily="34" charset="0"/>
                  <a:ea typeface="Arial" pitchFamily="34" charset="-122"/>
                  <a:cs typeface="Arial" pitchFamily="34" charset="-120"/>
                </a:rPr>
                <a:t>Research:</a:t>
              </a:r>
              <a:endParaRPr lang="en-US" sz="1600" dirty="0"/>
            </a:p>
            <a:p>
              <a:pPr marL="152400" indent="-152400">
                <a:spcAft>
                  <a:spcPts val="600"/>
                </a:spcAft>
                <a:buSzPct val="100000"/>
                <a:buChar char="•"/>
              </a:pPr>
              <a:r>
                <a:rPr lang="en-US" sz="1600" dirty="0">
                  <a:solidFill>
                    <a:srgbClr val="0B2A4A"/>
                  </a:solidFill>
                  <a:latin typeface="Arial" pitchFamily="34" charset="0"/>
                  <a:ea typeface="Arial" pitchFamily="34" charset="-122"/>
                  <a:cs typeface="Arial" pitchFamily="34" charset="-120"/>
                </a:rPr>
                <a:t>What salary might you get?</a:t>
              </a:r>
            </a:p>
            <a:p>
              <a:pPr marL="152400" indent="-152400">
                <a:spcAft>
                  <a:spcPts val="600"/>
                </a:spcAft>
                <a:buSzPct val="100000"/>
                <a:buChar char="•"/>
              </a:pPr>
              <a:r>
                <a:rPr lang="en-US" sz="1600" dirty="0">
                  <a:solidFill>
                    <a:srgbClr val="0B2A4A"/>
                  </a:solidFill>
                  <a:latin typeface="Arial" pitchFamily="34" charset="0"/>
                  <a:cs typeface="Arial" pitchFamily="34" charset="-120"/>
                </a:rPr>
                <a:t>Which pathways can you take into the job, name 2</a:t>
              </a:r>
            </a:p>
            <a:p>
              <a:pPr marL="152400" indent="-152400">
                <a:spcAft>
                  <a:spcPts val="600"/>
                </a:spcAft>
                <a:buSzPct val="100000"/>
                <a:buChar char="•"/>
              </a:pPr>
              <a:r>
                <a:rPr lang="en-US" sz="1600" dirty="0">
                  <a:solidFill>
                    <a:srgbClr val="0B2A4A"/>
                  </a:solidFill>
                  <a:latin typeface="Arial" pitchFamily="34" charset="0"/>
                  <a:cs typeface="Arial" pitchFamily="34" charset="-120"/>
                </a:rPr>
                <a:t>What skills might you need, name 2.</a:t>
              </a:r>
              <a:endParaRPr lang="en-US" sz="1600" dirty="0"/>
            </a:p>
          </p:txBody>
        </p:sp>
      </p:grpSp>
      <p:grpSp>
        <p:nvGrpSpPr>
          <p:cNvPr id="31" name="Group 30">
            <a:extLst>
              <a:ext uri="{FF2B5EF4-FFF2-40B4-BE49-F238E27FC236}">
                <a16:creationId xmlns:a16="http://schemas.microsoft.com/office/drawing/2014/main" id="{8605713C-465A-4DEC-249D-EBB7301BDCF3}"/>
              </a:ext>
            </a:extLst>
          </p:cNvPr>
          <p:cNvGrpSpPr/>
          <p:nvPr/>
        </p:nvGrpSpPr>
        <p:grpSpPr>
          <a:xfrm>
            <a:off x="548640" y="5349240"/>
            <a:ext cx="11091672" cy="777240"/>
            <a:chOff x="548640" y="5349240"/>
            <a:chExt cx="11091672" cy="777240"/>
          </a:xfrm>
        </p:grpSpPr>
        <p:sp>
          <p:nvSpPr>
            <p:cNvPr id="21" name="timer"/>
            <p:cNvSpPr/>
            <p:nvPr/>
          </p:nvSpPr>
          <p:spPr>
            <a:xfrm>
              <a:off x="9765792" y="5486400"/>
              <a:ext cx="1874520" cy="566928"/>
            </a:xfrm>
            <a:prstGeom prst="roundRect">
              <a:avLst>
                <a:gd name="adj" fmla="val 50000"/>
              </a:avLst>
            </a:prstGeom>
            <a:solidFill>
              <a:srgbClr val="0072BA"/>
            </a:solidFill>
            <a:ln w="12700">
              <a:solidFill>
                <a:srgbClr val="0072BA"/>
              </a:solidFill>
              <a:prstDash val="solid"/>
            </a:ln>
            <a:effectLst>
              <a:outerShdw blurRad="76200" dist="25400" dir="5400000" algn="bl" rotWithShape="0">
                <a:srgbClr val="000000">
                  <a:alpha val="12000"/>
                </a:srgbClr>
              </a:outerShdw>
            </a:effectLst>
          </p:spPr>
          <p:txBody>
            <a:bodyPr/>
            <a:lstStyle/>
            <a:p>
              <a:endParaRPr lang="en-GB"/>
            </a:p>
          </p:txBody>
        </p:sp>
        <p:sp>
          <p:nvSpPr>
            <p:cNvPr id="22" name="timer clock"/>
            <p:cNvSpPr/>
            <p:nvPr/>
          </p:nvSpPr>
          <p:spPr>
            <a:xfrm>
              <a:off x="9829800" y="5541264"/>
              <a:ext cx="457200" cy="457200"/>
            </a:xfrm>
            <a:prstGeom prst="ellipse">
              <a:avLst/>
            </a:prstGeom>
            <a:solidFill>
              <a:srgbClr val="FFFFFF"/>
            </a:solidFill>
            <a:ln w="12700">
              <a:solidFill>
                <a:srgbClr val="FFFFFF"/>
              </a:solidFill>
              <a:prstDash val="solid"/>
            </a:ln>
          </p:spPr>
          <p:txBody>
            <a:bodyPr/>
            <a:lstStyle/>
            <a:p>
              <a:endParaRPr lang="en-GB"/>
            </a:p>
          </p:txBody>
        </p:sp>
        <p:pic>
          <p:nvPicPr>
            <p:cNvPr id="23" name="timer icon" descr="preencoded.png"/>
            <p:cNvPicPr>
              <a:picLocks noChangeAspect="1"/>
            </p:cNvPicPr>
            <p:nvPr/>
          </p:nvPicPr>
          <p:blipFill>
            <a:blip r:embed="rId6"/>
            <a:stretch>
              <a:fillRect/>
            </a:stretch>
          </p:blipFill>
          <p:spPr>
            <a:xfrm>
              <a:off x="9912096" y="5623560"/>
              <a:ext cx="292608" cy="292608"/>
            </a:xfrm>
            <a:prstGeom prst="rect">
              <a:avLst/>
            </a:prstGeom>
          </p:spPr>
        </p:pic>
        <p:sp>
          <p:nvSpPr>
            <p:cNvPr id="24" name="Text 18"/>
            <p:cNvSpPr txBox="1"/>
            <p:nvPr/>
          </p:nvSpPr>
          <p:spPr>
            <a:xfrm>
              <a:off x="10332720" y="5486400"/>
              <a:ext cx="1234440"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20 mins</a:t>
              </a:r>
              <a:endParaRPr lang="en-US" sz="2000" dirty="0"/>
            </a:p>
          </p:txBody>
        </p:sp>
        <p:sp>
          <p:nvSpPr>
            <p:cNvPr id="25" name="tip"/>
            <p:cNvSpPr/>
            <p:nvPr/>
          </p:nvSpPr>
          <p:spPr>
            <a:xfrm>
              <a:off x="548640" y="5349240"/>
              <a:ext cx="8961120" cy="777240"/>
            </a:xfrm>
            <a:prstGeom prst="roundRect">
              <a:avLst>
                <a:gd name="adj" fmla="val 14118"/>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sp>
          <p:nvSpPr>
            <p:cNvPr id="26" name="Text 20"/>
            <p:cNvSpPr txBox="1"/>
            <p:nvPr/>
          </p:nvSpPr>
          <p:spPr>
            <a:xfrm>
              <a:off x="777240" y="5349240"/>
              <a:ext cx="8595360" cy="777240"/>
            </a:xfrm>
            <a:prstGeom prst="rect">
              <a:avLst/>
            </a:prstGeom>
            <a:noFill/>
            <a:ln/>
          </p:spPr>
          <p:txBody>
            <a:bodyPr wrap="square" lIns="0" tIns="0" rIns="0" bIns="0" rtlCol="0" anchor="ctr"/>
            <a:lstStyle/>
            <a:p>
              <a:pPr marL="0" indent="0">
                <a:buNone/>
              </a:pPr>
              <a:r>
                <a:rPr lang="en-US" sz="1500" b="1" dirty="0">
                  <a:solidFill>
                    <a:srgbClr val="0B2A4A"/>
                  </a:solidFill>
                  <a:latin typeface="Arial" pitchFamily="34" charset="0"/>
                  <a:ea typeface="Arial" pitchFamily="34" charset="-122"/>
                  <a:cs typeface="Arial" pitchFamily="34" charset="-120"/>
                </a:rPr>
                <a:t>Tap any job to see its full profile on the National Careers Service. </a:t>
              </a:r>
              <a:endParaRPr lang="en-US" sz="1500" dirty="0"/>
            </a:p>
          </p:txBody>
        </p:sp>
      </p:grpSp>
      <p:sp>
        <p:nvSpPr>
          <p:cNvPr id="27"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11</a:t>
            </a:fld>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ppt_x"/>
                                          </p:val>
                                        </p:tav>
                                        <p:tav tm="100000">
                                          <p:val>
                                            <p:strVal val="#ppt_x"/>
                                          </p:val>
                                        </p:tav>
                                      </p:tavLst>
                                    </p:anim>
                                    <p:anim calcmode="lin" valueType="num">
                                      <p:cBhvr additive="base">
                                        <p:cTn id="8"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ppt_x"/>
                                          </p:val>
                                        </p:tav>
                                        <p:tav tm="100000">
                                          <p:val>
                                            <p:strVal val="#ppt_x"/>
                                          </p:val>
                                        </p:tav>
                                      </p:tavLst>
                                    </p:anim>
                                    <p:anim calcmode="lin" valueType="num">
                                      <p:cBhvr additive="base">
                                        <p:cTn id="14"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Sharing with others</a:t>
            </a:r>
            <a:endParaRPr lang="en-US" sz="3200" dirty="0"/>
          </a:p>
        </p:txBody>
      </p:sp>
      <p:sp>
        <p:nvSpPr>
          <p:cNvPr id="3" name="timer"/>
          <p:cNvSpPr/>
          <p:nvPr/>
        </p:nvSpPr>
        <p:spPr>
          <a:xfrm>
            <a:off x="7223760" y="539496"/>
            <a:ext cx="1874520" cy="566928"/>
          </a:xfrm>
          <a:prstGeom prst="roundRect">
            <a:avLst>
              <a:gd name="adj" fmla="val 50000"/>
            </a:avLst>
          </a:prstGeom>
          <a:solidFill>
            <a:srgbClr val="0072BA"/>
          </a:solidFill>
          <a:ln w="12700">
            <a:solidFill>
              <a:srgbClr val="0072BA"/>
            </a:solidFill>
            <a:prstDash val="solid"/>
          </a:ln>
          <a:effectLst>
            <a:outerShdw blurRad="76200" dist="25400" dir="5400000" algn="bl" rotWithShape="0">
              <a:srgbClr val="000000">
                <a:alpha val="12000"/>
              </a:srgbClr>
            </a:outerShdw>
          </a:effectLst>
        </p:spPr>
        <p:txBody>
          <a:bodyPr/>
          <a:lstStyle/>
          <a:p>
            <a:endParaRPr lang="en-GB"/>
          </a:p>
        </p:txBody>
      </p:sp>
      <p:sp>
        <p:nvSpPr>
          <p:cNvPr id="4" name="timer clock"/>
          <p:cNvSpPr/>
          <p:nvPr/>
        </p:nvSpPr>
        <p:spPr>
          <a:xfrm>
            <a:off x="7287768" y="594360"/>
            <a:ext cx="457200" cy="457200"/>
          </a:xfrm>
          <a:prstGeom prst="ellipse">
            <a:avLst/>
          </a:prstGeom>
          <a:solidFill>
            <a:srgbClr val="FFFFFF"/>
          </a:solidFill>
          <a:ln w="12700">
            <a:solidFill>
              <a:srgbClr val="FFFFFF"/>
            </a:solidFill>
            <a:prstDash val="solid"/>
          </a:ln>
        </p:spPr>
        <p:txBody>
          <a:bodyPr/>
          <a:lstStyle/>
          <a:p>
            <a:endParaRPr lang="en-GB"/>
          </a:p>
        </p:txBody>
      </p:sp>
      <p:pic>
        <p:nvPicPr>
          <p:cNvPr id="5" name="timer icon" descr="preencoded.png"/>
          <p:cNvPicPr>
            <a:picLocks noChangeAspect="1"/>
          </p:cNvPicPr>
          <p:nvPr/>
        </p:nvPicPr>
        <p:blipFill>
          <a:blip r:embed="rId3"/>
          <a:stretch>
            <a:fillRect/>
          </a:stretch>
        </p:blipFill>
        <p:spPr>
          <a:xfrm>
            <a:off x="7370064" y="676656"/>
            <a:ext cx="292608" cy="292608"/>
          </a:xfrm>
          <a:prstGeom prst="rect">
            <a:avLst/>
          </a:prstGeom>
        </p:spPr>
      </p:pic>
      <p:sp>
        <p:nvSpPr>
          <p:cNvPr id="6" name="Text 3"/>
          <p:cNvSpPr txBox="1"/>
          <p:nvPr/>
        </p:nvSpPr>
        <p:spPr>
          <a:xfrm>
            <a:off x="7790688" y="539496"/>
            <a:ext cx="1234440"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Arial" pitchFamily="34" charset="0"/>
                <a:ea typeface="Arial" pitchFamily="34" charset="-122"/>
                <a:cs typeface="Arial" pitchFamily="34" charset="-120"/>
              </a:rPr>
              <a:t>10 mins</a:t>
            </a:r>
            <a:endParaRPr lang="en-US" sz="2000" dirty="0"/>
          </a:p>
        </p:txBody>
      </p:sp>
      <p:sp>
        <p:nvSpPr>
          <p:cNvPr id="7" name="Text 4"/>
          <p:cNvSpPr txBox="1"/>
          <p:nvPr/>
        </p:nvSpPr>
        <p:spPr>
          <a:xfrm>
            <a:off x="548640" y="1371600"/>
            <a:ext cx="11091672" cy="777240"/>
          </a:xfrm>
          <a:prstGeom prst="rect">
            <a:avLst/>
          </a:prstGeom>
          <a:noFill/>
          <a:ln/>
        </p:spPr>
        <p:txBody>
          <a:bodyPr wrap="square" lIns="0" tIns="0" rIns="0" bIns="0" rtlCol="0" anchor="ctr"/>
          <a:lstStyle/>
          <a:p>
            <a:pPr marL="0" indent="0">
              <a:buNone/>
            </a:pPr>
            <a:r>
              <a:rPr lang="en-US" sz="1900" b="1" dirty="0">
                <a:solidFill>
                  <a:srgbClr val="004077"/>
                </a:solidFill>
                <a:latin typeface="Arial" pitchFamily="34" charset="0"/>
                <a:ea typeface="Arial" pitchFamily="34" charset="-122"/>
                <a:cs typeface="Arial" pitchFamily="34" charset="-120"/>
              </a:rPr>
              <a:t>Take it in turns to share what you found: why you chose the subject, why it is a good GCSE choice, and a job it could lead to – its salary, pathways and skills.</a:t>
            </a:r>
            <a:endParaRPr lang="en-US" sz="1900" dirty="0"/>
          </a:p>
        </p:txBody>
      </p:sp>
      <p:sp>
        <p:nvSpPr>
          <p:cNvPr id="8" name="Speaking card"/>
          <p:cNvSpPr/>
          <p:nvPr/>
        </p:nvSpPr>
        <p:spPr>
          <a:xfrm>
            <a:off x="548640" y="2331720"/>
            <a:ext cx="11091672" cy="1691640"/>
          </a:xfrm>
          <a:prstGeom prst="roundRect">
            <a:avLst>
              <a:gd name="adj" fmla="val 648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9" name="Speaking badge" descr="/tmp/claude-0/-home-claude/57c6dd4e-62f2-571d-b351-8f501f7ac058/scratchpad/lessons/wex/ppt/media/image4.png"/>
          <p:cNvPicPr>
            <a:picLocks noChangeAspect="1"/>
          </p:cNvPicPr>
          <p:nvPr/>
        </p:nvPicPr>
        <p:blipFill>
          <a:blip r:embed="rId4"/>
          <a:stretch>
            <a:fillRect/>
          </a:stretch>
        </p:blipFill>
        <p:spPr>
          <a:xfrm>
            <a:off x="777240" y="2578608"/>
            <a:ext cx="1188720" cy="1188720"/>
          </a:xfrm>
          <a:prstGeom prst="rect">
            <a:avLst/>
          </a:prstGeom>
        </p:spPr>
      </p:pic>
      <p:sp>
        <p:nvSpPr>
          <p:cNvPr id="10" name="Text 6"/>
          <p:cNvSpPr txBox="1"/>
          <p:nvPr/>
        </p:nvSpPr>
        <p:spPr>
          <a:xfrm>
            <a:off x="2286000" y="2331720"/>
            <a:ext cx="9144000" cy="1691640"/>
          </a:xfrm>
          <a:prstGeom prst="rect">
            <a:avLst/>
          </a:prstGeom>
          <a:noFill/>
          <a:ln/>
        </p:spPr>
        <p:txBody>
          <a:bodyPr wrap="square" lIns="0" tIns="0" rIns="0" bIns="0" rtlCol="0" anchor="ctr"/>
          <a:lstStyle/>
          <a:p>
            <a:pPr marL="0" indent="0">
              <a:buNone/>
            </a:pPr>
            <a:r>
              <a:rPr lang="en-US" sz="2200" dirty="0">
                <a:solidFill>
                  <a:srgbClr val="0B2A4A"/>
                </a:solidFill>
                <a:latin typeface="Arial" pitchFamily="34" charset="0"/>
                <a:ea typeface="Arial" pitchFamily="34" charset="-122"/>
                <a:cs typeface="Arial" pitchFamily="34" charset="-120"/>
              </a:rPr>
              <a:t>Speak clearly and use your task list to support your points. Remember – you are selling your subject!</a:t>
            </a:r>
            <a:endParaRPr lang="en-US" sz="2200" dirty="0"/>
          </a:p>
        </p:txBody>
      </p:sp>
      <p:sp>
        <p:nvSpPr>
          <p:cNvPr id="11" name="Listening card"/>
          <p:cNvSpPr/>
          <p:nvPr/>
        </p:nvSpPr>
        <p:spPr>
          <a:xfrm>
            <a:off x="548640" y="4251960"/>
            <a:ext cx="11091672" cy="1691640"/>
          </a:xfrm>
          <a:prstGeom prst="roundRect">
            <a:avLst>
              <a:gd name="adj" fmla="val 6486"/>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2" name="Listening badge" descr="/tmp/claude-0/-home-claude/57c6dd4e-62f2-571d-b351-8f501f7ac058/scratchpad/lessons/wex/ppt/media/image3.png"/>
          <p:cNvPicPr>
            <a:picLocks noChangeAspect="1"/>
          </p:cNvPicPr>
          <p:nvPr/>
        </p:nvPicPr>
        <p:blipFill>
          <a:blip r:embed="rId5"/>
          <a:stretch>
            <a:fillRect/>
          </a:stretch>
        </p:blipFill>
        <p:spPr>
          <a:xfrm>
            <a:off x="777240" y="4498848"/>
            <a:ext cx="1188720" cy="1188720"/>
          </a:xfrm>
          <a:prstGeom prst="rect">
            <a:avLst/>
          </a:prstGeom>
        </p:spPr>
      </p:pic>
      <p:sp>
        <p:nvSpPr>
          <p:cNvPr id="13" name="Text 8"/>
          <p:cNvSpPr txBox="1"/>
          <p:nvPr/>
        </p:nvSpPr>
        <p:spPr>
          <a:xfrm>
            <a:off x="2286000" y="4251960"/>
            <a:ext cx="9144000" cy="1691640"/>
          </a:xfrm>
          <a:prstGeom prst="rect">
            <a:avLst/>
          </a:prstGeom>
          <a:noFill/>
          <a:ln/>
        </p:spPr>
        <p:txBody>
          <a:bodyPr wrap="square" lIns="0" tIns="0" rIns="0" bIns="0" rtlCol="0" anchor="ctr"/>
          <a:lstStyle/>
          <a:p>
            <a:pPr marL="0" indent="0">
              <a:buNone/>
            </a:pPr>
            <a:r>
              <a:rPr lang="en-US" sz="2200" dirty="0">
                <a:solidFill>
                  <a:srgbClr val="0B2A4A"/>
                </a:solidFill>
                <a:latin typeface="Arial" pitchFamily="34" charset="0"/>
                <a:ea typeface="Arial" pitchFamily="34" charset="-122"/>
                <a:cs typeface="Arial" pitchFamily="34" charset="-120"/>
              </a:rPr>
              <a:t>Listen carefully while your partner speaks, and think about how they use their tone to persuade you.</a:t>
            </a:r>
            <a:endParaRPr lang="en-US" sz="22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5"/>
          <p:cNvSpPr>
            <a:spLocks noGrp="1"/>
          </p:cNvSpPr>
          <p:nvPr>
            <p:ph type="title" idx="107" hasCustomPrompt="1"/>
          </p:nvPr>
        </p:nvSpPr>
        <p:spPr>
          <a:xfrm>
            <a:off x="548640" y="274320"/>
            <a:ext cx="8778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In this lesson you:</a:t>
            </a:r>
            <a:endParaRPr lang="en-US" sz="3200" dirty="0"/>
          </a:p>
        </p:txBody>
      </p:sp>
      <p:sp>
        <p:nvSpPr>
          <p:cNvPr id="3" name="recap 1"/>
          <p:cNvSpPr/>
          <p:nvPr/>
        </p:nvSpPr>
        <p:spPr>
          <a:xfrm>
            <a:off x="548640" y="150876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4" name="recap photo" descr="recap photo"/>
          <p:cNvPicPr>
            <a:picLocks noChangeAspect="1"/>
          </p:cNvPicPr>
          <p:nvPr/>
        </p:nvPicPr>
        <p:blipFill>
          <a:blip r:embed="rId3"/>
          <a:srcRect/>
          <a:stretch/>
        </p:blipFill>
        <p:spPr>
          <a:xfrm>
            <a:off x="685800" y="1645920"/>
            <a:ext cx="3273552" cy="1737360"/>
          </a:xfrm>
          <a:prstGeom prst="rect">
            <a:avLst/>
          </a:prstGeom>
        </p:spPr>
      </p:pic>
      <p:sp>
        <p:nvSpPr>
          <p:cNvPr id="5" name="Text 2"/>
          <p:cNvSpPr txBox="1"/>
          <p:nvPr/>
        </p:nvSpPr>
        <p:spPr>
          <a:xfrm>
            <a:off x="777240" y="3520440"/>
            <a:ext cx="3090672" cy="1691640"/>
          </a:xfrm>
          <a:prstGeom prst="rect">
            <a:avLst/>
          </a:prstGeom>
          <a:noFill/>
          <a:ln/>
        </p:spPr>
        <p:txBody>
          <a:bodyPr wrap="square" lIns="0" tIns="0" rIns="0" bIns="0" rtlCol="0" anchor="ctr"/>
          <a:lstStyle/>
          <a:p>
            <a:pPr marL="0" indent="0">
              <a:buNone/>
            </a:pPr>
            <a:r>
              <a:rPr lang="en-US" sz="1800" dirty="0">
                <a:solidFill>
                  <a:srgbClr val="0B2A4A"/>
                </a:solidFill>
                <a:latin typeface="Arial" pitchFamily="34" charset="0"/>
                <a:ea typeface="Arial" pitchFamily="34" charset="-122"/>
                <a:cs typeface="Arial" pitchFamily="34" charset="-120"/>
              </a:rPr>
              <a:t>Found out about the main learning pathways and qualification levels.</a:t>
            </a:r>
            <a:endParaRPr lang="en-US" sz="1800" dirty="0"/>
          </a:p>
        </p:txBody>
      </p:sp>
      <p:sp>
        <p:nvSpPr>
          <p:cNvPr id="6" name="tick 1 circle"/>
          <p:cNvSpPr/>
          <p:nvPr/>
        </p:nvSpPr>
        <p:spPr>
          <a:xfrm>
            <a:off x="411480" y="1371600"/>
            <a:ext cx="548640" cy="548640"/>
          </a:xfrm>
          <a:prstGeom prst="ellipse">
            <a:avLst/>
          </a:prstGeom>
          <a:solidFill>
            <a:srgbClr val="00AF61"/>
          </a:solidFill>
          <a:ln w="12700">
            <a:solidFill>
              <a:srgbClr val="00AF61"/>
            </a:solidFill>
            <a:prstDash val="solid"/>
          </a:ln>
        </p:spPr>
        <p:txBody>
          <a:bodyPr/>
          <a:lstStyle/>
          <a:p>
            <a:endParaRPr lang="en-GB"/>
          </a:p>
        </p:txBody>
      </p:sp>
      <p:pic>
        <p:nvPicPr>
          <p:cNvPr id="7" name="tick 1 icon" descr="preencoded.png"/>
          <p:cNvPicPr>
            <a:picLocks noChangeAspect="1"/>
          </p:cNvPicPr>
          <p:nvPr/>
        </p:nvPicPr>
        <p:blipFill>
          <a:blip r:embed="rId4"/>
          <a:stretch>
            <a:fillRect/>
          </a:stretch>
        </p:blipFill>
        <p:spPr>
          <a:xfrm>
            <a:off x="543154" y="1503274"/>
            <a:ext cx="285293" cy="285293"/>
          </a:xfrm>
          <a:prstGeom prst="rect">
            <a:avLst/>
          </a:prstGeom>
        </p:spPr>
      </p:pic>
      <p:sp>
        <p:nvSpPr>
          <p:cNvPr id="8" name="recap 2"/>
          <p:cNvSpPr/>
          <p:nvPr/>
        </p:nvSpPr>
        <p:spPr>
          <a:xfrm>
            <a:off x="4320540" y="150876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9" name="recap photo" descr="recap photo"/>
          <p:cNvPicPr>
            <a:picLocks noChangeAspect="1"/>
          </p:cNvPicPr>
          <p:nvPr/>
        </p:nvPicPr>
        <p:blipFill>
          <a:blip r:embed="rId5"/>
          <a:srcRect/>
          <a:stretch/>
        </p:blipFill>
        <p:spPr>
          <a:xfrm>
            <a:off x="4457700" y="1645920"/>
            <a:ext cx="3273552" cy="1737360"/>
          </a:xfrm>
          <a:prstGeom prst="rect">
            <a:avLst/>
          </a:prstGeom>
        </p:spPr>
      </p:pic>
      <p:sp>
        <p:nvSpPr>
          <p:cNvPr id="10" name="Text 5"/>
          <p:cNvSpPr txBox="1"/>
          <p:nvPr/>
        </p:nvSpPr>
        <p:spPr>
          <a:xfrm>
            <a:off x="4549140" y="3520440"/>
            <a:ext cx="3090672" cy="1691640"/>
          </a:xfrm>
          <a:prstGeom prst="rect">
            <a:avLst/>
          </a:prstGeom>
          <a:noFill/>
          <a:ln/>
        </p:spPr>
        <p:txBody>
          <a:bodyPr wrap="square" lIns="0" tIns="0" rIns="0" bIns="0" rtlCol="0" anchor="ctr"/>
          <a:lstStyle/>
          <a:p>
            <a:pPr marL="0" indent="0">
              <a:buNone/>
            </a:pPr>
            <a:r>
              <a:rPr lang="en-US" sz="1800" dirty="0">
                <a:solidFill>
                  <a:srgbClr val="0B2A4A"/>
                </a:solidFill>
                <a:latin typeface="Arial" pitchFamily="34" charset="0"/>
                <a:ea typeface="Arial" pitchFamily="34" charset="-122"/>
                <a:cs typeface="Arial" pitchFamily="34" charset="-120"/>
              </a:rPr>
              <a:t>Thought about which subjects are useful for different jobs.</a:t>
            </a:r>
            <a:endParaRPr lang="en-US" sz="1800" dirty="0"/>
          </a:p>
        </p:txBody>
      </p:sp>
      <p:sp>
        <p:nvSpPr>
          <p:cNvPr id="11" name="tick 2 circle"/>
          <p:cNvSpPr/>
          <p:nvPr/>
        </p:nvSpPr>
        <p:spPr>
          <a:xfrm>
            <a:off x="4183380" y="1371600"/>
            <a:ext cx="548640" cy="548640"/>
          </a:xfrm>
          <a:prstGeom prst="ellipse">
            <a:avLst/>
          </a:prstGeom>
          <a:solidFill>
            <a:srgbClr val="00AF61"/>
          </a:solidFill>
          <a:ln w="12700">
            <a:solidFill>
              <a:srgbClr val="00AF61"/>
            </a:solidFill>
            <a:prstDash val="solid"/>
          </a:ln>
        </p:spPr>
        <p:txBody>
          <a:bodyPr/>
          <a:lstStyle/>
          <a:p>
            <a:endParaRPr lang="en-GB"/>
          </a:p>
        </p:txBody>
      </p:sp>
      <p:pic>
        <p:nvPicPr>
          <p:cNvPr id="12" name="tick 2 icon" descr="preencoded.png"/>
          <p:cNvPicPr>
            <a:picLocks noChangeAspect="1"/>
          </p:cNvPicPr>
          <p:nvPr/>
        </p:nvPicPr>
        <p:blipFill>
          <a:blip r:embed="rId4"/>
          <a:stretch>
            <a:fillRect/>
          </a:stretch>
        </p:blipFill>
        <p:spPr>
          <a:xfrm>
            <a:off x="4315054" y="1503274"/>
            <a:ext cx="285293" cy="285293"/>
          </a:xfrm>
          <a:prstGeom prst="rect">
            <a:avLst/>
          </a:prstGeom>
        </p:spPr>
      </p:pic>
      <p:sp>
        <p:nvSpPr>
          <p:cNvPr id="13" name="recap 3"/>
          <p:cNvSpPr/>
          <p:nvPr/>
        </p:nvSpPr>
        <p:spPr>
          <a:xfrm>
            <a:off x="8092440" y="1508760"/>
            <a:ext cx="3547872" cy="3840480"/>
          </a:xfrm>
          <a:prstGeom prst="roundRect">
            <a:avLst>
              <a:gd name="adj" fmla="val 3093"/>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pic>
        <p:nvPicPr>
          <p:cNvPr id="14" name="recap photo" descr="recap photo"/>
          <p:cNvPicPr>
            <a:picLocks noChangeAspect="1"/>
          </p:cNvPicPr>
          <p:nvPr/>
        </p:nvPicPr>
        <p:blipFill>
          <a:blip r:embed="rId6"/>
          <a:srcRect/>
          <a:stretch/>
        </p:blipFill>
        <p:spPr>
          <a:xfrm>
            <a:off x="8229600" y="1645920"/>
            <a:ext cx="3273552" cy="1737360"/>
          </a:xfrm>
          <a:prstGeom prst="rect">
            <a:avLst/>
          </a:prstGeom>
        </p:spPr>
      </p:pic>
      <p:sp>
        <p:nvSpPr>
          <p:cNvPr id="15" name="Text 8"/>
          <p:cNvSpPr txBox="1"/>
          <p:nvPr/>
        </p:nvSpPr>
        <p:spPr>
          <a:xfrm>
            <a:off x="8321040" y="3520440"/>
            <a:ext cx="3090672" cy="1691640"/>
          </a:xfrm>
          <a:prstGeom prst="rect">
            <a:avLst/>
          </a:prstGeom>
          <a:noFill/>
          <a:ln/>
        </p:spPr>
        <p:txBody>
          <a:bodyPr wrap="square" lIns="0" tIns="0" rIns="0" bIns="0" rtlCol="0" anchor="ctr"/>
          <a:lstStyle/>
          <a:p>
            <a:pPr marL="0" indent="0">
              <a:buNone/>
            </a:pPr>
            <a:r>
              <a:rPr lang="en-US" sz="1800" dirty="0">
                <a:solidFill>
                  <a:srgbClr val="0B2A4A"/>
                </a:solidFill>
                <a:latin typeface="Arial" pitchFamily="34" charset="0"/>
                <a:ea typeface="Arial" pitchFamily="34" charset="-122"/>
                <a:cs typeface="Arial" pitchFamily="34" charset="-120"/>
              </a:rPr>
              <a:t>Started preparing to choose your GCSE options.</a:t>
            </a:r>
            <a:endParaRPr lang="en-US" sz="1800" dirty="0"/>
          </a:p>
        </p:txBody>
      </p:sp>
      <p:sp>
        <p:nvSpPr>
          <p:cNvPr id="16" name="tick 3 circle"/>
          <p:cNvSpPr/>
          <p:nvPr/>
        </p:nvSpPr>
        <p:spPr>
          <a:xfrm>
            <a:off x="7955280" y="1371600"/>
            <a:ext cx="548640" cy="548640"/>
          </a:xfrm>
          <a:prstGeom prst="ellipse">
            <a:avLst/>
          </a:prstGeom>
          <a:solidFill>
            <a:srgbClr val="00AF61"/>
          </a:solidFill>
          <a:ln w="12700">
            <a:solidFill>
              <a:srgbClr val="00AF61"/>
            </a:solidFill>
            <a:prstDash val="solid"/>
          </a:ln>
        </p:spPr>
        <p:txBody>
          <a:bodyPr/>
          <a:lstStyle/>
          <a:p>
            <a:endParaRPr lang="en-GB"/>
          </a:p>
        </p:txBody>
      </p:sp>
      <p:pic>
        <p:nvPicPr>
          <p:cNvPr id="17" name="tick 3 icon" descr="preencoded.png"/>
          <p:cNvPicPr>
            <a:picLocks noChangeAspect="1"/>
          </p:cNvPicPr>
          <p:nvPr/>
        </p:nvPicPr>
        <p:blipFill>
          <a:blip r:embed="rId4"/>
          <a:stretch>
            <a:fillRect/>
          </a:stretch>
        </p:blipFill>
        <p:spPr>
          <a:xfrm>
            <a:off x="8086954" y="1503274"/>
            <a:ext cx="285293" cy="285293"/>
          </a:xfrm>
          <a:prstGeom prst="rect">
            <a:avLst/>
          </a:prstGeom>
        </p:spPr>
      </p:pic>
      <p:sp>
        <p:nvSpPr>
          <p:cNvPr id="18" name="question bar"/>
          <p:cNvSpPr/>
          <p:nvPr/>
        </p:nvSpPr>
        <p:spPr>
          <a:xfrm>
            <a:off x="548640" y="5486400"/>
            <a:ext cx="11091672" cy="640080"/>
          </a:xfrm>
          <a:prstGeom prst="roundRect">
            <a:avLst>
              <a:gd name="adj" fmla="val 17143"/>
            </a:avLst>
          </a:prstGeom>
          <a:solidFill>
            <a:srgbClr val="004077"/>
          </a:solidFill>
          <a:ln w="12700">
            <a:solidFill>
              <a:srgbClr val="004077"/>
            </a:solidFill>
            <a:prstDash val="solid"/>
          </a:ln>
          <a:effectLst>
            <a:outerShdw blurRad="76200" dist="25400" dir="5400000" algn="bl" rotWithShape="0">
              <a:srgbClr val="000000">
                <a:alpha val="12000"/>
              </a:srgbClr>
            </a:outerShdw>
          </a:effectLst>
        </p:spPr>
        <p:txBody>
          <a:bodyPr/>
          <a:lstStyle/>
          <a:p>
            <a:endParaRPr lang="en-GB"/>
          </a:p>
        </p:txBody>
      </p:sp>
      <p:sp>
        <p:nvSpPr>
          <p:cNvPr id="19" name="question circle"/>
          <p:cNvSpPr/>
          <p:nvPr/>
        </p:nvSpPr>
        <p:spPr>
          <a:xfrm>
            <a:off x="731520" y="5568696"/>
            <a:ext cx="475488" cy="475488"/>
          </a:xfrm>
          <a:prstGeom prst="ellipse">
            <a:avLst/>
          </a:prstGeom>
          <a:solidFill>
            <a:srgbClr val="0072BA"/>
          </a:solidFill>
          <a:ln w="12700">
            <a:solidFill>
              <a:srgbClr val="0072BA"/>
            </a:solidFill>
            <a:prstDash val="solid"/>
          </a:ln>
        </p:spPr>
        <p:txBody>
          <a:bodyPr/>
          <a:lstStyle/>
          <a:p>
            <a:endParaRPr lang="en-GB"/>
          </a:p>
        </p:txBody>
      </p:sp>
      <p:pic>
        <p:nvPicPr>
          <p:cNvPr id="20" name="question icon" descr="preencoded.png"/>
          <p:cNvPicPr>
            <a:picLocks noChangeAspect="1"/>
          </p:cNvPicPr>
          <p:nvPr/>
        </p:nvPicPr>
        <p:blipFill>
          <a:blip r:embed="rId7"/>
          <a:stretch>
            <a:fillRect/>
          </a:stretch>
        </p:blipFill>
        <p:spPr>
          <a:xfrm>
            <a:off x="845637" y="5682813"/>
            <a:ext cx="247254" cy="247254"/>
          </a:xfrm>
          <a:prstGeom prst="rect">
            <a:avLst/>
          </a:prstGeom>
        </p:spPr>
      </p:pic>
      <p:sp>
        <p:nvSpPr>
          <p:cNvPr id="21" name="Text 12"/>
          <p:cNvSpPr txBox="1"/>
          <p:nvPr/>
        </p:nvSpPr>
        <p:spPr>
          <a:xfrm>
            <a:off x="1371600" y="5486400"/>
            <a:ext cx="10085832" cy="64008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Explore more subjects at home: nextstepsready.org.uk › Start With You</a:t>
            </a:r>
            <a:endParaRPr lang="en-US" sz="20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548640" y="274320"/>
            <a:ext cx="11064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My Subjects</a:t>
            </a:r>
            <a:endParaRPr lang="en-US" sz="3200" dirty="0"/>
          </a:p>
        </p:txBody>
      </p:sp>
      <p:sp>
        <p:nvSpPr>
          <p:cNvPr id="3" name="Text 1"/>
          <p:cNvSpPr txBox="1"/>
          <p:nvPr/>
        </p:nvSpPr>
        <p:spPr>
          <a:xfrm>
            <a:off x="5486400" y="548640"/>
            <a:ext cx="6153912" cy="548640"/>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Name: ……………………………………………………………</a:t>
            </a:r>
            <a:endParaRPr lang="en-US" sz="1600" dirty="0"/>
          </a:p>
        </p:txBody>
      </p:sp>
      <p:sp>
        <p:nvSpPr>
          <p:cNvPr id="4" name="Text 2"/>
          <p:cNvSpPr txBox="1"/>
          <p:nvPr/>
        </p:nvSpPr>
        <p:spPr>
          <a:xfrm>
            <a:off x="548640" y="1325880"/>
            <a:ext cx="6035040" cy="365760"/>
          </a:xfrm>
          <a:prstGeom prst="rect">
            <a:avLst/>
          </a:prstGeom>
          <a:noFill/>
          <a:ln/>
        </p:spPr>
        <p:txBody>
          <a:bodyPr wrap="square" lIns="0" tIns="0" rIns="0" bIns="0" rtlCol="0" anchor="t"/>
          <a:lstStyle/>
          <a:p>
            <a:pPr marL="0" indent="0">
              <a:buNone/>
            </a:pPr>
            <a:r>
              <a:rPr lang="en-US" sz="1700" b="1" dirty="0">
                <a:solidFill>
                  <a:srgbClr val="004077"/>
                </a:solidFill>
                <a:latin typeface="Arial" pitchFamily="34" charset="0"/>
                <a:ea typeface="Arial" pitchFamily="34" charset="-122"/>
                <a:cs typeface="Arial" pitchFamily="34" charset="-120"/>
              </a:rPr>
              <a:t>My top 8 subjects – circle your favourite</a:t>
            </a:r>
            <a:endParaRPr lang="en-US" sz="17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548640" y="1783080"/>
          <a:ext cx="6035040" cy="3803904"/>
        </p:xfrm>
        <a:graphic>
          <a:graphicData uri="http://schemas.openxmlformats.org/drawingml/2006/table">
            <a:tbl>
              <a:tblPr/>
              <a:tblGrid>
                <a:gridCol w="54864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475488">
                <a:tc>
                  <a:txBody>
                    <a:bodyPr/>
                    <a:lstStyle/>
                    <a:p>
                      <a:pPr marL="0" indent="0" algn="ctr">
                        <a:buNone/>
                      </a:pPr>
                      <a:r>
                        <a:rPr lang="en-US" sz="1400" b="1" dirty="0">
                          <a:solidFill>
                            <a:srgbClr val="FFFFFF"/>
                          </a:solidFill>
                          <a:latin typeface="Arial" pitchFamily="34" charset="0"/>
                          <a:ea typeface="Arial" pitchFamily="34" charset="-122"/>
                          <a:cs typeface="Arial" pitchFamily="34" charset="-120"/>
                        </a:rPr>
                        <a:t>1</a:t>
                      </a:r>
                      <a:endParaRPr lang="en-US" sz="14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0072BA"/>
                    </a:solidFill>
                  </a:tcPr>
                </a:tc>
                <a:tc>
                  <a:txBody>
                    <a:bodyPr/>
                    <a:lstStyle/>
                    <a:p>
                      <a:pPr marL="0" indent="0">
                        <a:buNone/>
                      </a:pPr>
                      <a:endParaRPr lang="en-US" sz="14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0"/>
                  </a:ext>
                </a:extLst>
              </a:tr>
              <a:tr h="475488">
                <a:tc>
                  <a:txBody>
                    <a:bodyPr/>
                    <a:lstStyle/>
                    <a:p>
                      <a:pPr marL="0" indent="0" algn="ctr">
                        <a:buNone/>
                      </a:pPr>
                      <a:r>
                        <a:rPr lang="en-US" sz="1400" b="1" dirty="0">
                          <a:solidFill>
                            <a:srgbClr val="FFFFFF"/>
                          </a:solidFill>
                          <a:latin typeface="Arial" pitchFamily="34" charset="0"/>
                          <a:ea typeface="Arial" pitchFamily="34" charset="-122"/>
                          <a:cs typeface="Arial" pitchFamily="34" charset="-120"/>
                        </a:rPr>
                        <a:t>2</a:t>
                      </a:r>
                      <a:endParaRPr lang="en-US" sz="14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0072BA"/>
                    </a:solidFill>
                  </a:tcPr>
                </a:tc>
                <a:tc>
                  <a:txBody>
                    <a:bodyPr/>
                    <a:lstStyle/>
                    <a:p>
                      <a:pPr marL="0" indent="0">
                        <a:buNone/>
                      </a:pPr>
                      <a:endParaRPr lang="en-US" sz="14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75488">
                <a:tc>
                  <a:txBody>
                    <a:bodyPr/>
                    <a:lstStyle/>
                    <a:p>
                      <a:pPr marL="0" indent="0" algn="ctr">
                        <a:buNone/>
                      </a:pPr>
                      <a:r>
                        <a:rPr lang="en-US" sz="1400" b="1" dirty="0">
                          <a:solidFill>
                            <a:srgbClr val="FFFFFF"/>
                          </a:solidFill>
                          <a:latin typeface="Arial" pitchFamily="34" charset="0"/>
                          <a:ea typeface="Arial" pitchFamily="34" charset="-122"/>
                          <a:cs typeface="Arial" pitchFamily="34" charset="-120"/>
                        </a:rPr>
                        <a:t>3</a:t>
                      </a:r>
                      <a:endParaRPr lang="en-US" sz="14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0072BA"/>
                    </a:solidFill>
                  </a:tcPr>
                </a:tc>
                <a:tc>
                  <a:txBody>
                    <a:bodyPr/>
                    <a:lstStyle/>
                    <a:p>
                      <a:pPr marL="0" indent="0">
                        <a:buNone/>
                      </a:pPr>
                      <a:endParaRPr lang="en-US" sz="14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475488">
                <a:tc>
                  <a:txBody>
                    <a:bodyPr/>
                    <a:lstStyle/>
                    <a:p>
                      <a:pPr marL="0" indent="0" algn="ctr">
                        <a:buNone/>
                      </a:pPr>
                      <a:r>
                        <a:rPr lang="en-US" sz="1400" b="1" dirty="0">
                          <a:solidFill>
                            <a:srgbClr val="FFFFFF"/>
                          </a:solidFill>
                          <a:latin typeface="Arial" pitchFamily="34" charset="0"/>
                          <a:ea typeface="Arial" pitchFamily="34" charset="-122"/>
                          <a:cs typeface="Arial" pitchFamily="34" charset="-120"/>
                        </a:rPr>
                        <a:t>4</a:t>
                      </a:r>
                      <a:endParaRPr lang="en-US" sz="14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0072BA"/>
                    </a:solidFill>
                  </a:tcPr>
                </a:tc>
                <a:tc>
                  <a:txBody>
                    <a:bodyPr/>
                    <a:lstStyle/>
                    <a:p>
                      <a:pPr marL="0" indent="0">
                        <a:buNone/>
                      </a:pPr>
                      <a:endParaRPr lang="en-US" sz="14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75488">
                <a:tc>
                  <a:txBody>
                    <a:bodyPr/>
                    <a:lstStyle/>
                    <a:p>
                      <a:pPr marL="0" indent="0" algn="ctr">
                        <a:buNone/>
                      </a:pPr>
                      <a:r>
                        <a:rPr lang="en-US" sz="1400" b="1" dirty="0">
                          <a:solidFill>
                            <a:srgbClr val="FFFFFF"/>
                          </a:solidFill>
                          <a:latin typeface="Arial" pitchFamily="34" charset="0"/>
                          <a:ea typeface="Arial" pitchFamily="34" charset="-122"/>
                          <a:cs typeface="Arial" pitchFamily="34" charset="-120"/>
                        </a:rPr>
                        <a:t>5</a:t>
                      </a:r>
                      <a:endParaRPr lang="en-US" sz="14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0072BA"/>
                    </a:solidFill>
                  </a:tcPr>
                </a:tc>
                <a:tc>
                  <a:txBody>
                    <a:bodyPr/>
                    <a:lstStyle/>
                    <a:p>
                      <a:pPr marL="0" indent="0">
                        <a:buNone/>
                      </a:pPr>
                      <a:endParaRPr lang="en-US" sz="14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475488">
                <a:tc>
                  <a:txBody>
                    <a:bodyPr/>
                    <a:lstStyle/>
                    <a:p>
                      <a:pPr marL="0" indent="0" algn="ctr">
                        <a:buNone/>
                      </a:pPr>
                      <a:r>
                        <a:rPr lang="en-US" sz="1400" b="1" dirty="0">
                          <a:solidFill>
                            <a:srgbClr val="FFFFFF"/>
                          </a:solidFill>
                          <a:latin typeface="Arial" pitchFamily="34" charset="0"/>
                          <a:ea typeface="Arial" pitchFamily="34" charset="-122"/>
                          <a:cs typeface="Arial" pitchFamily="34" charset="-120"/>
                        </a:rPr>
                        <a:t>6</a:t>
                      </a:r>
                      <a:endParaRPr lang="en-US" sz="14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0072BA"/>
                    </a:solidFill>
                  </a:tcPr>
                </a:tc>
                <a:tc>
                  <a:txBody>
                    <a:bodyPr/>
                    <a:lstStyle/>
                    <a:p>
                      <a:pPr marL="0" indent="0">
                        <a:buNone/>
                      </a:pPr>
                      <a:endParaRPr lang="en-US" sz="14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r h="475488">
                <a:tc>
                  <a:txBody>
                    <a:bodyPr/>
                    <a:lstStyle/>
                    <a:p>
                      <a:pPr marL="0" indent="0" algn="ctr">
                        <a:buNone/>
                      </a:pPr>
                      <a:r>
                        <a:rPr lang="en-US" sz="1400" b="1" dirty="0">
                          <a:solidFill>
                            <a:srgbClr val="FFFFFF"/>
                          </a:solidFill>
                          <a:latin typeface="Arial" pitchFamily="34" charset="0"/>
                          <a:ea typeface="Arial" pitchFamily="34" charset="-122"/>
                          <a:cs typeface="Arial" pitchFamily="34" charset="-120"/>
                        </a:rPr>
                        <a:t>7</a:t>
                      </a:r>
                      <a:endParaRPr lang="en-US" sz="14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0072BA"/>
                    </a:solidFill>
                  </a:tcPr>
                </a:tc>
                <a:tc>
                  <a:txBody>
                    <a:bodyPr/>
                    <a:lstStyle/>
                    <a:p>
                      <a:pPr marL="0" indent="0">
                        <a:buNone/>
                      </a:pPr>
                      <a:endParaRPr lang="en-US" sz="14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r h="475488">
                <a:tc>
                  <a:txBody>
                    <a:bodyPr/>
                    <a:lstStyle/>
                    <a:p>
                      <a:pPr marL="0" indent="0" algn="ctr">
                        <a:buNone/>
                      </a:pPr>
                      <a:r>
                        <a:rPr lang="en-US" sz="1400" b="1" dirty="0">
                          <a:solidFill>
                            <a:srgbClr val="FFFFFF"/>
                          </a:solidFill>
                          <a:latin typeface="Arial" pitchFamily="34" charset="0"/>
                          <a:ea typeface="Arial" pitchFamily="34" charset="-122"/>
                          <a:cs typeface="Arial" pitchFamily="34" charset="-120"/>
                        </a:rPr>
                        <a:t>8</a:t>
                      </a:r>
                      <a:endParaRPr lang="en-US" sz="14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0072BA"/>
                    </a:solidFill>
                  </a:tcPr>
                </a:tc>
                <a:tc>
                  <a:txBody>
                    <a:bodyPr/>
                    <a:lstStyle/>
                    <a:p>
                      <a:pPr marL="0" indent="0">
                        <a:buNone/>
                      </a:pPr>
                      <a:endParaRPr lang="en-US" sz="1400" dirty="0">
                        <a:latin typeface="Arial" charset="0"/>
                        <a:ea typeface="Arial" charset="0"/>
                        <a:cs typeface="Arial" charset="0"/>
                      </a:endParaRPr>
                    </a:p>
                  </a:txBody>
                  <a:tcPr marL="76200" marR="76200" marT="25400" marB="25400" anchor="ctr">
                    <a:lnL w="9525" cap="flat" cmpd="sng" algn="ctr">
                      <a:solidFill>
                        <a:srgbClr val="B8C4D0"/>
                      </a:solidFill>
                      <a:prstDash val="solid"/>
                      <a:round/>
                      <a:headEnd type="none" w="med" len="med"/>
                      <a:tailEnd type="none" w="med" len="med"/>
                    </a:lnL>
                    <a:lnR w="9525" cap="flat" cmpd="sng" algn="ctr">
                      <a:solidFill>
                        <a:srgbClr val="B8C4D0"/>
                      </a:solidFill>
                      <a:prstDash val="solid"/>
                      <a:round/>
                      <a:headEnd type="none" w="med" len="med"/>
                      <a:tailEnd type="none" w="med" len="med"/>
                    </a:lnR>
                    <a:lnT w="9525" cap="flat" cmpd="sng" algn="ctr">
                      <a:solidFill>
                        <a:srgbClr val="B8C4D0"/>
                      </a:solidFill>
                      <a:prstDash val="solid"/>
                      <a:round/>
                      <a:headEnd type="none" w="med" len="med"/>
                      <a:tailEnd type="none" w="med" len="med"/>
                    </a:lnT>
                    <a:lnB w="9525" cap="flat" cmpd="sng" algn="ctr">
                      <a:solidFill>
                        <a:srgbClr val="B8C4D0"/>
                      </a:solidFill>
                      <a:prstDash val="solid"/>
                      <a:round/>
                      <a:headEnd type="none" w="med" len="med"/>
                      <a:tailEnd type="none" w="med" len="med"/>
                    </a:lnB>
                    <a:solidFill>
                      <a:srgbClr val="FFFFFF"/>
                    </a:solidFill>
                  </a:tcPr>
                </a:tc>
                <a:extLst>
                  <a:ext uri="{0D108BD9-81ED-4DB2-BD59-A6C34878D82A}">
                    <a16:rowId xmlns:a16="http://schemas.microsoft.com/office/drawing/2014/main" val="10007"/>
                  </a:ext>
                </a:extLst>
              </a:tr>
            </a:tbl>
          </a:graphicData>
        </a:graphic>
      </p:graphicFrame>
      <p:sp>
        <p:nvSpPr>
          <p:cNvPr id="6" name="compulsory"/>
          <p:cNvSpPr/>
          <p:nvPr/>
        </p:nvSpPr>
        <p:spPr>
          <a:xfrm>
            <a:off x="6858000" y="1325880"/>
            <a:ext cx="4782312" cy="2743200"/>
          </a:xfrm>
          <a:prstGeom prst="roundRect">
            <a:avLst>
              <a:gd name="adj" fmla="val 4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7" name="Text 4"/>
          <p:cNvSpPr txBox="1"/>
          <p:nvPr/>
        </p:nvSpPr>
        <p:spPr>
          <a:xfrm>
            <a:off x="7040880" y="1417320"/>
            <a:ext cx="4389120" cy="365760"/>
          </a:xfrm>
          <a:prstGeom prst="rect">
            <a:avLst/>
          </a:prstGeom>
          <a:noFill/>
          <a:ln/>
        </p:spPr>
        <p:txBody>
          <a:bodyPr wrap="square" lIns="0" tIns="0" rIns="0" bIns="0" rtlCol="0" anchor="t"/>
          <a:lstStyle/>
          <a:p>
            <a:pPr marL="0" indent="0">
              <a:buNone/>
            </a:pPr>
            <a:r>
              <a:rPr lang="en-US" sz="1500" b="1" dirty="0">
                <a:solidFill>
                  <a:srgbClr val="004077"/>
                </a:solidFill>
                <a:latin typeface="Arial" pitchFamily="34" charset="0"/>
                <a:ea typeface="Arial" pitchFamily="34" charset="-122"/>
                <a:cs typeface="Arial" pitchFamily="34" charset="-120"/>
              </a:rPr>
              <a:t>Subjects I have to study:</a:t>
            </a:r>
            <a:endParaRPr lang="en-US" sz="1500" dirty="0"/>
          </a:p>
        </p:txBody>
      </p:sp>
      <p:sp>
        <p:nvSpPr>
          <p:cNvPr id="8" name="Text 5"/>
          <p:cNvSpPr txBox="1"/>
          <p:nvPr/>
        </p:nvSpPr>
        <p:spPr>
          <a:xfrm>
            <a:off x="7040880" y="1828800"/>
            <a:ext cx="4389120" cy="1188720"/>
          </a:xfrm>
          <a:prstGeom prst="rect">
            <a:avLst/>
          </a:prstGeom>
          <a:noFill/>
          <a:ln/>
        </p:spPr>
        <p:txBody>
          <a:bodyPr wrap="square" lIns="0" tIns="0" rIns="0" bIns="0" rtlCol="0" anchor="t"/>
          <a:lstStyle/>
          <a:p>
            <a:pPr marL="0" indent="0">
              <a:buNone/>
            </a:pPr>
            <a:r>
              <a:rPr lang="en-US" sz="1400" dirty="0">
                <a:solidFill>
                  <a:srgbClr val="4F6072"/>
                </a:solidFill>
                <a:latin typeface="Arial" pitchFamily="34" charset="0"/>
                <a:ea typeface="Arial" pitchFamily="34" charset="-122"/>
                <a:cs typeface="Arial" pitchFamily="34" charset="-120"/>
              </a:rPr>
              <a:t>……………………………………………</a:t>
            </a:r>
            <a:endParaRPr lang="en-US" sz="1400" dirty="0"/>
          </a:p>
          <a:p>
            <a:pPr marL="0" indent="0">
              <a:buNone/>
            </a:pPr>
            <a:r>
              <a:rPr lang="en-US" sz="1400" dirty="0">
                <a:solidFill>
                  <a:srgbClr val="4F6072"/>
                </a:solidFill>
                <a:latin typeface="Arial" pitchFamily="34" charset="0"/>
                <a:ea typeface="Arial" pitchFamily="34" charset="-122"/>
                <a:cs typeface="Arial" pitchFamily="34" charset="-120"/>
              </a:rPr>
              <a:t>……………………………………………</a:t>
            </a:r>
            <a:endParaRPr lang="en-US" sz="1400" dirty="0"/>
          </a:p>
          <a:p>
            <a:pPr marL="0" indent="0">
              <a:buNone/>
            </a:pPr>
            <a:r>
              <a:rPr lang="en-US" sz="1400" dirty="0">
                <a:solidFill>
                  <a:srgbClr val="4F6072"/>
                </a:solidFill>
                <a:latin typeface="Arial" pitchFamily="34" charset="0"/>
                <a:ea typeface="Arial" pitchFamily="34" charset="-122"/>
                <a:cs typeface="Arial" pitchFamily="34" charset="-120"/>
              </a:rPr>
              <a:t>……………………………………………</a:t>
            </a:r>
            <a:endParaRPr lang="en-US" sz="1400" dirty="0"/>
          </a:p>
        </p:txBody>
      </p:sp>
      <p:sp>
        <p:nvSpPr>
          <p:cNvPr id="9" name="Text 6"/>
          <p:cNvSpPr txBox="1"/>
          <p:nvPr/>
        </p:nvSpPr>
        <p:spPr>
          <a:xfrm>
            <a:off x="7040880" y="3063240"/>
            <a:ext cx="4389120" cy="365760"/>
          </a:xfrm>
          <a:prstGeom prst="rect">
            <a:avLst/>
          </a:prstGeom>
          <a:noFill/>
          <a:ln/>
        </p:spPr>
        <p:txBody>
          <a:bodyPr wrap="square" lIns="0" tIns="0" rIns="0" bIns="0" rtlCol="0" anchor="t"/>
          <a:lstStyle/>
          <a:p>
            <a:pPr marL="0" indent="0">
              <a:buNone/>
            </a:pPr>
            <a:r>
              <a:rPr lang="en-US" sz="1500" b="1" dirty="0">
                <a:solidFill>
                  <a:srgbClr val="004077"/>
                </a:solidFill>
                <a:latin typeface="Arial" pitchFamily="34" charset="0"/>
                <a:ea typeface="Arial" pitchFamily="34" charset="-122"/>
                <a:cs typeface="Arial" pitchFamily="34" charset="-120"/>
              </a:rPr>
              <a:t>Options deadline / options evening:</a:t>
            </a:r>
            <a:endParaRPr lang="en-US" sz="1500" dirty="0"/>
          </a:p>
        </p:txBody>
      </p:sp>
      <p:sp>
        <p:nvSpPr>
          <p:cNvPr id="10" name="Text 7"/>
          <p:cNvSpPr txBox="1"/>
          <p:nvPr/>
        </p:nvSpPr>
        <p:spPr>
          <a:xfrm>
            <a:off x="7040880" y="3474720"/>
            <a:ext cx="4389120" cy="411480"/>
          </a:xfrm>
          <a:prstGeom prst="rect">
            <a:avLst/>
          </a:prstGeom>
          <a:noFill/>
          <a:ln/>
        </p:spPr>
        <p:txBody>
          <a:bodyPr wrap="square" lIns="0" tIns="0" rIns="0" bIns="0" rtlCol="0" anchor="t"/>
          <a:lstStyle/>
          <a:p>
            <a:pPr marL="0" indent="0">
              <a:buNone/>
            </a:pPr>
            <a:r>
              <a:rPr lang="en-US" sz="1400" dirty="0">
                <a:solidFill>
                  <a:srgbClr val="4F6072"/>
                </a:solidFill>
                <a:latin typeface="Arial" pitchFamily="34" charset="0"/>
                <a:ea typeface="Arial" pitchFamily="34" charset="-122"/>
                <a:cs typeface="Arial" pitchFamily="34" charset="-120"/>
              </a:rPr>
              <a:t>……………………………………………</a:t>
            </a:r>
            <a:endParaRPr lang="en-US" sz="1400" dirty="0"/>
          </a:p>
        </p:txBody>
      </p:sp>
      <p:sp>
        <p:nvSpPr>
          <p:cNvPr id="11" name="poster plan"/>
          <p:cNvSpPr/>
          <p:nvPr/>
        </p:nvSpPr>
        <p:spPr>
          <a:xfrm>
            <a:off x="6858000" y="4206240"/>
            <a:ext cx="4782312" cy="1463040"/>
          </a:xfrm>
          <a:prstGeom prst="roundRect">
            <a:avLst>
              <a:gd name="adj" fmla="val 7500"/>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sp>
        <p:nvSpPr>
          <p:cNvPr id="12" name="Text 9"/>
          <p:cNvSpPr txBox="1"/>
          <p:nvPr/>
        </p:nvSpPr>
        <p:spPr>
          <a:xfrm>
            <a:off x="7040880" y="4251960"/>
            <a:ext cx="4434840" cy="1371600"/>
          </a:xfrm>
          <a:prstGeom prst="rect">
            <a:avLst/>
          </a:prstGeom>
          <a:noFill/>
          <a:ln/>
        </p:spPr>
        <p:txBody>
          <a:bodyPr wrap="square" lIns="0" tIns="0" rIns="0" bIns="0" rtlCol="0" anchor="ctr"/>
          <a:lstStyle/>
          <a:p>
            <a:pPr marL="0" indent="0">
              <a:buNone/>
            </a:pPr>
            <a:r>
              <a:rPr lang="en-US" sz="1300" b="1" dirty="0">
                <a:solidFill>
                  <a:srgbClr val="004077"/>
                </a:solidFill>
                <a:latin typeface="Arial" pitchFamily="34" charset="0"/>
                <a:ea typeface="Arial" pitchFamily="34" charset="-122"/>
                <a:cs typeface="Arial" pitchFamily="34" charset="-120"/>
              </a:rPr>
              <a:t>My favourite subject: </a:t>
            </a:r>
            <a:r>
              <a:rPr lang="en-US" sz="1300" dirty="0">
                <a:solidFill>
                  <a:srgbClr val="0B2A4A"/>
                </a:solidFill>
                <a:latin typeface="Arial" pitchFamily="34" charset="0"/>
                <a:ea typeface="Arial" pitchFamily="34" charset="-122"/>
                <a:cs typeface="Arial" pitchFamily="34" charset="-120"/>
              </a:rPr>
              <a:t>………………………… I like it because ……………………………………………………… It could lead to jobs like ………………………………</a:t>
            </a:r>
            <a:endParaRPr lang="en-US" sz="1300" dirty="0"/>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3"/>
          <p:cNvSpPr>
            <a:spLocks noGrp="1"/>
          </p:cNvSpPr>
          <p:nvPr>
            <p:ph type="title" idx="104" hasCustomPrompt="1"/>
          </p:nvPr>
        </p:nvSpPr>
        <p:spPr>
          <a:xfrm>
            <a:off x="548640" y="274320"/>
            <a:ext cx="11064240" cy="1097280"/>
          </a:xfrm>
          <a:prstGeom prst="rect">
            <a:avLst/>
          </a:prstGeom>
          <a:noFill/>
          <a:ln/>
        </p:spPr>
        <p:txBody>
          <a:bodyPr wrap="square" lIns="0" tIns="0" rIns="0" bIns="0" rtlCol="0" anchor="ctr"/>
          <a:lstStyle/>
          <a:p>
            <a:pPr marL="0" indent="0" algn="l">
              <a:buNone/>
            </a:pPr>
            <a:r>
              <a:rPr lang="en-US" sz="3200" b="1" dirty="0">
                <a:solidFill>
                  <a:srgbClr val="004077"/>
                </a:solidFill>
                <a:latin typeface="Arial" pitchFamily="34" charset="0"/>
                <a:ea typeface="Arial" pitchFamily="34" charset="-122"/>
                <a:cs typeface="Arial" pitchFamily="34" charset="-120"/>
              </a:rPr>
              <a:t>Task 2: My online task list</a:t>
            </a:r>
            <a:endParaRPr lang="en-US" sz="3200" dirty="0"/>
          </a:p>
        </p:txBody>
      </p:sp>
      <p:sp>
        <p:nvSpPr>
          <p:cNvPr id="3" name="Text 1"/>
          <p:cNvSpPr txBox="1"/>
          <p:nvPr/>
        </p:nvSpPr>
        <p:spPr>
          <a:xfrm>
            <a:off x="6400800" y="548640"/>
            <a:ext cx="5239512" cy="548640"/>
          </a:xfrm>
          <a:prstGeom prst="rect">
            <a:avLst/>
          </a:prstGeom>
          <a:noFill/>
          <a:ln/>
        </p:spPr>
        <p:txBody>
          <a:bodyPr wrap="square" lIns="0" tIns="0" rIns="0" bIns="0" rtlCol="0" anchor="ctr"/>
          <a:lstStyle/>
          <a:p>
            <a:pPr marL="0" indent="0">
              <a:buNone/>
            </a:pPr>
            <a:r>
              <a:rPr lang="en-US" sz="1600" dirty="0">
                <a:solidFill>
                  <a:srgbClr val="0B2A4A"/>
                </a:solidFill>
                <a:latin typeface="Arial" pitchFamily="34" charset="0"/>
                <a:ea typeface="Arial" pitchFamily="34" charset="-122"/>
                <a:cs typeface="Arial" pitchFamily="34" charset="-120"/>
              </a:rPr>
              <a:t>Name:</a:t>
            </a:r>
            <a:endParaRPr lang="en-US" sz="1600" dirty="0"/>
          </a:p>
        </p:txBody>
      </p:sp>
      <p:sp>
        <p:nvSpPr>
          <p:cNvPr id="6" name="steps card"/>
          <p:cNvSpPr/>
          <p:nvPr/>
        </p:nvSpPr>
        <p:spPr>
          <a:xfrm>
            <a:off x="548640" y="1325880"/>
            <a:ext cx="5349240" cy="4251960"/>
          </a:xfrm>
          <a:prstGeom prst="roundRect">
            <a:avLst>
              <a:gd name="adj" fmla="val 4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26" name="steps heading"/>
          <p:cNvSpPr txBox="1"/>
          <p:nvPr/>
        </p:nvSpPr>
        <p:spPr>
          <a:xfrm>
            <a:off x="731520" y="1463039"/>
            <a:ext cx="4983479" cy="274320"/>
          </a:xfrm>
          <a:prstGeom prst="rect">
            <a:avLst/>
          </a:prstGeom>
          <a:noFill/>
        </p:spPr>
        <p:txBody>
          <a:bodyPr wrap="square" lIns="0" tIns="0" rIns="0" bIns="0" anchor="t">
            <a:spAutoFit/>
          </a:bodyPr>
          <a:lstStyle/>
          <a:p>
            <a:r>
              <a:rPr sz="1500" b="1">
                <a:solidFill>
                  <a:srgbClr val="004077"/>
                </a:solidFill>
                <a:latin typeface="Arial"/>
              </a:rPr>
              <a:t>Tick each step when you have done it</a:t>
            </a:r>
          </a:p>
        </p:txBody>
      </p:sp>
      <p:sp>
        <p:nvSpPr>
          <p:cNvPr id="27" name="tick 1"/>
          <p:cNvSpPr/>
          <p:nvPr/>
        </p:nvSpPr>
        <p:spPr>
          <a:xfrm>
            <a:off x="749808" y="1956816"/>
            <a:ext cx="219456" cy="219456"/>
          </a:xfrm>
          <a:prstGeom prst="roundRect">
            <a:avLst>
              <a:gd name="adj" fmla="val 15000"/>
            </a:avLst>
          </a:prstGeom>
          <a:solidFill>
            <a:srgbClr val="FFFFFF"/>
          </a:solidFill>
          <a:ln w="19050">
            <a:solidFill>
              <a:srgbClr val="006FBF"/>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8" name="step 1"/>
          <p:cNvSpPr txBox="1"/>
          <p:nvPr/>
        </p:nvSpPr>
        <p:spPr>
          <a:xfrm>
            <a:off x="1115568" y="1920240"/>
            <a:ext cx="4572000" cy="457200"/>
          </a:xfrm>
          <a:prstGeom prst="rect">
            <a:avLst/>
          </a:prstGeom>
          <a:noFill/>
        </p:spPr>
        <p:txBody>
          <a:bodyPr wrap="square" lIns="0" tIns="0" rIns="0" bIns="0" anchor="t">
            <a:spAutoFit/>
          </a:bodyPr>
          <a:lstStyle/>
          <a:p>
            <a:r>
              <a:rPr sz="1300" b="0">
                <a:solidFill>
                  <a:srgbClr val="0B2A4A"/>
                </a:solidFill>
                <a:latin typeface="Arial"/>
              </a:rPr>
              <a:t>Go to </a:t>
            </a:r>
            <a:r>
              <a:rPr sz="1300" b="1">
                <a:solidFill>
                  <a:srgbClr val="004077"/>
                </a:solidFill>
                <a:latin typeface="Arial"/>
              </a:rPr>
              <a:t>nextstepsready.org.uk</a:t>
            </a:r>
          </a:p>
        </p:txBody>
      </p:sp>
      <p:sp>
        <p:nvSpPr>
          <p:cNvPr id="29" name="tick 2"/>
          <p:cNvSpPr/>
          <p:nvPr/>
        </p:nvSpPr>
        <p:spPr>
          <a:xfrm>
            <a:off x="749808" y="2459736"/>
            <a:ext cx="219456" cy="219456"/>
          </a:xfrm>
          <a:prstGeom prst="roundRect">
            <a:avLst>
              <a:gd name="adj" fmla="val 15000"/>
            </a:avLst>
          </a:prstGeom>
          <a:solidFill>
            <a:srgbClr val="FFFFFF"/>
          </a:solidFill>
          <a:ln w="19050">
            <a:solidFill>
              <a:srgbClr val="006FBF"/>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0" name="step 2"/>
          <p:cNvSpPr txBox="1"/>
          <p:nvPr/>
        </p:nvSpPr>
        <p:spPr>
          <a:xfrm>
            <a:off x="1115568" y="2423160"/>
            <a:ext cx="4572000" cy="457200"/>
          </a:xfrm>
          <a:prstGeom prst="rect">
            <a:avLst/>
          </a:prstGeom>
          <a:noFill/>
        </p:spPr>
        <p:txBody>
          <a:bodyPr wrap="square" lIns="0" tIns="0" rIns="0" bIns="0" anchor="t">
            <a:spAutoFit/>
          </a:bodyPr>
          <a:lstStyle/>
          <a:p>
            <a:r>
              <a:rPr sz="1300" b="0">
                <a:solidFill>
                  <a:srgbClr val="0B2A4A"/>
                </a:solidFill>
                <a:latin typeface="Arial"/>
              </a:rPr>
              <a:t>Click </a:t>
            </a:r>
            <a:r>
              <a:rPr sz="1300" b="1">
                <a:solidFill>
                  <a:srgbClr val="004077"/>
                </a:solidFill>
                <a:latin typeface="Arial"/>
              </a:rPr>
              <a:t>Start With You</a:t>
            </a:r>
            <a:r>
              <a:rPr sz="1300" b="0">
                <a:solidFill>
                  <a:srgbClr val="0B2A4A"/>
                </a:solidFill>
                <a:latin typeface="Arial"/>
              </a:rPr>
              <a:t>, then </a:t>
            </a:r>
            <a:r>
              <a:rPr sz="1300" b="1">
                <a:solidFill>
                  <a:srgbClr val="004077"/>
                </a:solidFill>
                <a:latin typeface="Arial"/>
              </a:rPr>
              <a:t>Start with a Subject</a:t>
            </a:r>
          </a:p>
        </p:txBody>
      </p:sp>
      <p:sp>
        <p:nvSpPr>
          <p:cNvPr id="31" name="tick 3"/>
          <p:cNvSpPr/>
          <p:nvPr/>
        </p:nvSpPr>
        <p:spPr>
          <a:xfrm>
            <a:off x="749808" y="2962656"/>
            <a:ext cx="219456" cy="219456"/>
          </a:xfrm>
          <a:prstGeom prst="roundRect">
            <a:avLst>
              <a:gd name="adj" fmla="val 15000"/>
            </a:avLst>
          </a:prstGeom>
          <a:solidFill>
            <a:srgbClr val="FFFFFF"/>
          </a:solidFill>
          <a:ln w="19050">
            <a:solidFill>
              <a:srgbClr val="006FBF"/>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2" name="step 3"/>
          <p:cNvSpPr txBox="1"/>
          <p:nvPr/>
        </p:nvSpPr>
        <p:spPr>
          <a:xfrm>
            <a:off x="1115568" y="2926080"/>
            <a:ext cx="4572000" cy="457200"/>
          </a:xfrm>
          <a:prstGeom prst="rect">
            <a:avLst/>
          </a:prstGeom>
          <a:noFill/>
        </p:spPr>
        <p:txBody>
          <a:bodyPr wrap="square" lIns="0" tIns="0" rIns="0" bIns="0" anchor="t">
            <a:spAutoFit/>
          </a:bodyPr>
          <a:lstStyle/>
          <a:p>
            <a:r>
              <a:rPr sz="1300" b="0">
                <a:solidFill>
                  <a:srgbClr val="0B2A4A"/>
                </a:solidFill>
                <a:latin typeface="Arial"/>
              </a:rPr>
              <a:t>Click your </a:t>
            </a:r>
            <a:r>
              <a:rPr sz="1300" b="1">
                <a:solidFill>
                  <a:srgbClr val="004077"/>
                </a:solidFill>
                <a:latin typeface="Arial"/>
              </a:rPr>
              <a:t>favourite subject</a:t>
            </a:r>
          </a:p>
        </p:txBody>
      </p:sp>
      <p:sp>
        <p:nvSpPr>
          <p:cNvPr id="33" name="tick 4"/>
          <p:cNvSpPr/>
          <p:nvPr/>
        </p:nvSpPr>
        <p:spPr>
          <a:xfrm>
            <a:off x="749808" y="3465576"/>
            <a:ext cx="219456" cy="219456"/>
          </a:xfrm>
          <a:prstGeom prst="roundRect">
            <a:avLst>
              <a:gd name="adj" fmla="val 15000"/>
            </a:avLst>
          </a:prstGeom>
          <a:solidFill>
            <a:srgbClr val="FFFFFF"/>
          </a:solidFill>
          <a:ln w="19050">
            <a:solidFill>
              <a:srgbClr val="006FBF"/>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4" name="step 4"/>
          <p:cNvSpPr txBox="1"/>
          <p:nvPr/>
        </p:nvSpPr>
        <p:spPr>
          <a:xfrm>
            <a:off x="1115568" y="3429000"/>
            <a:ext cx="4572000" cy="457200"/>
          </a:xfrm>
          <a:prstGeom prst="rect">
            <a:avLst/>
          </a:prstGeom>
          <a:noFill/>
        </p:spPr>
        <p:txBody>
          <a:bodyPr wrap="square" lIns="0" tIns="0" rIns="0" bIns="0" anchor="t">
            <a:spAutoFit/>
          </a:bodyPr>
          <a:lstStyle/>
          <a:p>
            <a:r>
              <a:rPr sz="1300" b="0">
                <a:solidFill>
                  <a:srgbClr val="0B2A4A"/>
                </a:solidFill>
                <a:latin typeface="Arial"/>
              </a:rPr>
              <a:t>Read </a:t>
            </a:r>
            <a:r>
              <a:rPr sz="1300" b="1">
                <a:solidFill>
                  <a:srgbClr val="004077"/>
                </a:solidFill>
                <a:latin typeface="Arial"/>
              </a:rPr>
              <a:t>why study it</a:t>
            </a:r>
            <a:r>
              <a:rPr sz="1300" b="0">
                <a:solidFill>
                  <a:srgbClr val="0B2A4A"/>
                </a:solidFill>
                <a:latin typeface="Arial"/>
              </a:rPr>
              <a:t> – what is one good reason?</a:t>
            </a:r>
          </a:p>
        </p:txBody>
      </p:sp>
      <p:sp>
        <p:nvSpPr>
          <p:cNvPr id="35" name="tick 5"/>
          <p:cNvSpPr/>
          <p:nvPr/>
        </p:nvSpPr>
        <p:spPr>
          <a:xfrm>
            <a:off x="749808" y="3968496"/>
            <a:ext cx="219456" cy="219456"/>
          </a:xfrm>
          <a:prstGeom prst="roundRect">
            <a:avLst>
              <a:gd name="adj" fmla="val 15000"/>
            </a:avLst>
          </a:prstGeom>
          <a:solidFill>
            <a:srgbClr val="FFFFFF"/>
          </a:solidFill>
          <a:ln w="19050">
            <a:solidFill>
              <a:srgbClr val="006FBF"/>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6" name="step 5"/>
          <p:cNvSpPr txBox="1"/>
          <p:nvPr/>
        </p:nvSpPr>
        <p:spPr>
          <a:xfrm>
            <a:off x="1115568" y="3931920"/>
            <a:ext cx="4572000" cy="457200"/>
          </a:xfrm>
          <a:prstGeom prst="rect">
            <a:avLst/>
          </a:prstGeom>
          <a:noFill/>
        </p:spPr>
        <p:txBody>
          <a:bodyPr wrap="square" lIns="0" tIns="0" rIns="0" bIns="0" anchor="t">
            <a:spAutoFit/>
          </a:bodyPr>
          <a:lstStyle/>
          <a:p>
            <a:r>
              <a:rPr sz="1300" b="0">
                <a:solidFill>
                  <a:srgbClr val="0B2A4A"/>
                </a:solidFill>
                <a:latin typeface="Arial"/>
              </a:rPr>
              <a:t>Look at the </a:t>
            </a:r>
            <a:r>
              <a:rPr sz="1300" b="1">
                <a:solidFill>
                  <a:srgbClr val="004077"/>
                </a:solidFill>
                <a:latin typeface="Arial"/>
              </a:rPr>
              <a:t>jobs it leads to</a:t>
            </a:r>
            <a:r>
              <a:rPr sz="1300" b="0">
                <a:solidFill>
                  <a:srgbClr val="0B2A4A"/>
                </a:solidFill>
                <a:latin typeface="Arial"/>
              </a:rPr>
              <a:t> and pick one or two</a:t>
            </a:r>
          </a:p>
        </p:txBody>
      </p:sp>
      <p:sp>
        <p:nvSpPr>
          <p:cNvPr id="37" name="tick 6"/>
          <p:cNvSpPr/>
          <p:nvPr/>
        </p:nvSpPr>
        <p:spPr>
          <a:xfrm>
            <a:off x="749808" y="4471416"/>
            <a:ext cx="219456" cy="219456"/>
          </a:xfrm>
          <a:prstGeom prst="roundRect">
            <a:avLst>
              <a:gd name="adj" fmla="val 15000"/>
            </a:avLst>
          </a:prstGeom>
          <a:solidFill>
            <a:srgbClr val="FFFFFF"/>
          </a:solidFill>
          <a:ln w="19050">
            <a:solidFill>
              <a:srgbClr val="006FBF"/>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8" name="step 6"/>
          <p:cNvSpPr txBox="1"/>
          <p:nvPr/>
        </p:nvSpPr>
        <p:spPr>
          <a:xfrm>
            <a:off x="1115568" y="4434840"/>
            <a:ext cx="4572000" cy="457200"/>
          </a:xfrm>
          <a:prstGeom prst="rect">
            <a:avLst/>
          </a:prstGeom>
          <a:noFill/>
        </p:spPr>
        <p:txBody>
          <a:bodyPr wrap="square" lIns="0" tIns="0" rIns="0" bIns="0" anchor="t">
            <a:spAutoFit/>
          </a:bodyPr>
          <a:lstStyle/>
          <a:p>
            <a:r>
              <a:rPr sz="1300" b="0">
                <a:solidFill>
                  <a:srgbClr val="0B2A4A"/>
                </a:solidFill>
                <a:latin typeface="Arial"/>
              </a:rPr>
              <a:t>Tap a job to open its </a:t>
            </a:r>
            <a:r>
              <a:rPr sz="1300" b="1">
                <a:solidFill>
                  <a:srgbClr val="004077"/>
                </a:solidFill>
                <a:latin typeface="Arial"/>
              </a:rPr>
              <a:t>National Careers Service</a:t>
            </a:r>
            <a:r>
              <a:rPr sz="1300" b="0">
                <a:solidFill>
                  <a:srgbClr val="0B2A4A"/>
                </a:solidFill>
                <a:latin typeface="Arial"/>
              </a:rPr>
              <a:t> profile</a:t>
            </a:r>
          </a:p>
        </p:txBody>
      </p:sp>
      <p:sp>
        <p:nvSpPr>
          <p:cNvPr id="39" name="tick 7"/>
          <p:cNvSpPr/>
          <p:nvPr/>
        </p:nvSpPr>
        <p:spPr>
          <a:xfrm>
            <a:off x="749808" y="4974336"/>
            <a:ext cx="219456" cy="219456"/>
          </a:xfrm>
          <a:prstGeom prst="roundRect">
            <a:avLst>
              <a:gd name="adj" fmla="val 15000"/>
            </a:avLst>
          </a:prstGeom>
          <a:solidFill>
            <a:srgbClr val="FFFFFF"/>
          </a:solidFill>
          <a:ln w="19050">
            <a:solidFill>
              <a:srgbClr val="006FBF"/>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0" name="step 7"/>
          <p:cNvSpPr txBox="1"/>
          <p:nvPr/>
        </p:nvSpPr>
        <p:spPr>
          <a:xfrm>
            <a:off x="1115568" y="4937759"/>
            <a:ext cx="4572000" cy="457200"/>
          </a:xfrm>
          <a:prstGeom prst="rect">
            <a:avLst/>
          </a:prstGeom>
          <a:noFill/>
        </p:spPr>
        <p:txBody>
          <a:bodyPr wrap="square" lIns="0" tIns="0" rIns="0" bIns="0" anchor="t">
            <a:spAutoFit/>
          </a:bodyPr>
          <a:lstStyle/>
          <a:p>
            <a:r>
              <a:rPr sz="1300" b="0">
                <a:solidFill>
                  <a:srgbClr val="0B2A4A"/>
                </a:solidFill>
                <a:latin typeface="Arial"/>
              </a:rPr>
              <a:t>Write your answers in </a:t>
            </a:r>
            <a:r>
              <a:rPr sz="1300" b="1">
                <a:solidFill>
                  <a:srgbClr val="004077"/>
                </a:solidFill>
                <a:latin typeface="Arial"/>
              </a:rPr>
              <a:t>My research</a:t>
            </a:r>
          </a:p>
        </p:txBody>
      </p:sp>
      <p:sp>
        <p:nvSpPr>
          <p:cNvPr id="4" name="research card"/>
          <p:cNvSpPr/>
          <p:nvPr/>
        </p:nvSpPr>
        <p:spPr>
          <a:xfrm>
            <a:off x="6172200" y="1325880"/>
            <a:ext cx="5468112" cy="3063240"/>
          </a:xfrm>
          <a:prstGeom prst="roundRect">
            <a:avLst>
              <a:gd name="adj" fmla="val 4000"/>
            </a:avLst>
          </a:prstGeom>
          <a:solidFill>
            <a:srgbClr val="FFFFFF"/>
          </a:solidFill>
          <a:ln w="12700">
            <a:solidFill>
              <a:srgbClr val="FFFFFF"/>
            </a:solidFill>
            <a:prstDash val="solid"/>
          </a:ln>
          <a:effectLst>
            <a:outerShdw blurRad="76200" dist="25400" dir="5400000" algn="bl" rotWithShape="0">
              <a:srgbClr val="000000">
                <a:alpha val="12000"/>
              </a:srgbClr>
            </a:outerShdw>
          </a:effectLst>
        </p:spPr>
        <p:txBody>
          <a:bodyPr/>
          <a:lstStyle/>
          <a:p>
            <a:endParaRPr lang="en-GB"/>
          </a:p>
        </p:txBody>
      </p:sp>
      <p:sp>
        <p:nvSpPr>
          <p:cNvPr id="41" name="research heading"/>
          <p:cNvSpPr txBox="1"/>
          <p:nvPr/>
        </p:nvSpPr>
        <p:spPr>
          <a:xfrm>
            <a:off x="6355080" y="1463039"/>
            <a:ext cx="5102352" cy="274320"/>
          </a:xfrm>
          <a:prstGeom prst="rect">
            <a:avLst/>
          </a:prstGeom>
          <a:noFill/>
        </p:spPr>
        <p:txBody>
          <a:bodyPr wrap="square" lIns="0" tIns="0" rIns="0" bIns="0" anchor="t">
            <a:spAutoFit/>
          </a:bodyPr>
          <a:lstStyle/>
          <a:p>
            <a:r>
              <a:rPr sz="1500" b="1">
                <a:solidFill>
                  <a:srgbClr val="004077"/>
                </a:solidFill>
                <a:latin typeface="Arial"/>
              </a:rPr>
              <a:t>My research</a:t>
            </a:r>
          </a:p>
        </p:txBody>
      </p:sp>
      <p:sp>
        <p:nvSpPr>
          <p:cNvPr id="42" name="research 1"/>
          <p:cNvSpPr txBox="1"/>
          <p:nvPr/>
        </p:nvSpPr>
        <p:spPr>
          <a:xfrm>
            <a:off x="6355080" y="1892807"/>
            <a:ext cx="1463040" cy="274320"/>
          </a:xfrm>
          <a:prstGeom prst="rect">
            <a:avLst/>
          </a:prstGeom>
          <a:noFill/>
        </p:spPr>
        <p:txBody>
          <a:bodyPr wrap="square" lIns="0" tIns="0" rIns="0" bIns="0" anchor="t">
            <a:spAutoFit/>
          </a:bodyPr>
          <a:lstStyle/>
          <a:p>
            <a:r>
              <a:rPr sz="1300" b="1">
                <a:solidFill>
                  <a:srgbClr val="004077"/>
                </a:solidFill>
                <a:latin typeface="Arial"/>
              </a:rPr>
              <a:t>My subject:</a:t>
            </a:r>
          </a:p>
        </p:txBody>
      </p:sp>
      <p:cxnSp>
        <p:nvCxnSpPr>
          <p:cNvPr id="43" name="line 1"/>
          <p:cNvCxnSpPr/>
          <p:nvPr/>
        </p:nvCxnSpPr>
        <p:spPr>
          <a:xfrm>
            <a:off x="7863840" y="2112263"/>
            <a:ext cx="3547872" cy="0"/>
          </a:xfrm>
          <a:prstGeom prst="line">
            <a:avLst/>
          </a:prstGeom>
          <a:ln w="12700">
            <a:solidFill>
              <a:srgbClr val="8AA4BF"/>
            </a:solidFill>
          </a:ln>
        </p:spPr>
        <p:style>
          <a:lnRef idx="2">
            <a:schemeClr val="accent1"/>
          </a:lnRef>
          <a:fillRef idx="0">
            <a:schemeClr val="accent1"/>
          </a:fillRef>
          <a:effectRef idx="1">
            <a:schemeClr val="accent1"/>
          </a:effectRef>
          <a:fontRef idx="minor">
            <a:schemeClr val="tx1"/>
          </a:fontRef>
        </p:style>
      </p:cxnSp>
      <p:sp>
        <p:nvSpPr>
          <p:cNvPr id="44" name="research 2"/>
          <p:cNvSpPr txBox="1"/>
          <p:nvPr/>
        </p:nvSpPr>
        <p:spPr>
          <a:xfrm>
            <a:off x="6355080" y="2231136"/>
            <a:ext cx="1463040" cy="274320"/>
          </a:xfrm>
          <a:prstGeom prst="rect">
            <a:avLst/>
          </a:prstGeom>
          <a:noFill/>
        </p:spPr>
        <p:txBody>
          <a:bodyPr wrap="square" lIns="0" tIns="0" rIns="0" bIns="0" anchor="t">
            <a:spAutoFit/>
          </a:bodyPr>
          <a:lstStyle/>
          <a:p>
            <a:r>
              <a:rPr sz="1300" b="1">
                <a:solidFill>
                  <a:srgbClr val="004077"/>
                </a:solidFill>
                <a:latin typeface="Arial"/>
              </a:rPr>
              <a:t>Job I explored:</a:t>
            </a:r>
          </a:p>
        </p:txBody>
      </p:sp>
      <p:cxnSp>
        <p:nvCxnSpPr>
          <p:cNvPr id="45" name="line 2"/>
          <p:cNvCxnSpPr/>
          <p:nvPr/>
        </p:nvCxnSpPr>
        <p:spPr>
          <a:xfrm>
            <a:off x="7863840" y="2450591"/>
            <a:ext cx="3547872" cy="0"/>
          </a:xfrm>
          <a:prstGeom prst="line">
            <a:avLst/>
          </a:prstGeom>
          <a:ln w="12700">
            <a:solidFill>
              <a:srgbClr val="8AA4BF"/>
            </a:solidFill>
          </a:ln>
        </p:spPr>
        <p:style>
          <a:lnRef idx="2">
            <a:schemeClr val="accent1"/>
          </a:lnRef>
          <a:fillRef idx="0">
            <a:schemeClr val="accent1"/>
          </a:fillRef>
          <a:effectRef idx="1">
            <a:schemeClr val="accent1"/>
          </a:effectRef>
          <a:fontRef idx="minor">
            <a:schemeClr val="tx1"/>
          </a:fontRef>
        </p:style>
      </p:cxnSp>
      <p:sp>
        <p:nvSpPr>
          <p:cNvPr id="46" name="research 3"/>
          <p:cNvSpPr txBox="1"/>
          <p:nvPr/>
        </p:nvSpPr>
        <p:spPr>
          <a:xfrm>
            <a:off x="6355080" y="2569464"/>
            <a:ext cx="1463040" cy="274320"/>
          </a:xfrm>
          <a:prstGeom prst="rect">
            <a:avLst/>
          </a:prstGeom>
          <a:noFill/>
        </p:spPr>
        <p:txBody>
          <a:bodyPr wrap="square" lIns="0" tIns="0" rIns="0" bIns="0" anchor="t">
            <a:spAutoFit/>
          </a:bodyPr>
          <a:lstStyle/>
          <a:p>
            <a:r>
              <a:rPr sz="1300" b="1">
                <a:solidFill>
                  <a:srgbClr val="004077"/>
                </a:solidFill>
                <a:latin typeface="Arial"/>
              </a:rPr>
              <a:t>Salary:</a:t>
            </a:r>
          </a:p>
        </p:txBody>
      </p:sp>
      <p:cxnSp>
        <p:nvCxnSpPr>
          <p:cNvPr id="47" name="line 3"/>
          <p:cNvCxnSpPr/>
          <p:nvPr/>
        </p:nvCxnSpPr>
        <p:spPr>
          <a:xfrm>
            <a:off x="7863840" y="2788920"/>
            <a:ext cx="3547872" cy="0"/>
          </a:xfrm>
          <a:prstGeom prst="line">
            <a:avLst/>
          </a:prstGeom>
          <a:ln w="12700">
            <a:solidFill>
              <a:srgbClr val="8AA4BF"/>
            </a:solidFill>
          </a:ln>
        </p:spPr>
        <p:style>
          <a:lnRef idx="2">
            <a:schemeClr val="accent1"/>
          </a:lnRef>
          <a:fillRef idx="0">
            <a:schemeClr val="accent1"/>
          </a:fillRef>
          <a:effectRef idx="1">
            <a:schemeClr val="accent1"/>
          </a:effectRef>
          <a:fontRef idx="minor">
            <a:schemeClr val="tx1"/>
          </a:fontRef>
        </p:style>
      </p:cxnSp>
      <p:sp>
        <p:nvSpPr>
          <p:cNvPr id="48" name="research 4"/>
          <p:cNvSpPr txBox="1"/>
          <p:nvPr/>
        </p:nvSpPr>
        <p:spPr>
          <a:xfrm>
            <a:off x="6355080" y="2907792"/>
            <a:ext cx="1463040" cy="274320"/>
          </a:xfrm>
          <a:prstGeom prst="rect">
            <a:avLst/>
          </a:prstGeom>
          <a:noFill/>
        </p:spPr>
        <p:txBody>
          <a:bodyPr wrap="square" lIns="0" tIns="0" rIns="0" bIns="0" anchor="t">
            <a:spAutoFit/>
          </a:bodyPr>
          <a:lstStyle/>
          <a:p>
            <a:r>
              <a:rPr sz="1300" b="1">
                <a:solidFill>
                  <a:srgbClr val="004077"/>
                </a:solidFill>
                <a:latin typeface="Arial"/>
              </a:rPr>
              <a:t>Pathway 1:</a:t>
            </a:r>
          </a:p>
        </p:txBody>
      </p:sp>
      <p:cxnSp>
        <p:nvCxnSpPr>
          <p:cNvPr id="49" name="line 4"/>
          <p:cNvCxnSpPr/>
          <p:nvPr/>
        </p:nvCxnSpPr>
        <p:spPr>
          <a:xfrm>
            <a:off x="7863840" y="3127248"/>
            <a:ext cx="3547872" cy="0"/>
          </a:xfrm>
          <a:prstGeom prst="line">
            <a:avLst/>
          </a:prstGeom>
          <a:ln w="12700">
            <a:solidFill>
              <a:srgbClr val="8AA4BF"/>
            </a:solidFill>
          </a:ln>
        </p:spPr>
        <p:style>
          <a:lnRef idx="2">
            <a:schemeClr val="accent1"/>
          </a:lnRef>
          <a:fillRef idx="0">
            <a:schemeClr val="accent1"/>
          </a:fillRef>
          <a:effectRef idx="1">
            <a:schemeClr val="accent1"/>
          </a:effectRef>
          <a:fontRef idx="minor">
            <a:schemeClr val="tx1"/>
          </a:fontRef>
        </p:style>
      </p:cxnSp>
      <p:sp>
        <p:nvSpPr>
          <p:cNvPr id="50" name="research 5"/>
          <p:cNvSpPr txBox="1"/>
          <p:nvPr/>
        </p:nvSpPr>
        <p:spPr>
          <a:xfrm>
            <a:off x="6355080" y="3246120"/>
            <a:ext cx="1463040" cy="274320"/>
          </a:xfrm>
          <a:prstGeom prst="rect">
            <a:avLst/>
          </a:prstGeom>
          <a:noFill/>
        </p:spPr>
        <p:txBody>
          <a:bodyPr wrap="square" lIns="0" tIns="0" rIns="0" bIns="0" anchor="t">
            <a:spAutoFit/>
          </a:bodyPr>
          <a:lstStyle/>
          <a:p>
            <a:r>
              <a:rPr sz="1300" b="1">
                <a:solidFill>
                  <a:srgbClr val="004077"/>
                </a:solidFill>
                <a:latin typeface="Arial"/>
              </a:rPr>
              <a:t>Pathway 2:</a:t>
            </a:r>
          </a:p>
        </p:txBody>
      </p:sp>
      <p:cxnSp>
        <p:nvCxnSpPr>
          <p:cNvPr id="51" name="line 5"/>
          <p:cNvCxnSpPr/>
          <p:nvPr/>
        </p:nvCxnSpPr>
        <p:spPr>
          <a:xfrm>
            <a:off x="7863840" y="3465576"/>
            <a:ext cx="3547872" cy="0"/>
          </a:xfrm>
          <a:prstGeom prst="line">
            <a:avLst/>
          </a:prstGeom>
          <a:ln w="12700">
            <a:solidFill>
              <a:srgbClr val="8AA4BF"/>
            </a:solidFill>
          </a:ln>
        </p:spPr>
        <p:style>
          <a:lnRef idx="2">
            <a:schemeClr val="accent1"/>
          </a:lnRef>
          <a:fillRef idx="0">
            <a:schemeClr val="accent1"/>
          </a:fillRef>
          <a:effectRef idx="1">
            <a:schemeClr val="accent1"/>
          </a:effectRef>
          <a:fontRef idx="minor">
            <a:schemeClr val="tx1"/>
          </a:fontRef>
        </p:style>
      </p:cxnSp>
      <p:sp>
        <p:nvSpPr>
          <p:cNvPr id="52" name="research 6"/>
          <p:cNvSpPr txBox="1"/>
          <p:nvPr/>
        </p:nvSpPr>
        <p:spPr>
          <a:xfrm>
            <a:off x="6355080" y="3584448"/>
            <a:ext cx="1463040" cy="274320"/>
          </a:xfrm>
          <a:prstGeom prst="rect">
            <a:avLst/>
          </a:prstGeom>
          <a:noFill/>
        </p:spPr>
        <p:txBody>
          <a:bodyPr wrap="square" lIns="0" tIns="0" rIns="0" bIns="0" anchor="t">
            <a:spAutoFit/>
          </a:bodyPr>
          <a:lstStyle/>
          <a:p>
            <a:r>
              <a:rPr sz="1300" b="1">
                <a:solidFill>
                  <a:srgbClr val="004077"/>
                </a:solidFill>
                <a:latin typeface="Arial"/>
              </a:rPr>
              <a:t>Skill 1:</a:t>
            </a:r>
          </a:p>
        </p:txBody>
      </p:sp>
      <p:cxnSp>
        <p:nvCxnSpPr>
          <p:cNvPr id="53" name="line 6"/>
          <p:cNvCxnSpPr/>
          <p:nvPr/>
        </p:nvCxnSpPr>
        <p:spPr>
          <a:xfrm>
            <a:off x="7863840" y="3803904"/>
            <a:ext cx="3547872" cy="0"/>
          </a:xfrm>
          <a:prstGeom prst="line">
            <a:avLst/>
          </a:prstGeom>
          <a:ln w="12700">
            <a:solidFill>
              <a:srgbClr val="8AA4BF"/>
            </a:solidFill>
          </a:ln>
        </p:spPr>
        <p:style>
          <a:lnRef idx="2">
            <a:schemeClr val="accent1"/>
          </a:lnRef>
          <a:fillRef idx="0">
            <a:schemeClr val="accent1"/>
          </a:fillRef>
          <a:effectRef idx="1">
            <a:schemeClr val="accent1"/>
          </a:effectRef>
          <a:fontRef idx="minor">
            <a:schemeClr val="tx1"/>
          </a:fontRef>
        </p:style>
      </p:cxnSp>
      <p:sp>
        <p:nvSpPr>
          <p:cNvPr id="54" name="research 7"/>
          <p:cNvSpPr txBox="1"/>
          <p:nvPr/>
        </p:nvSpPr>
        <p:spPr>
          <a:xfrm>
            <a:off x="6355080" y="3922776"/>
            <a:ext cx="1463040" cy="274320"/>
          </a:xfrm>
          <a:prstGeom prst="rect">
            <a:avLst/>
          </a:prstGeom>
          <a:noFill/>
        </p:spPr>
        <p:txBody>
          <a:bodyPr wrap="square" lIns="0" tIns="0" rIns="0" bIns="0" anchor="t">
            <a:spAutoFit/>
          </a:bodyPr>
          <a:lstStyle/>
          <a:p>
            <a:r>
              <a:rPr sz="1300" b="1">
                <a:solidFill>
                  <a:srgbClr val="004077"/>
                </a:solidFill>
                <a:latin typeface="Arial"/>
              </a:rPr>
              <a:t>Skill 2:</a:t>
            </a:r>
          </a:p>
        </p:txBody>
      </p:sp>
      <p:cxnSp>
        <p:nvCxnSpPr>
          <p:cNvPr id="55" name="line 7"/>
          <p:cNvCxnSpPr/>
          <p:nvPr/>
        </p:nvCxnSpPr>
        <p:spPr>
          <a:xfrm>
            <a:off x="7863840" y="4142232"/>
            <a:ext cx="3547872" cy="0"/>
          </a:xfrm>
          <a:prstGeom prst="line">
            <a:avLst/>
          </a:prstGeom>
          <a:ln w="12700">
            <a:solidFill>
              <a:srgbClr val="8AA4BF"/>
            </a:solidFill>
          </a:ln>
        </p:spPr>
        <p:style>
          <a:lnRef idx="2">
            <a:schemeClr val="accent1"/>
          </a:lnRef>
          <a:fillRef idx="0">
            <a:schemeClr val="accent1"/>
          </a:fillRef>
          <a:effectRef idx="1">
            <a:schemeClr val="accent1"/>
          </a:effectRef>
          <a:fontRef idx="minor">
            <a:schemeClr val="tx1"/>
          </a:fontRef>
        </p:style>
      </p:cxnSp>
      <p:cxnSp>
        <p:nvCxnSpPr>
          <p:cNvPr id="56" name="name line"/>
          <p:cNvCxnSpPr/>
          <p:nvPr/>
        </p:nvCxnSpPr>
        <p:spPr>
          <a:xfrm>
            <a:off x="7178040" y="896112"/>
            <a:ext cx="4462272" cy="0"/>
          </a:xfrm>
          <a:prstGeom prst="line">
            <a:avLst/>
          </a:prstGeom>
          <a:ln w="12700">
            <a:solidFill>
              <a:srgbClr val="8AA4BF"/>
            </a:solidFill>
          </a:ln>
        </p:spPr>
        <p:style>
          <a:lnRef idx="2">
            <a:schemeClr val="accent1"/>
          </a:lnRef>
          <a:fillRef idx="0">
            <a:schemeClr val="accent1"/>
          </a:fillRef>
          <a:effectRef idx="1">
            <a:schemeClr val="accent1"/>
          </a:effectRef>
          <a:fontRef idx="minor">
            <a:schemeClr val="tx1"/>
          </a:fontRef>
        </p:style>
      </p:cxnSp>
      <p:sp>
        <p:nvSpPr>
          <p:cNvPr id="11" name="share card"/>
          <p:cNvSpPr/>
          <p:nvPr/>
        </p:nvSpPr>
        <p:spPr>
          <a:xfrm>
            <a:off x="6172200" y="4663440"/>
            <a:ext cx="5468112" cy="914400"/>
          </a:xfrm>
          <a:prstGeom prst="roundRect">
            <a:avLst>
              <a:gd name="adj" fmla="val 7500"/>
            </a:avLst>
          </a:prstGeom>
          <a:solidFill>
            <a:srgbClr val="DCEDF9"/>
          </a:solidFill>
          <a:ln w="12700">
            <a:solidFill>
              <a:srgbClr val="DCEDF9"/>
            </a:solidFill>
            <a:prstDash val="solid"/>
          </a:ln>
          <a:effectLst>
            <a:outerShdw blurRad="76200" dist="25400" dir="5400000" algn="bl" rotWithShape="0">
              <a:srgbClr val="000000">
                <a:alpha val="12000"/>
              </a:srgbClr>
            </a:outerShdw>
          </a:effectLst>
        </p:spPr>
        <p:txBody>
          <a:bodyPr/>
          <a:lstStyle/>
          <a:p>
            <a:endParaRPr lang="en-GB"/>
          </a:p>
        </p:txBody>
      </p:sp>
      <p:sp>
        <p:nvSpPr>
          <p:cNvPr id="57" name="tick share"/>
          <p:cNvSpPr/>
          <p:nvPr/>
        </p:nvSpPr>
        <p:spPr>
          <a:xfrm>
            <a:off x="6373368" y="4937759"/>
            <a:ext cx="219456" cy="219456"/>
          </a:xfrm>
          <a:prstGeom prst="roundRect">
            <a:avLst>
              <a:gd name="adj" fmla="val 15000"/>
            </a:avLst>
          </a:prstGeom>
          <a:solidFill>
            <a:srgbClr val="FFFFFF"/>
          </a:solidFill>
          <a:ln w="19050">
            <a:solidFill>
              <a:srgbClr val="006FBF"/>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58" name="share text"/>
          <p:cNvSpPr txBox="1"/>
          <p:nvPr/>
        </p:nvSpPr>
        <p:spPr>
          <a:xfrm>
            <a:off x="6739128" y="4800600"/>
            <a:ext cx="4690872" cy="640080"/>
          </a:xfrm>
          <a:prstGeom prst="rect">
            <a:avLst/>
          </a:prstGeom>
          <a:noFill/>
        </p:spPr>
        <p:txBody>
          <a:bodyPr wrap="square" lIns="0" tIns="0" rIns="0" bIns="0" anchor="ctr">
            <a:spAutoFit/>
          </a:bodyPr>
          <a:lstStyle/>
          <a:p>
            <a:r>
              <a:rPr sz="1300" b="1">
                <a:solidFill>
                  <a:srgbClr val="004077"/>
                </a:solidFill>
                <a:latin typeface="Arial"/>
              </a:rPr>
              <a:t>Ready to share: </a:t>
            </a:r>
            <a:r>
              <a:rPr sz="1300" b="0">
                <a:solidFill>
                  <a:srgbClr val="0B2A4A"/>
                </a:solidFill>
                <a:latin typeface="Arial"/>
              </a:rPr>
              <a:t>I can tell a partner why my subject is a good GCSE choice and where it could lead.</a:t>
            </a:r>
          </a:p>
        </p:txBody>
      </p:sp>
      <p:sp>
        <p:nvSpPr>
          <p:cNvPr id="25" name="Slide Number Placeholder 0"/>
          <p:cNvSpPr>
            <a:spLocks noGrp="1"/>
          </p:cNvSpPr>
          <p:nvPr>
            <p:ph type="sldNum" sz="quarter" idx="4294967295"/>
          </p:nvPr>
        </p:nvSpPr>
        <p:spPr>
          <a:xfrm>
            <a:off x="5641848" y="6336792"/>
            <a:ext cx="914400" cy="283464"/>
          </a:xfrm>
          <a:prstGeom prst="rect">
            <a:avLst/>
          </a:prstGeom>
          <a:extLst>
            <a:ext uri="{C572A759-6A51-4108-AA02-DFA0A04FC94B}">
              <ma14:wrappingTextBoxFlag xmlns:ma14="http://schemas.microsoft.com/office/mac/drawingml/2011/main" xmlns="" val="0"/>
            </a:ext>
          </a:extLst>
        </p:spPr>
        <p:txBody>
          <a:bodyPr/>
          <a:lstStyle>
            <a:lvl1pPr>
              <a:defRPr sz="1000">
                <a:solidFill>
                  <a:srgbClr val="4F6072"/>
                </a:solidFill>
                <a:latin typeface="Arial"/>
                <a:ea typeface="Arial"/>
                <a:cs typeface="Arial"/>
              </a:defRPr>
            </a:lvl1pPr>
          </a:lstStyle>
          <a:p>
            <a:pPr algn="ctr"/>
            <a:fld id="{F7021451-1387-4CA6-816F-3879F97B5CBC}" type="slidenum">
              <a:rPr lang="en-US" b="0"/>
              <a:t>15</a:t>
            </a:fld>
            <a:endParaRPr lang="en-US"/>
          </a:p>
        </p:txBody>
      </p:sp>
    </p:spTree>
  </p:cSld>
  <p:clrMapOvr>
    <a:masterClrMapping/>
  </p:clrMapOvr>
</p:sld>
</file>

<file path=ppt/theme/theme1.xml><?xml version="1.0" encoding="utf-8"?>
<a:theme xmlns:a="http://schemas.openxmlformats.org/drawingml/2006/main" name="Next Steps Ready">
  <a:themeElements>
    <a:clrScheme name="Next Steps Ready">
      <a:dk1>
        <a:srgbClr val="0B2A4A"/>
      </a:dk1>
      <a:lt1>
        <a:srgbClr val="FFFFFF"/>
      </a:lt1>
      <a:dk2>
        <a:srgbClr val="004077"/>
      </a:dk2>
      <a:lt2>
        <a:srgbClr val="F3F8FC"/>
      </a:lt2>
      <a:accent1>
        <a:srgbClr val="0072BA"/>
      </a:accent1>
      <a:accent2>
        <a:srgbClr val="FF6600"/>
      </a:accent2>
      <a:accent3>
        <a:srgbClr val="00CCCC"/>
      </a:accent3>
      <a:accent4>
        <a:srgbClr val="F6D000"/>
      </a:accent4>
      <a:accent5>
        <a:srgbClr val="00AF61"/>
      </a:accent5>
      <a:accent6>
        <a:srgbClr val="5F295F"/>
      </a:accent6>
      <a:hlink>
        <a:srgbClr val="0072BA"/>
      </a:hlink>
      <a:folHlink>
        <a:srgbClr val="5F295F"/>
      </a:folHlink>
    </a:clrScheme>
    <a:fontScheme name="Next Steps Ready">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TotalTime>
  <Words>2391</Words>
  <Application>Microsoft Office PowerPoint</Application>
  <PresentationFormat>Widescreen</PresentationFormat>
  <Paragraphs>229</Paragraphs>
  <Slides>15</Slides>
  <Notes>14</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15</vt:i4>
      </vt:variant>
    </vt:vector>
  </HeadingPairs>
  <TitlesOfParts>
    <vt:vector size="17" baseType="lpstr">
      <vt:lpstr>Arial</vt:lpstr>
      <vt:lpstr>Next Steps Ready</vt:lpstr>
      <vt:lpstr>Teacher notes: Year 9 – Know your KS4 options</vt:lpstr>
      <vt:lpstr>Lesson overview</vt:lpstr>
      <vt:lpstr>PowerPoint Presentation</vt:lpstr>
      <vt:lpstr>Careers, jobs and qualifications</vt:lpstr>
      <vt:lpstr>What are qualifications?</vt:lpstr>
      <vt:lpstr>Which GCSE subjects would help?</vt:lpstr>
      <vt:lpstr>Key points about Key Stage 4 options</vt:lpstr>
      <vt:lpstr>Things to consider when choosing subjects</vt:lpstr>
      <vt:lpstr>Task 1: Explore KS4 qualifications</vt:lpstr>
      <vt:lpstr>A website to help with your future career</vt:lpstr>
      <vt:lpstr>Task 2: Where could your subject lead?</vt:lpstr>
      <vt:lpstr>Sharing with others</vt:lpstr>
      <vt:lpstr>In this lesson you:</vt:lpstr>
      <vt:lpstr>My Subjects</vt:lpstr>
      <vt:lpstr>Task 2: My online task list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Next Steps Ready – Year 9 careers lesson: Know your KS4 options (online version)</dc:title>
  <dc:subject>PptxGenJS Presentation</dc:subject>
  <dc:creator>Careerpilot Team</dc:creator>
  <cp:lastModifiedBy>Sue Lewis</cp:lastModifiedBy>
  <cp:revision>4</cp:revision>
  <dcterms:created xsi:type="dcterms:W3CDTF">2026-10-26T23:30:30Z</dcterms:created>
  <dcterms:modified xsi:type="dcterms:W3CDTF">2026-10-27T16:06:16Z</dcterms:modified>
</cp:coreProperties>
</file>