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16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Use this lesson with the year group that is about to choose its Key Stage 4 options (Year 8 or Year 9, depending on your school).
This is the OFFLINE version: no computers are needed. Students need the My Subjects sheet (last slide), A3 paper and coloured pens.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if they know what a career means.
Encourage students to explain what is meant by the words career and job, then reveal the answers.
Explain that many jobs require you to have specific learning, skills and qualifications.
Ask students to share if they have any idea about what sort of job or work they might like to do one day.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there are three main pathways – academic, technical and vocational, and apprenticeships – and that qualifications go up in levels, from Entry Level up to Level 8. Students can move between the pathways.
There are different types of qualifications, but students will soon be choosing their GCSEs, which are the first stage of the qualifications ladder (Levels 1 and 2, highlighted).
The Qualification Ladder in the Tools section of Next Steps Ready shows every level, up to Level 8.</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pairs, ask students to think of the school subjects that would be useful for one or two of these jobs.
Suggested answers:
Dentist – science, design and technology
Nurse – science, English, maths
Architect – maths, physics, art
Outdoor activities instructor – PE, geography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a video on choosing your GCSE options:
https://www.bbc.co.uk/bitesize/articles/zrjh92p
Open this link to view the video in a separate tab.
Afterwards, ask students to share one thing they didn't know about choosing their options.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because GCSEs are general qualifications, not choosing one doesn't close down your options – but there are a few things to bear in mind.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whole group, see if students can name the subjects they can study for GCSE at your school.
See if they know of any vocational courses on offer (help them if they don't).
Use your school's website or options booklet to explore the subject options at your school. Remind students when they need to choose their subjects by, and if there is an options evening.
Which subjects are compulsory? Circle them – for example English, maths and science.
Students write down 8 subjects they are interested in on the My Subjects sheet (slide 13) and circle their favourite subject. You might do a quick hands-up poll for the class's favourite subject.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work individually or in pairs to create a poster promoting their favourite GCSE subject, for a school display.
They should consider: what is great about this subject? What jobs might it lead on to? Why should students choose it?
Encourage bright, attractive posters and persuasive language.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share their posters in pairs or with the class.
This activity supports developing Speaking and Listening skills at the following steps in the Skills Builder Framework:
Speaking Step 9 – Sharing visuals: I use images, charts or diagrams when it helps my communication
Listening Step 10 – Recognising tone: I recognise the tone of communication
Ask students for feedback on how they or their partner showed these skills steps.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with the class. Ask: has anyone changed their mind about a subject today? Which jobs surprised you?
Remind students to talk to family, teachers and your careers adviser before choosing, and that they can use Next Steps Ready at home – it is free and there is no login.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 1 (and to plan the Task 2 poster). Print one copy per student, alongside your school's list of KS4 subjects.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DCEDF9"/>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0.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hyperlink" Target="https://www.bbc.co.uk/bitesize/articles/zrjh92p" TargetMode="Externa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0.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17.jp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9 – Know your KS4 options</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9 badge" descr="/tmp/claude-0/-home-claude/57c6dd4e-62f2-571d-b351-8f501f7ac058/scratchpad/lessons/assets/badge-y9.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794760"/>
            <a:ext cx="3108960" cy="118872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A one-hour careers lesson to help Year 9 students (or Year 8, depending on when your school runs options) prepare to choose their GCSEs.</a:t>
            </a:r>
            <a:endParaRPr lang="en-US" sz="1400" dirty="0"/>
          </a:p>
        </p:txBody>
      </p:sp>
      <p:sp>
        <p:nvSpPr>
          <p:cNvPr id="6" name="version tag"/>
          <p:cNvSpPr/>
          <p:nvPr/>
        </p:nvSpPr>
        <p:spPr>
          <a:xfrm>
            <a:off x="777240" y="5029200"/>
            <a:ext cx="3108960" cy="777240"/>
          </a:xfrm>
          <a:prstGeom prst="roundRect">
            <a:avLst>
              <a:gd name="adj" fmla="val 11765"/>
            </a:avLst>
          </a:prstGeom>
          <a:solidFill>
            <a:srgbClr val="4FA8E0"/>
          </a:solidFill>
          <a:ln w="12700">
            <a:solidFill>
              <a:srgbClr val="4FA8E0"/>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Offline version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No computers needed for students</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grpSp>
        <p:nvGrpSpPr>
          <p:cNvPr id="26" name="Group 25">
            <a:extLst>
              <a:ext uri="{FF2B5EF4-FFF2-40B4-BE49-F238E27FC236}">
                <a16:creationId xmlns:a16="http://schemas.microsoft.com/office/drawing/2014/main" id="{C3B6D399-AB18-92F7-169F-98025C483556}"/>
              </a:ext>
            </a:extLst>
          </p:cNvPr>
          <p:cNvGrpSpPr/>
          <p:nvPr/>
        </p:nvGrpSpPr>
        <p:grpSpPr>
          <a:xfrm>
            <a:off x="4434840" y="2944368"/>
            <a:ext cx="7205472" cy="3090672"/>
            <a:chOff x="4434840" y="2944368"/>
            <a:chExt cx="7205472" cy="3090672"/>
          </a:xfrm>
        </p:grpSpPr>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Preparing for choosing their GCSEs</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of the main learning pathways (e.g. university, college and apprenticeships)</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that many jobs require learning, skills and minimum qualifications</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print the My Subjects sheet (slide 13) and have your school's list of KS4 subjects ready. Students need A3 paper and coloured pens.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331720"/>
          <a:ext cx="11091672" cy="320040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513832">
                  <a:extLst>
                    <a:ext uri="{9D8B030D-6E8A-4147-A177-3AD203B41FA5}">
                      <a16:colId xmlns:a16="http://schemas.microsoft.com/office/drawing/2014/main" val="20002"/>
                    </a:ext>
                  </a:extLst>
                </a:gridCol>
                <a:gridCol w="3108960">
                  <a:extLst>
                    <a:ext uri="{9D8B030D-6E8A-4147-A177-3AD203B41FA5}">
                      <a16:colId xmlns:a16="http://schemas.microsoft.com/office/drawing/2014/main" val="20003"/>
                    </a:ext>
                  </a:extLst>
                </a:gridCol>
              </a:tblGrid>
              <a:tr h="457200">
                <a:tc>
                  <a:txBody>
                    <a:bodyPr/>
                    <a:lstStyle/>
                    <a:p>
                      <a:pPr marL="0" indent="0">
                        <a:buNone/>
                      </a:pPr>
                      <a:r>
                        <a:rPr lang="en-US" sz="1500" b="1" dirty="0">
                          <a:solidFill>
                            <a:srgbClr val="FFFFFF"/>
                          </a:solidFill>
                          <a:latin typeface="Arial" pitchFamily="34" charset="0"/>
                          <a:ea typeface="Arial" pitchFamily="34" charset="-122"/>
                          <a:cs typeface="Arial" pitchFamily="34" charset="-120"/>
                        </a:rPr>
                        <a:t>Timing</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Slides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Activity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Resources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4–8</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Introduction: qualifications ladder, GCSE subjects for jobs (3 mins), key points about KS4 options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BBC Bitesize video (optional)</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9</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1: explore KS4 qualifications and choose your top 8 subjects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My Subjects sheet, school subject list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20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10</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2: create a poster to promote your favourite GCSE subject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A3 paper, coloured pens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11–12</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Share your poster, then wrap-up</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Posters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Text 4"/>
          <p:cNvSpPr txBox="1"/>
          <p:nvPr/>
        </p:nvSpPr>
        <p:spPr>
          <a:xfrm>
            <a:off x="548640" y="557784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50 minutes. Timings are a guide – the poster task can be extended.</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9 badge" descr="/tmp/claude-0/-home-claude/57c6dd4e-62f2-571d-b351-8f501f7ac058/scratchpad/lessons/assets/badge-y9.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83280"/>
            <a:ext cx="3383280" cy="150876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200" b="1" dirty="0">
                <a:solidFill>
                  <a:srgbClr val="FFFFFF"/>
                </a:solidFill>
                <a:latin typeface="Arial" pitchFamily="34" charset="0"/>
                <a:ea typeface="Arial" pitchFamily="34" charset="-122"/>
                <a:cs typeface="Arial" pitchFamily="34" charset="-120"/>
              </a:rPr>
              <a:t>Know your KS4 options</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Find out about qualifications and start thinking about your GCSE choices.</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Find out about the main learning pathways: university, college and apprenticeships.</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grpSp>
        <p:nvGrpSpPr>
          <p:cNvPr id="35" name="Group 34">
            <a:extLst>
              <a:ext uri="{FF2B5EF4-FFF2-40B4-BE49-F238E27FC236}">
                <a16:creationId xmlns:a16="http://schemas.microsoft.com/office/drawing/2014/main" id="{CF4FAFA5-C553-DC00-84B8-EF245E217912}"/>
              </a:ext>
            </a:extLst>
          </p:cNvPr>
          <p:cNvGrpSpPr/>
          <p:nvPr/>
        </p:nvGrpSpPr>
        <p:grpSpPr>
          <a:xfrm>
            <a:off x="5120640" y="2606040"/>
            <a:ext cx="6519672" cy="1097280"/>
            <a:chOff x="5120640" y="2606040"/>
            <a:chExt cx="6519672" cy="1097280"/>
          </a:xfrm>
        </p:grpSpPr>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Understand that many jobs need learning, skills and qualifications.</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grpSp>
      <p:grpSp>
        <p:nvGrpSpPr>
          <p:cNvPr id="36" name="Group 35">
            <a:extLst>
              <a:ext uri="{FF2B5EF4-FFF2-40B4-BE49-F238E27FC236}">
                <a16:creationId xmlns:a16="http://schemas.microsoft.com/office/drawing/2014/main" id="{E40513C8-889A-C727-8CA8-23662D53C80B}"/>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Start preparing to choose your GCSE options.</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grpSp>
      <p:grpSp>
        <p:nvGrpSpPr>
          <p:cNvPr id="37" name="Group 36">
            <a:extLst>
              <a:ext uri="{FF2B5EF4-FFF2-40B4-BE49-F238E27FC236}">
                <a16:creationId xmlns:a16="http://schemas.microsoft.com/office/drawing/2014/main" id="{62A46231-4A6F-666F-A20A-1F6C4377E028}"/>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30 mins</a:t>
              </a:r>
              <a:endParaRPr lang="en-US" sz="1300" dirty="0"/>
            </a:p>
          </p:txBody>
        </p:sp>
        <p:sp>
          <p:nvSpPr>
            <p:cNvPr id="31" name="Presentations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Presentations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Careers, jobs and qualifications</a:t>
            </a:r>
            <a:endParaRPr lang="en-US" sz="3200" dirty="0"/>
          </a:p>
        </p:txBody>
      </p:sp>
      <p:sp>
        <p:nvSpPr>
          <p:cNvPr id="3" name="statement 1"/>
          <p:cNvSpPr/>
          <p:nvPr/>
        </p:nvSpPr>
        <p:spPr>
          <a:xfrm>
            <a:off x="548640" y="1463040"/>
            <a:ext cx="676656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statement 1 circle"/>
          <p:cNvSpPr/>
          <p:nvPr/>
        </p:nvSpPr>
        <p:spPr>
          <a:xfrm>
            <a:off x="713232" y="1618488"/>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statement 1 icon" descr="preencoded.png"/>
          <p:cNvPicPr>
            <a:picLocks noChangeAspect="1"/>
          </p:cNvPicPr>
          <p:nvPr/>
        </p:nvPicPr>
        <p:blipFill>
          <a:blip r:embed="rId3"/>
          <a:stretch>
            <a:fillRect/>
          </a:stretch>
        </p:blipFill>
        <p:spPr>
          <a:xfrm>
            <a:off x="849295" y="1754551"/>
            <a:ext cx="294803" cy="294803"/>
          </a:xfrm>
          <a:prstGeom prst="rect">
            <a:avLst/>
          </a:prstGeom>
        </p:spPr>
      </p:pic>
      <p:sp>
        <p:nvSpPr>
          <p:cNvPr id="6" name="Text 3"/>
          <p:cNvSpPr txBox="1"/>
          <p:nvPr/>
        </p:nvSpPr>
        <p:spPr>
          <a:xfrm>
            <a:off x="1463040" y="1463040"/>
            <a:ext cx="5715000" cy="8686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A career is </a:t>
            </a:r>
            <a:r>
              <a:rPr lang="en-US" sz="1700" b="1" dirty="0">
                <a:solidFill>
                  <a:srgbClr val="004077"/>
                </a:solidFill>
                <a:latin typeface="Arial" pitchFamily="34" charset="0"/>
                <a:ea typeface="Arial" pitchFamily="34" charset="-122"/>
                <a:cs typeface="Arial" pitchFamily="34" charset="-120"/>
              </a:rPr>
              <a:t>an individual's journey through life, learning and work.</a:t>
            </a:r>
            <a:endParaRPr lang="en-US" sz="1700" dirty="0"/>
          </a:p>
        </p:txBody>
      </p:sp>
      <p:sp>
        <p:nvSpPr>
          <p:cNvPr id="7" name="statement 2"/>
          <p:cNvSpPr/>
          <p:nvPr/>
        </p:nvSpPr>
        <p:spPr>
          <a:xfrm>
            <a:off x="548640" y="2487168"/>
            <a:ext cx="676656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statement 2 circle"/>
          <p:cNvSpPr/>
          <p:nvPr/>
        </p:nvSpPr>
        <p:spPr>
          <a:xfrm>
            <a:off x="713232" y="2642616"/>
            <a:ext cx="566928" cy="566928"/>
          </a:xfrm>
          <a:prstGeom prst="ellipse">
            <a:avLst/>
          </a:prstGeom>
          <a:solidFill>
            <a:srgbClr val="5F295F"/>
          </a:solidFill>
          <a:ln w="12700">
            <a:solidFill>
              <a:srgbClr val="5F295F"/>
            </a:solidFill>
            <a:prstDash val="solid"/>
          </a:ln>
        </p:spPr>
        <p:txBody>
          <a:bodyPr/>
          <a:lstStyle/>
          <a:p>
            <a:endParaRPr lang="en-GB"/>
          </a:p>
        </p:txBody>
      </p:sp>
      <p:pic>
        <p:nvPicPr>
          <p:cNvPr id="9" name="statement 2 icon" descr="preencoded.png"/>
          <p:cNvPicPr>
            <a:picLocks noChangeAspect="1"/>
          </p:cNvPicPr>
          <p:nvPr/>
        </p:nvPicPr>
        <p:blipFill>
          <a:blip r:embed="rId4"/>
          <a:stretch>
            <a:fillRect/>
          </a:stretch>
        </p:blipFill>
        <p:spPr>
          <a:xfrm>
            <a:off x="849295" y="2778679"/>
            <a:ext cx="294803" cy="294803"/>
          </a:xfrm>
          <a:prstGeom prst="rect">
            <a:avLst/>
          </a:prstGeom>
        </p:spPr>
      </p:pic>
      <p:sp>
        <p:nvSpPr>
          <p:cNvPr id="10" name="Text 6"/>
          <p:cNvSpPr txBox="1"/>
          <p:nvPr/>
        </p:nvSpPr>
        <p:spPr>
          <a:xfrm>
            <a:off x="1463040" y="2487168"/>
            <a:ext cx="5715000" cy="8686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A job is </a:t>
            </a:r>
            <a:r>
              <a:rPr lang="en-US" sz="1700" b="1" dirty="0">
                <a:solidFill>
                  <a:srgbClr val="004077"/>
                </a:solidFill>
                <a:latin typeface="Arial" pitchFamily="34" charset="0"/>
                <a:ea typeface="Arial" pitchFamily="34" charset="-122"/>
                <a:cs typeface="Arial" pitchFamily="34" charset="-120"/>
              </a:rPr>
              <a:t>work that a person does regularly to earn money</a:t>
            </a:r>
            <a:r>
              <a:rPr lang="en-US" sz="1700" dirty="0">
                <a:solidFill>
                  <a:srgbClr val="0B2A4A"/>
                </a:solidFill>
                <a:latin typeface="Arial" pitchFamily="34" charset="0"/>
                <a:ea typeface="Arial" pitchFamily="34" charset="-122"/>
                <a:cs typeface="Arial" pitchFamily="34" charset="-120"/>
              </a:rPr>
              <a:t> and help provide a service, make something, or support other people.</a:t>
            </a:r>
            <a:endParaRPr lang="en-US" sz="1700" dirty="0"/>
          </a:p>
        </p:txBody>
      </p:sp>
      <p:sp>
        <p:nvSpPr>
          <p:cNvPr id="11" name="statement 3"/>
          <p:cNvSpPr/>
          <p:nvPr/>
        </p:nvSpPr>
        <p:spPr>
          <a:xfrm>
            <a:off x="548640" y="3511296"/>
            <a:ext cx="676656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statement 3 circle"/>
          <p:cNvSpPr/>
          <p:nvPr/>
        </p:nvSpPr>
        <p:spPr>
          <a:xfrm>
            <a:off x="713232" y="3666744"/>
            <a:ext cx="566928" cy="566928"/>
          </a:xfrm>
          <a:prstGeom prst="ellipse">
            <a:avLst/>
          </a:prstGeom>
          <a:solidFill>
            <a:srgbClr val="007A43"/>
          </a:solidFill>
          <a:ln w="12700">
            <a:solidFill>
              <a:srgbClr val="007A43"/>
            </a:solidFill>
            <a:prstDash val="solid"/>
          </a:ln>
        </p:spPr>
        <p:txBody>
          <a:bodyPr/>
          <a:lstStyle/>
          <a:p>
            <a:endParaRPr lang="en-GB"/>
          </a:p>
        </p:txBody>
      </p:sp>
      <p:pic>
        <p:nvPicPr>
          <p:cNvPr id="13" name="statement 3 icon" descr="preencoded.png"/>
          <p:cNvPicPr>
            <a:picLocks noChangeAspect="1"/>
          </p:cNvPicPr>
          <p:nvPr/>
        </p:nvPicPr>
        <p:blipFill>
          <a:blip r:embed="rId5"/>
          <a:stretch>
            <a:fillRect/>
          </a:stretch>
        </p:blipFill>
        <p:spPr>
          <a:xfrm>
            <a:off x="849295" y="3802807"/>
            <a:ext cx="294803" cy="294803"/>
          </a:xfrm>
          <a:prstGeom prst="rect">
            <a:avLst/>
          </a:prstGeom>
        </p:spPr>
      </p:pic>
      <p:sp>
        <p:nvSpPr>
          <p:cNvPr id="14" name="Text 9"/>
          <p:cNvSpPr txBox="1"/>
          <p:nvPr/>
        </p:nvSpPr>
        <p:spPr>
          <a:xfrm>
            <a:off x="1463040" y="3511296"/>
            <a:ext cx="5715000" cy="8686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Many jobs need </a:t>
            </a:r>
            <a:r>
              <a:rPr lang="en-US" sz="1700" b="1" dirty="0">
                <a:solidFill>
                  <a:srgbClr val="004077"/>
                </a:solidFill>
                <a:latin typeface="Arial" pitchFamily="34" charset="0"/>
                <a:ea typeface="Arial" pitchFamily="34" charset="-122"/>
                <a:cs typeface="Arial" pitchFamily="34" charset="-120"/>
              </a:rPr>
              <a:t>specific qualifications and skills.</a:t>
            </a:r>
            <a:endParaRPr lang="en-US" sz="1700" dirty="0"/>
          </a:p>
        </p:txBody>
      </p:sp>
      <p:pic>
        <p:nvPicPr>
          <p:cNvPr id="15" name="Crowd of people" descr="Crowd of people"/>
          <p:cNvPicPr>
            <a:picLocks noChangeAspect="1"/>
          </p:cNvPicPr>
          <p:nvPr/>
        </p:nvPicPr>
        <p:blipFill>
          <a:blip r:embed="rId6"/>
          <a:srcRect/>
          <a:stretch/>
        </p:blipFill>
        <p:spPr>
          <a:xfrm>
            <a:off x="7543800" y="1463040"/>
            <a:ext cx="4096512" cy="2916936"/>
          </a:xfrm>
          <a:prstGeom prst="rect">
            <a:avLst/>
          </a:prstGeom>
        </p:spPr>
      </p:pic>
      <p:sp>
        <p:nvSpPr>
          <p:cNvPr id="16"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7" name="question circle"/>
          <p:cNvSpPr/>
          <p:nvPr/>
        </p:nvSpPr>
        <p:spPr>
          <a:xfrm>
            <a:off x="731520" y="554583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18" name="question icon" descr="preencoded.png"/>
          <p:cNvPicPr>
            <a:picLocks noChangeAspect="1"/>
          </p:cNvPicPr>
          <p:nvPr/>
        </p:nvPicPr>
        <p:blipFill>
          <a:blip r:embed="rId7"/>
          <a:stretch>
            <a:fillRect/>
          </a:stretch>
        </p:blipFill>
        <p:spPr>
          <a:xfrm>
            <a:off x="845637" y="5659953"/>
            <a:ext cx="247254" cy="247254"/>
          </a:xfrm>
          <a:prstGeom prst="rect">
            <a:avLst/>
          </a:prstGeom>
        </p:spPr>
      </p:pic>
      <p:sp>
        <p:nvSpPr>
          <p:cNvPr id="19" name="Text 12"/>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Do you have any idea what sort of job you might like to do one day?</a:t>
            </a:r>
            <a:endParaRPr lang="en-US" sz="2000" dirty="0"/>
          </a:p>
        </p:txBody>
      </p:sp>
      <p:sp>
        <p:nvSpPr>
          <p:cNvPr id="20" name="about you star"/>
          <p:cNvSpPr/>
          <p:nvPr/>
        </p:nvSpPr>
        <p:spPr>
          <a:xfrm>
            <a:off x="8001000" y="4160520"/>
            <a:ext cx="3200400" cy="1188720"/>
          </a:xfrm>
          <a:prstGeom prst="star12">
            <a:avLst/>
          </a:prstGeom>
          <a:solidFill>
            <a:srgbClr val="F6D000"/>
          </a:solidFill>
          <a:ln w="19050">
            <a:solidFill>
              <a:srgbClr val="E0B800"/>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4"/>
          <p:cNvSpPr txBox="1"/>
          <p:nvPr/>
        </p:nvSpPr>
        <p:spPr>
          <a:xfrm>
            <a:off x="8183880" y="4160520"/>
            <a:ext cx="2834640" cy="1188720"/>
          </a:xfrm>
          <a:prstGeom prst="rect">
            <a:avLst/>
          </a:prstGeom>
          <a:noFill/>
          <a:ln/>
        </p:spPr>
        <p:txBody>
          <a:bodyPr wrap="square" lIns="0" tIns="0" rIns="0" bIns="0" rtlCol="0" anchor="ctr"/>
          <a:lstStyle/>
          <a:p>
            <a:pPr marL="0" indent="0" algn="ctr">
              <a:buNone/>
            </a:pPr>
            <a:r>
              <a:rPr lang="en-US" sz="1800" b="1" dirty="0">
                <a:solidFill>
                  <a:srgbClr val="004077"/>
                </a:solidFill>
                <a:latin typeface="Arial" pitchFamily="34" charset="0"/>
                <a:ea typeface="Arial" pitchFamily="34" charset="-122"/>
                <a:cs typeface="Arial" pitchFamily="34" charset="-120"/>
              </a:rPr>
              <a:t>It is all about YOU!</a:t>
            </a:r>
            <a:endParaRPr lang="en-US" sz="18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are qualifications?</a:t>
            </a:r>
            <a:endParaRPr lang="en-US" sz="3200" dirty="0"/>
          </a:p>
        </p:txBody>
      </p:sp>
      <p:sp>
        <p:nvSpPr>
          <p:cNvPr id="3" name="Text 1"/>
          <p:cNvSpPr txBox="1"/>
          <p:nvPr/>
        </p:nvSpPr>
        <p:spPr>
          <a:xfrm>
            <a:off x="548640" y="1298448"/>
            <a:ext cx="11091672" cy="4114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Qualifications go up in levels. There are three main pathways – and you can move between them.</a:t>
            </a:r>
            <a:endParaRPr lang="en-US" sz="1700" dirty="0"/>
          </a:p>
        </p:txBody>
      </p:sp>
      <p:sp>
        <p:nvSpPr>
          <p:cNvPr id="4" name="Academic heading"/>
          <p:cNvSpPr/>
          <p:nvPr/>
        </p:nvSpPr>
        <p:spPr>
          <a:xfrm>
            <a:off x="1801368"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5" name="Text 3"/>
          <p:cNvSpPr txBox="1"/>
          <p:nvPr/>
        </p:nvSpPr>
        <p:spPr>
          <a:xfrm>
            <a:off x="1801368"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6" name="Technical &amp; vocational heading"/>
          <p:cNvSpPr/>
          <p:nvPr/>
        </p:nvSpPr>
        <p:spPr>
          <a:xfrm>
            <a:off x="4334256"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7" name="Text 5"/>
          <p:cNvSpPr txBox="1"/>
          <p:nvPr/>
        </p:nvSpPr>
        <p:spPr>
          <a:xfrm>
            <a:off x="4334256"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8" name="Apprenticeships heading"/>
          <p:cNvSpPr/>
          <p:nvPr/>
        </p:nvSpPr>
        <p:spPr>
          <a:xfrm>
            <a:off x="6867144"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9" name="Text 7"/>
          <p:cNvSpPr txBox="1"/>
          <p:nvPr/>
        </p:nvSpPr>
        <p:spPr>
          <a:xfrm>
            <a:off x="6867144"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Apprenticeships</a:t>
            </a:r>
            <a:endParaRPr lang="en-US" sz="1400" dirty="0"/>
          </a:p>
        </p:txBody>
      </p:sp>
      <p:sp>
        <p:nvSpPr>
          <p:cNvPr id="10" name="level 6"/>
          <p:cNvSpPr/>
          <p:nvPr/>
        </p:nvSpPr>
        <p:spPr>
          <a:xfrm>
            <a:off x="548640" y="2240280"/>
            <a:ext cx="1143000" cy="566928"/>
          </a:xfrm>
          <a:prstGeom prst="roundRect">
            <a:avLst>
              <a:gd name="adj" fmla="val 12903"/>
            </a:avLst>
          </a:prstGeom>
          <a:solidFill>
            <a:srgbClr val="6F8F00"/>
          </a:solidFill>
          <a:ln w="12700">
            <a:solidFill>
              <a:srgbClr val="6F8F00"/>
            </a:solidFill>
            <a:prstDash val="solid"/>
          </a:ln>
        </p:spPr>
        <p:txBody>
          <a:bodyPr/>
          <a:lstStyle/>
          <a:p>
            <a:endParaRPr lang="en-GB"/>
          </a:p>
        </p:txBody>
      </p:sp>
      <p:sp>
        <p:nvSpPr>
          <p:cNvPr id="11" name="Text 9"/>
          <p:cNvSpPr txBox="1"/>
          <p:nvPr/>
        </p:nvSpPr>
        <p:spPr>
          <a:xfrm>
            <a:off x="548640" y="22402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6</a:t>
            </a:r>
            <a:endParaRPr lang="en-US" sz="1500" dirty="0"/>
          </a:p>
        </p:txBody>
      </p:sp>
      <p:sp>
        <p:nvSpPr>
          <p:cNvPr id="14" name="level 5"/>
          <p:cNvSpPr/>
          <p:nvPr/>
        </p:nvSpPr>
        <p:spPr>
          <a:xfrm>
            <a:off x="548640" y="2880360"/>
            <a:ext cx="1143000" cy="566928"/>
          </a:xfrm>
          <a:prstGeom prst="roundRect">
            <a:avLst>
              <a:gd name="adj" fmla="val 12903"/>
            </a:avLst>
          </a:prstGeom>
          <a:solidFill>
            <a:srgbClr val="00A9E0"/>
          </a:solidFill>
          <a:ln w="12700">
            <a:solidFill>
              <a:srgbClr val="00A9E0"/>
            </a:solidFill>
            <a:prstDash val="solid"/>
          </a:ln>
        </p:spPr>
        <p:txBody>
          <a:bodyPr/>
          <a:lstStyle/>
          <a:p>
            <a:endParaRPr lang="en-GB"/>
          </a:p>
        </p:txBody>
      </p:sp>
      <p:sp>
        <p:nvSpPr>
          <p:cNvPr id="15" name="Text 13"/>
          <p:cNvSpPr txBox="1"/>
          <p:nvPr/>
        </p:nvSpPr>
        <p:spPr>
          <a:xfrm>
            <a:off x="548640" y="288036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5</a:t>
            </a:r>
            <a:endParaRPr lang="en-US" sz="1500" dirty="0"/>
          </a:p>
        </p:txBody>
      </p:sp>
      <p:sp>
        <p:nvSpPr>
          <p:cNvPr id="22" name="level 4"/>
          <p:cNvSpPr/>
          <p:nvPr/>
        </p:nvSpPr>
        <p:spPr>
          <a:xfrm>
            <a:off x="548640" y="3520440"/>
            <a:ext cx="1143000" cy="566928"/>
          </a:xfrm>
          <a:prstGeom prst="roundRect">
            <a:avLst>
              <a:gd name="adj" fmla="val 12903"/>
            </a:avLst>
          </a:prstGeom>
          <a:solidFill>
            <a:srgbClr val="007DAE"/>
          </a:solidFill>
          <a:ln w="12700">
            <a:solidFill>
              <a:srgbClr val="007DAE"/>
            </a:solidFill>
            <a:prstDash val="solid"/>
          </a:ln>
        </p:spPr>
        <p:txBody>
          <a:bodyPr/>
          <a:lstStyle/>
          <a:p>
            <a:endParaRPr lang="en-GB"/>
          </a:p>
        </p:txBody>
      </p:sp>
      <p:sp>
        <p:nvSpPr>
          <p:cNvPr id="23" name="Text 21"/>
          <p:cNvSpPr txBox="1"/>
          <p:nvPr/>
        </p:nvSpPr>
        <p:spPr>
          <a:xfrm>
            <a:off x="548640" y="352044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4</a:t>
            </a:r>
            <a:endParaRPr lang="en-US" sz="1500" dirty="0"/>
          </a:p>
        </p:txBody>
      </p:sp>
      <p:sp>
        <p:nvSpPr>
          <p:cNvPr id="30" name="level 3"/>
          <p:cNvSpPr/>
          <p:nvPr/>
        </p:nvSpPr>
        <p:spPr>
          <a:xfrm>
            <a:off x="548640" y="4160520"/>
            <a:ext cx="1143000" cy="566928"/>
          </a:xfrm>
          <a:prstGeom prst="roundRect">
            <a:avLst>
              <a:gd name="adj" fmla="val 12903"/>
            </a:avLst>
          </a:prstGeom>
          <a:solidFill>
            <a:srgbClr val="5B3FB5"/>
          </a:solidFill>
          <a:ln w="12700">
            <a:solidFill>
              <a:srgbClr val="5B3FB5"/>
            </a:solidFill>
            <a:prstDash val="solid"/>
          </a:ln>
        </p:spPr>
        <p:txBody>
          <a:bodyPr/>
          <a:lstStyle/>
          <a:p>
            <a:endParaRPr lang="en-GB"/>
          </a:p>
        </p:txBody>
      </p:sp>
      <p:sp>
        <p:nvSpPr>
          <p:cNvPr id="31" name="Text 29"/>
          <p:cNvSpPr txBox="1"/>
          <p:nvPr/>
        </p:nvSpPr>
        <p:spPr>
          <a:xfrm>
            <a:off x="548640" y="416052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3</a:t>
            </a:r>
            <a:endParaRPr lang="en-US" sz="1500" dirty="0"/>
          </a:p>
        </p:txBody>
      </p:sp>
      <p:grpSp>
        <p:nvGrpSpPr>
          <p:cNvPr id="60" name="Group 59">
            <a:extLst>
              <a:ext uri="{FF2B5EF4-FFF2-40B4-BE49-F238E27FC236}">
                <a16:creationId xmlns:a16="http://schemas.microsoft.com/office/drawing/2014/main" id="{B80A79F7-6105-E618-0561-1ADEB07AD917}"/>
              </a:ext>
            </a:extLst>
          </p:cNvPr>
          <p:cNvGrpSpPr/>
          <p:nvPr/>
        </p:nvGrpSpPr>
        <p:grpSpPr>
          <a:xfrm>
            <a:off x="1801368" y="2240280"/>
            <a:ext cx="7488936" cy="2487168"/>
            <a:chOff x="1801368" y="2240280"/>
            <a:chExt cx="7488936" cy="2487168"/>
          </a:xfrm>
        </p:grpSpPr>
        <p:sp>
          <p:nvSpPr>
            <p:cNvPr id="12" name="level 6 cell"/>
            <p:cNvSpPr/>
            <p:nvPr/>
          </p:nvSpPr>
          <p:spPr>
            <a:xfrm>
              <a:off x="1801368" y="2240280"/>
              <a:ext cx="7488936"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13" name="Text 11"/>
            <p:cNvSpPr txBox="1"/>
            <p:nvPr/>
          </p:nvSpPr>
          <p:spPr>
            <a:xfrm>
              <a:off x="1892808" y="2240280"/>
              <a:ext cx="7306056"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Degree achieved</a:t>
              </a:r>
              <a:endParaRPr lang="en-US" sz="1300" dirty="0"/>
            </a:p>
          </p:txBody>
        </p:sp>
        <p:sp>
          <p:nvSpPr>
            <p:cNvPr id="16" name="level 5 cell"/>
            <p:cNvSpPr/>
            <p:nvPr/>
          </p:nvSpPr>
          <p:spPr>
            <a:xfrm>
              <a:off x="1801368"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17" name="Text 15"/>
            <p:cNvSpPr txBox="1"/>
            <p:nvPr/>
          </p:nvSpPr>
          <p:spPr>
            <a:xfrm>
              <a:off x="1892808" y="288036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Degree Year 2</a:t>
              </a:r>
              <a:endParaRPr lang="en-US" sz="1300" dirty="0"/>
            </a:p>
          </p:txBody>
        </p:sp>
        <p:sp>
          <p:nvSpPr>
            <p:cNvPr id="18" name="level 5 cell"/>
            <p:cNvSpPr/>
            <p:nvPr/>
          </p:nvSpPr>
          <p:spPr>
            <a:xfrm>
              <a:off x="4334256"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19" name="Text 17"/>
            <p:cNvSpPr txBox="1"/>
            <p:nvPr/>
          </p:nvSpPr>
          <p:spPr>
            <a:xfrm>
              <a:off x="4425696" y="288036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HND / Foundation Degree Year 2</a:t>
              </a:r>
              <a:endParaRPr lang="en-US" sz="1300" dirty="0"/>
            </a:p>
          </p:txBody>
        </p:sp>
        <p:sp>
          <p:nvSpPr>
            <p:cNvPr id="20" name="level 5 cell"/>
            <p:cNvSpPr/>
            <p:nvPr/>
          </p:nvSpPr>
          <p:spPr>
            <a:xfrm>
              <a:off x="6867144"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1" name="Text 19"/>
            <p:cNvSpPr txBox="1"/>
            <p:nvPr/>
          </p:nvSpPr>
          <p:spPr>
            <a:xfrm>
              <a:off x="6958584" y="288036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Higher Apprenticeship</a:t>
              </a:r>
              <a:endParaRPr lang="en-US" sz="1300" dirty="0"/>
            </a:p>
          </p:txBody>
        </p:sp>
        <p:sp>
          <p:nvSpPr>
            <p:cNvPr id="24" name="level 4 cell"/>
            <p:cNvSpPr/>
            <p:nvPr/>
          </p:nvSpPr>
          <p:spPr>
            <a:xfrm>
              <a:off x="1801368"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5" name="Text 23"/>
            <p:cNvSpPr txBox="1"/>
            <p:nvPr/>
          </p:nvSpPr>
          <p:spPr>
            <a:xfrm>
              <a:off x="1892808" y="352044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Degree Year 1</a:t>
              </a:r>
              <a:endParaRPr lang="en-US" sz="1300" dirty="0"/>
            </a:p>
          </p:txBody>
        </p:sp>
        <p:sp>
          <p:nvSpPr>
            <p:cNvPr id="26" name="level 4 cell"/>
            <p:cNvSpPr/>
            <p:nvPr/>
          </p:nvSpPr>
          <p:spPr>
            <a:xfrm>
              <a:off x="4334256"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7" name="Text 25"/>
            <p:cNvSpPr txBox="1"/>
            <p:nvPr/>
          </p:nvSpPr>
          <p:spPr>
            <a:xfrm>
              <a:off x="4425696" y="352044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HNC / Foundation Degree Year 1</a:t>
              </a:r>
              <a:endParaRPr lang="en-US" sz="1300" dirty="0"/>
            </a:p>
          </p:txBody>
        </p:sp>
        <p:sp>
          <p:nvSpPr>
            <p:cNvPr id="28" name="level 4 cell"/>
            <p:cNvSpPr/>
            <p:nvPr/>
          </p:nvSpPr>
          <p:spPr>
            <a:xfrm>
              <a:off x="6867144"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9" name="Text 27"/>
            <p:cNvSpPr txBox="1"/>
            <p:nvPr/>
          </p:nvSpPr>
          <p:spPr>
            <a:xfrm>
              <a:off x="6958584" y="352044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Higher Apprenticeship</a:t>
              </a:r>
              <a:endParaRPr lang="en-US" sz="1300" dirty="0"/>
            </a:p>
          </p:txBody>
        </p:sp>
        <p:sp>
          <p:nvSpPr>
            <p:cNvPr id="32" name="level 3 cell"/>
            <p:cNvSpPr/>
            <p:nvPr/>
          </p:nvSpPr>
          <p:spPr>
            <a:xfrm>
              <a:off x="1801368" y="416052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33" name="Text 31"/>
            <p:cNvSpPr txBox="1"/>
            <p:nvPr/>
          </p:nvSpPr>
          <p:spPr>
            <a:xfrm>
              <a:off x="1892808" y="416052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A levels</a:t>
              </a:r>
              <a:endParaRPr lang="en-US" sz="1300" dirty="0"/>
            </a:p>
          </p:txBody>
        </p:sp>
        <p:sp>
          <p:nvSpPr>
            <p:cNvPr id="34" name="level 3 cell"/>
            <p:cNvSpPr/>
            <p:nvPr/>
          </p:nvSpPr>
          <p:spPr>
            <a:xfrm>
              <a:off x="4334256" y="416052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35" name="Text 33"/>
            <p:cNvSpPr txBox="1"/>
            <p:nvPr/>
          </p:nvSpPr>
          <p:spPr>
            <a:xfrm>
              <a:off x="4425696" y="4160520"/>
              <a:ext cx="2240280" cy="566928"/>
            </a:xfrm>
            <a:prstGeom prst="rect">
              <a:avLst/>
            </a:prstGeom>
            <a:noFill/>
            <a:ln/>
          </p:spPr>
          <p:txBody>
            <a:bodyPr wrap="square" lIns="0" tIns="0" rIns="0" bIns="0" rtlCol="0" anchor="ctr"/>
            <a:lstStyle/>
            <a:p>
              <a:pPr algn="ctr"/>
              <a:r>
                <a:rPr lang="en-US" sz="1300" dirty="0">
                  <a:solidFill>
                    <a:srgbClr val="0B2A4A"/>
                  </a:solidFill>
                  <a:latin typeface="Arial" pitchFamily="34" charset="0"/>
                  <a:ea typeface="Arial" pitchFamily="34" charset="-122"/>
                  <a:cs typeface="Arial" pitchFamily="34" charset="-120"/>
                </a:rPr>
                <a:t>BTEC / OCR or T Level, V Levels (Level 3) </a:t>
              </a:r>
              <a:endParaRPr lang="en-US" sz="1300" dirty="0"/>
            </a:p>
          </p:txBody>
        </p:sp>
        <p:sp>
          <p:nvSpPr>
            <p:cNvPr id="36" name="level 3 cell"/>
            <p:cNvSpPr/>
            <p:nvPr/>
          </p:nvSpPr>
          <p:spPr>
            <a:xfrm>
              <a:off x="6867144" y="416052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37" name="Text 35"/>
            <p:cNvSpPr txBox="1"/>
            <p:nvPr/>
          </p:nvSpPr>
          <p:spPr>
            <a:xfrm>
              <a:off x="6958584" y="416052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Advanced Apprenticeship</a:t>
              </a:r>
              <a:endParaRPr lang="en-US" sz="1300" dirty="0"/>
            </a:p>
          </p:txBody>
        </p:sp>
      </p:grpSp>
      <p:sp>
        <p:nvSpPr>
          <p:cNvPr id="38" name="level 2"/>
          <p:cNvSpPr/>
          <p:nvPr/>
        </p:nvSpPr>
        <p:spPr>
          <a:xfrm>
            <a:off x="548640" y="4800600"/>
            <a:ext cx="1143000" cy="566928"/>
          </a:xfrm>
          <a:prstGeom prst="roundRect">
            <a:avLst>
              <a:gd name="adj" fmla="val 12903"/>
            </a:avLst>
          </a:prstGeom>
          <a:solidFill>
            <a:srgbClr val="A3157F"/>
          </a:solidFill>
          <a:ln w="12700">
            <a:solidFill>
              <a:srgbClr val="A3157F"/>
            </a:solidFill>
            <a:prstDash val="solid"/>
          </a:ln>
        </p:spPr>
        <p:txBody>
          <a:bodyPr/>
          <a:lstStyle/>
          <a:p>
            <a:endParaRPr lang="en-GB"/>
          </a:p>
        </p:txBody>
      </p:sp>
      <p:sp>
        <p:nvSpPr>
          <p:cNvPr id="39" name="Text 37"/>
          <p:cNvSpPr txBox="1"/>
          <p:nvPr/>
        </p:nvSpPr>
        <p:spPr>
          <a:xfrm>
            <a:off x="548640" y="480060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2</a:t>
            </a:r>
            <a:endParaRPr lang="en-US" sz="1500" dirty="0"/>
          </a:p>
        </p:txBody>
      </p:sp>
      <p:sp>
        <p:nvSpPr>
          <p:cNvPr id="46" name="level 1"/>
          <p:cNvSpPr/>
          <p:nvPr/>
        </p:nvSpPr>
        <p:spPr>
          <a:xfrm>
            <a:off x="548640" y="5440680"/>
            <a:ext cx="1143000" cy="566928"/>
          </a:xfrm>
          <a:prstGeom prst="roundRect">
            <a:avLst>
              <a:gd name="adj" fmla="val 12903"/>
            </a:avLst>
          </a:prstGeom>
          <a:solidFill>
            <a:srgbClr val="B5122E"/>
          </a:solidFill>
          <a:ln w="12700">
            <a:solidFill>
              <a:srgbClr val="B5122E"/>
            </a:solidFill>
            <a:prstDash val="solid"/>
          </a:ln>
        </p:spPr>
        <p:txBody>
          <a:bodyPr/>
          <a:lstStyle/>
          <a:p>
            <a:endParaRPr lang="en-GB"/>
          </a:p>
        </p:txBody>
      </p:sp>
      <p:sp>
        <p:nvSpPr>
          <p:cNvPr id="47" name="Text 45"/>
          <p:cNvSpPr txBox="1"/>
          <p:nvPr/>
        </p:nvSpPr>
        <p:spPr>
          <a:xfrm>
            <a:off x="548640" y="54406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1</a:t>
            </a:r>
            <a:endParaRPr lang="en-US" sz="1500" dirty="0"/>
          </a:p>
        </p:txBody>
      </p:sp>
      <p:grpSp>
        <p:nvGrpSpPr>
          <p:cNvPr id="59" name="Group 58">
            <a:extLst>
              <a:ext uri="{FF2B5EF4-FFF2-40B4-BE49-F238E27FC236}">
                <a16:creationId xmlns:a16="http://schemas.microsoft.com/office/drawing/2014/main" id="{2F4F00F4-5920-16A3-8B98-78EFFEA0BC11}"/>
              </a:ext>
            </a:extLst>
          </p:cNvPr>
          <p:cNvGrpSpPr/>
          <p:nvPr/>
        </p:nvGrpSpPr>
        <p:grpSpPr>
          <a:xfrm>
            <a:off x="1801368" y="4800600"/>
            <a:ext cx="7488936" cy="1207008"/>
            <a:chOff x="1801368" y="4800600"/>
            <a:chExt cx="7488936" cy="1207008"/>
          </a:xfrm>
        </p:grpSpPr>
        <p:sp>
          <p:nvSpPr>
            <p:cNvPr id="40" name="level 2 cell"/>
            <p:cNvSpPr/>
            <p:nvPr/>
          </p:nvSpPr>
          <p:spPr>
            <a:xfrm>
              <a:off x="1801368"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1" name="Text 39"/>
            <p:cNvSpPr txBox="1"/>
            <p:nvPr/>
          </p:nvSpPr>
          <p:spPr>
            <a:xfrm>
              <a:off x="1892808" y="4800600"/>
              <a:ext cx="2240280"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5 GCSEs at grades 4–9</a:t>
              </a:r>
              <a:endParaRPr lang="en-US" sz="1300" dirty="0"/>
            </a:p>
          </p:txBody>
        </p:sp>
        <p:sp>
          <p:nvSpPr>
            <p:cNvPr id="42" name="level 2 cell"/>
            <p:cNvSpPr/>
            <p:nvPr/>
          </p:nvSpPr>
          <p:spPr>
            <a:xfrm>
              <a:off x="4334256"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3" name="Text 41"/>
            <p:cNvSpPr txBox="1"/>
            <p:nvPr/>
          </p:nvSpPr>
          <p:spPr>
            <a:xfrm>
              <a:off x="4425696" y="4800600"/>
              <a:ext cx="2240280"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Level 2 vocational qualification</a:t>
              </a:r>
              <a:endParaRPr lang="en-US" sz="1300" dirty="0"/>
            </a:p>
          </p:txBody>
        </p:sp>
        <p:sp>
          <p:nvSpPr>
            <p:cNvPr id="44" name="level 2 cell"/>
            <p:cNvSpPr/>
            <p:nvPr/>
          </p:nvSpPr>
          <p:spPr>
            <a:xfrm>
              <a:off x="6867144"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5" name="Text 43"/>
            <p:cNvSpPr txBox="1"/>
            <p:nvPr/>
          </p:nvSpPr>
          <p:spPr>
            <a:xfrm>
              <a:off x="6958584" y="4800600"/>
              <a:ext cx="2240280"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Intermediate Apprenticeship</a:t>
              </a:r>
              <a:endParaRPr lang="en-US" sz="1300" dirty="0"/>
            </a:p>
          </p:txBody>
        </p:sp>
        <p:sp>
          <p:nvSpPr>
            <p:cNvPr id="48" name="level 1 cell"/>
            <p:cNvSpPr/>
            <p:nvPr/>
          </p:nvSpPr>
          <p:spPr>
            <a:xfrm>
              <a:off x="1801368" y="5440680"/>
              <a:ext cx="7488936"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9" name="Text 47"/>
            <p:cNvSpPr txBox="1"/>
            <p:nvPr/>
          </p:nvSpPr>
          <p:spPr>
            <a:xfrm>
              <a:off x="1892808" y="5440680"/>
              <a:ext cx="7306056"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GCSEs at grades 1–3</a:t>
              </a:r>
              <a:endParaRPr lang="en-US" sz="1300" dirty="0"/>
            </a:p>
          </p:txBody>
        </p:sp>
      </p:grpSp>
      <p:grpSp>
        <p:nvGrpSpPr>
          <p:cNvPr id="57" name="Group 56">
            <a:extLst>
              <a:ext uri="{FF2B5EF4-FFF2-40B4-BE49-F238E27FC236}">
                <a16:creationId xmlns:a16="http://schemas.microsoft.com/office/drawing/2014/main" id="{A43B1B17-29D3-740F-0DC5-C696252ED7A3}"/>
              </a:ext>
            </a:extLst>
          </p:cNvPr>
          <p:cNvGrpSpPr/>
          <p:nvPr/>
        </p:nvGrpSpPr>
        <p:grpSpPr>
          <a:xfrm>
            <a:off x="9555480" y="1783080"/>
            <a:ext cx="2084832" cy="2514600"/>
            <a:chOff x="9555480" y="1783080"/>
            <a:chExt cx="2084832" cy="2514600"/>
          </a:xfrm>
        </p:grpSpPr>
        <p:sp>
          <p:nvSpPr>
            <p:cNvPr id="50" name="GCSE callout"/>
            <p:cNvSpPr/>
            <p:nvPr/>
          </p:nvSpPr>
          <p:spPr>
            <a:xfrm>
              <a:off x="9555480" y="1783080"/>
              <a:ext cx="2084832" cy="2514600"/>
            </a:xfrm>
            <a:prstGeom prst="roundRect">
              <a:avLst>
                <a:gd name="adj" fmla="val 5263"/>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51" name="GCSE circle"/>
            <p:cNvSpPr/>
            <p:nvPr/>
          </p:nvSpPr>
          <p:spPr>
            <a:xfrm>
              <a:off x="10277856" y="19202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52" name="GCSE icon" descr="preencoded.png"/>
            <p:cNvPicPr>
              <a:picLocks noChangeAspect="1"/>
            </p:cNvPicPr>
            <p:nvPr/>
          </p:nvPicPr>
          <p:blipFill>
            <a:blip r:embed="rId3"/>
            <a:stretch>
              <a:fillRect/>
            </a:stretch>
          </p:blipFill>
          <p:spPr>
            <a:xfrm>
              <a:off x="10431475" y="2073859"/>
              <a:ext cx="332842" cy="332842"/>
            </a:xfrm>
            <a:prstGeom prst="rect">
              <a:avLst/>
            </a:prstGeom>
          </p:spPr>
        </p:pic>
        <p:sp>
          <p:nvSpPr>
            <p:cNvPr id="53" name="Text 50"/>
            <p:cNvSpPr txBox="1"/>
            <p:nvPr/>
          </p:nvSpPr>
          <p:spPr>
            <a:xfrm>
              <a:off x="9692640" y="2651760"/>
              <a:ext cx="1810512" cy="1554480"/>
            </a:xfrm>
            <a:prstGeom prst="rect">
              <a:avLst/>
            </a:prstGeom>
            <a:noFill/>
            <a:ln/>
          </p:spPr>
          <p:txBody>
            <a:bodyPr wrap="square" lIns="0" tIns="0" rIns="0" bIns="0" rtlCol="0" anchor="t"/>
            <a:lstStyle/>
            <a:p>
              <a:pPr marL="0" indent="0" algn="ctr">
                <a:buNone/>
              </a:pPr>
              <a:r>
                <a:rPr lang="en-US" sz="1400" b="1" dirty="0">
                  <a:solidFill>
                    <a:srgbClr val="FFFFFF"/>
                  </a:solidFill>
                  <a:latin typeface="Arial" pitchFamily="34" charset="0"/>
                  <a:ea typeface="Arial" pitchFamily="34" charset="-122"/>
                  <a:cs typeface="Arial" pitchFamily="34" charset="-120"/>
                </a:rPr>
                <a:t>GCSEs are the first step on the ladder – and you will soon be choosing yours.</a:t>
              </a:r>
              <a:endParaRPr lang="en-US" sz="1400" dirty="0"/>
            </a:p>
          </p:txBody>
        </p:sp>
      </p:grpSp>
      <p:grpSp>
        <p:nvGrpSpPr>
          <p:cNvPr id="58" name="Group 57">
            <a:extLst>
              <a:ext uri="{FF2B5EF4-FFF2-40B4-BE49-F238E27FC236}">
                <a16:creationId xmlns:a16="http://schemas.microsoft.com/office/drawing/2014/main" id="{ABE0287D-B646-A79C-42DD-4DD26498AEF0}"/>
              </a:ext>
            </a:extLst>
          </p:cNvPr>
          <p:cNvGrpSpPr/>
          <p:nvPr/>
        </p:nvGrpSpPr>
        <p:grpSpPr>
          <a:xfrm>
            <a:off x="9555480" y="4434840"/>
            <a:ext cx="2084832" cy="1600200"/>
            <a:chOff x="9555480" y="4434840"/>
            <a:chExt cx="2084832" cy="1600200"/>
          </a:xfrm>
        </p:grpSpPr>
        <p:sp>
          <p:nvSpPr>
            <p:cNvPr id="54" name="explore more"/>
            <p:cNvSpPr/>
            <p:nvPr/>
          </p:nvSpPr>
          <p:spPr>
            <a:xfrm>
              <a:off x="9555480" y="4434840"/>
              <a:ext cx="2084832"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5" name="Text 52"/>
            <p:cNvSpPr txBox="1"/>
            <p:nvPr/>
          </p:nvSpPr>
          <p:spPr>
            <a:xfrm>
              <a:off x="9692640" y="4526280"/>
              <a:ext cx="1810512" cy="141732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See every level, up to Level 8:</a:t>
              </a:r>
              <a:endParaRPr lang="en-US" sz="1200" dirty="0"/>
            </a:p>
            <a:p>
              <a:pPr marL="0" indent="0">
                <a:buNone/>
              </a:pPr>
              <a:r>
                <a:rPr lang="en-US" sz="1200" dirty="0">
                  <a:solidFill>
                    <a:srgbClr val="0B2A4A"/>
                  </a:solidFill>
                  <a:latin typeface="Arial" pitchFamily="34" charset="0"/>
                  <a:ea typeface="Arial" pitchFamily="34" charset="-122"/>
                  <a:cs typeface="Arial" pitchFamily="34" charset="-120"/>
                </a:rPr>
                <a:t>Tools › Qualification Ladder on </a:t>
              </a:r>
              <a:r>
                <a:rPr lang="en-US" sz="1200" b="1" dirty="0">
                  <a:solidFill>
                    <a:srgbClr val="0072BA"/>
                  </a:solidFill>
                  <a:latin typeface="Arial" pitchFamily="34" charset="0"/>
                  <a:ea typeface="Arial" pitchFamily="34" charset="-122"/>
                  <a:cs typeface="Arial" pitchFamily="34" charset="-120"/>
                </a:rPr>
                <a:t>nextstepsready.org.uk</a:t>
              </a:r>
              <a:endParaRPr lang="en-US" sz="1200" dirty="0"/>
            </a:p>
          </p:txBody>
        </p:sp>
      </p:grpSp>
      <p:sp>
        <p:nvSpPr>
          <p:cNvPr id="5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ppt_x"/>
                                          </p:val>
                                        </p:tav>
                                        <p:tav tm="100000">
                                          <p:val>
                                            <p:strVal val="#ppt_x"/>
                                          </p:val>
                                        </p:tav>
                                      </p:tavLst>
                                    </p:anim>
                                    <p:anim calcmode="lin" valueType="num">
                                      <p:cBhvr additive="base">
                                        <p:cTn id="1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ppt_x"/>
                                          </p:val>
                                        </p:tav>
                                        <p:tav tm="100000">
                                          <p:val>
                                            <p:strVal val="#ppt_x"/>
                                          </p:val>
                                        </p:tav>
                                      </p:tavLst>
                                    </p:anim>
                                    <p:anim calcmode="lin" valueType="num">
                                      <p:cBhvr additive="base">
                                        <p:cTn id="2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Which GCSE subjects would help?</a:t>
            </a:r>
            <a:endParaRPr lang="en-US" sz="3200" dirty="0"/>
          </a:p>
        </p:txBody>
      </p:sp>
      <p:sp>
        <p:nvSpPr>
          <p:cNvPr id="3" name="Dentist card"/>
          <p:cNvSpPr/>
          <p:nvPr/>
        </p:nvSpPr>
        <p:spPr>
          <a:xfrm>
            <a:off x="493776" y="1471408"/>
            <a:ext cx="2624328" cy="3290977"/>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Dentist" descr="Dentist"/>
          <p:cNvPicPr>
            <a:picLocks noChangeAspect="1"/>
          </p:cNvPicPr>
          <p:nvPr/>
        </p:nvPicPr>
        <p:blipFill>
          <a:blip r:embed="rId3"/>
          <a:srcRect/>
          <a:stretch/>
        </p:blipFill>
        <p:spPr>
          <a:xfrm>
            <a:off x="603504" y="1669816"/>
            <a:ext cx="2404872" cy="2178170"/>
          </a:xfrm>
          <a:prstGeom prst="rect">
            <a:avLst/>
          </a:prstGeom>
        </p:spPr>
      </p:pic>
      <p:sp>
        <p:nvSpPr>
          <p:cNvPr id="5" name="Text 2"/>
          <p:cNvSpPr txBox="1"/>
          <p:nvPr/>
        </p:nvSpPr>
        <p:spPr>
          <a:xfrm>
            <a:off x="630936"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Dentist</a:t>
            </a:r>
            <a:endParaRPr lang="en-US" sz="1700" dirty="0"/>
          </a:p>
        </p:txBody>
      </p:sp>
      <p:sp>
        <p:nvSpPr>
          <p:cNvPr id="6" name="Nurse card"/>
          <p:cNvSpPr/>
          <p:nvPr/>
        </p:nvSpPr>
        <p:spPr>
          <a:xfrm>
            <a:off x="3310128" y="1471408"/>
            <a:ext cx="2624328" cy="3290978"/>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7" name="Nurse" descr="Nurse"/>
          <p:cNvPicPr>
            <a:picLocks noChangeAspect="1"/>
          </p:cNvPicPr>
          <p:nvPr/>
        </p:nvPicPr>
        <p:blipFill>
          <a:blip r:embed="rId4"/>
          <a:srcRect/>
          <a:stretch/>
        </p:blipFill>
        <p:spPr>
          <a:xfrm>
            <a:off x="3419856" y="1669816"/>
            <a:ext cx="2404872" cy="2178170"/>
          </a:xfrm>
          <a:prstGeom prst="rect">
            <a:avLst/>
          </a:prstGeom>
        </p:spPr>
      </p:pic>
      <p:sp>
        <p:nvSpPr>
          <p:cNvPr id="8" name="Text 4"/>
          <p:cNvSpPr txBox="1"/>
          <p:nvPr/>
        </p:nvSpPr>
        <p:spPr>
          <a:xfrm>
            <a:off x="3447288"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Nurse</a:t>
            </a:r>
            <a:endParaRPr lang="en-US" sz="1700" dirty="0"/>
          </a:p>
        </p:txBody>
      </p:sp>
      <p:sp>
        <p:nvSpPr>
          <p:cNvPr id="9" name="Architect card"/>
          <p:cNvSpPr/>
          <p:nvPr/>
        </p:nvSpPr>
        <p:spPr>
          <a:xfrm>
            <a:off x="6126480" y="1471408"/>
            <a:ext cx="2624328" cy="3290978"/>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0" name="Architect" descr="Architect"/>
          <p:cNvPicPr>
            <a:picLocks noChangeAspect="1"/>
          </p:cNvPicPr>
          <p:nvPr/>
        </p:nvPicPr>
        <p:blipFill>
          <a:blip r:embed="rId5"/>
          <a:srcRect/>
          <a:stretch/>
        </p:blipFill>
        <p:spPr>
          <a:xfrm>
            <a:off x="6236208" y="1669816"/>
            <a:ext cx="2404872" cy="2178170"/>
          </a:xfrm>
          <a:prstGeom prst="rect">
            <a:avLst/>
          </a:prstGeom>
        </p:spPr>
      </p:pic>
      <p:sp>
        <p:nvSpPr>
          <p:cNvPr id="11" name="Text 6"/>
          <p:cNvSpPr txBox="1"/>
          <p:nvPr/>
        </p:nvSpPr>
        <p:spPr>
          <a:xfrm>
            <a:off x="6263640"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Architect</a:t>
            </a:r>
            <a:endParaRPr lang="en-US" sz="1700" dirty="0"/>
          </a:p>
        </p:txBody>
      </p:sp>
      <p:sp>
        <p:nvSpPr>
          <p:cNvPr id="12" name="Outdoor activities instructor card"/>
          <p:cNvSpPr/>
          <p:nvPr/>
        </p:nvSpPr>
        <p:spPr>
          <a:xfrm>
            <a:off x="8942832" y="1471408"/>
            <a:ext cx="2624328" cy="3290978"/>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3" name="Outdoor activities instructor" descr="Outdoor activities instructor"/>
          <p:cNvPicPr>
            <a:picLocks noChangeAspect="1"/>
          </p:cNvPicPr>
          <p:nvPr/>
        </p:nvPicPr>
        <p:blipFill>
          <a:blip r:embed="rId6"/>
          <a:srcRect/>
          <a:stretch/>
        </p:blipFill>
        <p:spPr>
          <a:xfrm>
            <a:off x="9052560" y="1669816"/>
            <a:ext cx="2404872" cy="2178170"/>
          </a:xfrm>
          <a:prstGeom prst="rect">
            <a:avLst/>
          </a:prstGeom>
        </p:spPr>
      </p:pic>
      <p:sp>
        <p:nvSpPr>
          <p:cNvPr id="14" name="Text 8"/>
          <p:cNvSpPr txBox="1"/>
          <p:nvPr/>
        </p:nvSpPr>
        <p:spPr>
          <a:xfrm>
            <a:off x="9079992"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Outdoor activities instructor</a:t>
            </a:r>
            <a:endParaRPr lang="en-US" sz="1700" dirty="0"/>
          </a:p>
        </p:txBody>
      </p:sp>
      <p:sp>
        <p:nvSpPr>
          <p:cNvPr id="15" name="question bar"/>
          <p:cNvSpPr/>
          <p:nvPr/>
        </p:nvSpPr>
        <p:spPr>
          <a:xfrm>
            <a:off x="548640" y="5440680"/>
            <a:ext cx="9006840"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6" name="question circle"/>
          <p:cNvSpPr/>
          <p:nvPr/>
        </p:nvSpPr>
        <p:spPr>
          <a:xfrm>
            <a:off x="731520" y="554583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17" name="question icon" descr="preencoded.png"/>
          <p:cNvPicPr>
            <a:picLocks noChangeAspect="1"/>
          </p:cNvPicPr>
          <p:nvPr/>
        </p:nvPicPr>
        <p:blipFill>
          <a:blip r:embed="rId7"/>
          <a:stretch>
            <a:fillRect/>
          </a:stretch>
        </p:blipFill>
        <p:spPr>
          <a:xfrm>
            <a:off x="845637" y="5659953"/>
            <a:ext cx="247254" cy="247254"/>
          </a:xfrm>
          <a:prstGeom prst="rect">
            <a:avLst/>
          </a:prstGeom>
        </p:spPr>
      </p:pic>
      <p:sp>
        <p:nvSpPr>
          <p:cNvPr id="18" name="Text 11"/>
          <p:cNvSpPr txBox="1"/>
          <p:nvPr/>
        </p:nvSpPr>
        <p:spPr>
          <a:xfrm>
            <a:off x="1371600" y="5440680"/>
            <a:ext cx="8001000"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In pairs: which subjects would be useful for these jobs?</a:t>
            </a:r>
            <a:endParaRPr lang="en-US" sz="2000" dirty="0"/>
          </a:p>
        </p:txBody>
      </p:sp>
      <p:sp>
        <p:nvSpPr>
          <p:cNvPr id="19" name="timer"/>
          <p:cNvSpPr/>
          <p:nvPr/>
        </p:nvSpPr>
        <p:spPr>
          <a:xfrm>
            <a:off x="9765792" y="5486400"/>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20"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1" name="timer icon" descr="preencoded.png"/>
          <p:cNvPicPr>
            <a:picLocks noChangeAspect="1"/>
          </p:cNvPicPr>
          <p:nvPr/>
        </p:nvPicPr>
        <p:blipFill>
          <a:blip r:embed="rId8"/>
          <a:stretch>
            <a:fillRect/>
          </a:stretch>
        </p:blipFill>
        <p:spPr>
          <a:xfrm>
            <a:off x="9912096" y="5623560"/>
            <a:ext cx="292608" cy="292608"/>
          </a:xfrm>
          <a:prstGeom prst="rect">
            <a:avLst/>
          </a:prstGeom>
        </p:spPr>
      </p:pic>
      <p:sp>
        <p:nvSpPr>
          <p:cNvPr id="22" name="Text 14"/>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3 mins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Key points about Key Stage 4 options</a:t>
            </a:r>
            <a:endParaRPr lang="en-US" sz="3200" dirty="0"/>
          </a:p>
        </p:txBody>
      </p:sp>
      <p:sp>
        <p:nvSpPr>
          <p:cNvPr id="3" name="card"/>
          <p:cNvSpPr/>
          <p:nvPr/>
        </p:nvSpPr>
        <p:spPr>
          <a:xfrm>
            <a:off x="548640" y="1463040"/>
            <a:ext cx="60350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video panel"/>
          <p:cNvSpPr/>
          <p:nvPr/>
        </p:nvSpPr>
        <p:spPr>
          <a:xfrm>
            <a:off x="777240" y="1691640"/>
            <a:ext cx="5577840" cy="2194560"/>
          </a:xfrm>
          <a:prstGeom prst="roundRect">
            <a:avLst>
              <a:gd name="adj" fmla="val 5000"/>
            </a:avLst>
          </a:prstGeom>
          <a:solidFill>
            <a:srgbClr val="6E4BB4"/>
          </a:solidFill>
          <a:ln w="12700">
            <a:solidFill>
              <a:srgbClr val="6E4BB4"/>
            </a:solidFill>
            <a:prstDash val="solid"/>
          </a:ln>
        </p:spPr>
        <p:txBody>
          <a:bodyPr/>
          <a:lstStyle/>
          <a:p>
            <a:endParaRPr lang="en-GB"/>
          </a:p>
        </p:txBody>
      </p:sp>
      <p:sp>
        <p:nvSpPr>
          <p:cNvPr id="5" name="play button"/>
          <p:cNvSpPr/>
          <p:nvPr/>
        </p:nvSpPr>
        <p:spPr>
          <a:xfrm>
            <a:off x="3108960" y="2331720"/>
            <a:ext cx="914400" cy="914400"/>
          </a:xfrm>
          <a:prstGeom prst="ellipse">
            <a:avLst/>
          </a:prstGeom>
          <a:solidFill>
            <a:srgbClr val="FFFFFF"/>
          </a:solidFill>
          <a:ln w="12700">
            <a:solidFill>
              <a:srgbClr val="FFFFFF"/>
            </a:solidFill>
            <a:prstDash val="solid"/>
          </a:ln>
        </p:spPr>
        <p:txBody>
          <a:bodyPr/>
          <a:lstStyle/>
          <a:p>
            <a:endParaRPr lang="en-GB"/>
          </a:p>
        </p:txBody>
      </p:sp>
      <p:pic>
        <p:nvPicPr>
          <p:cNvPr id="6" name="play icon" descr="preencoded.png"/>
          <p:cNvPicPr>
            <a:picLocks noChangeAspect="1"/>
          </p:cNvPicPr>
          <p:nvPr/>
        </p:nvPicPr>
        <p:blipFill>
          <a:blip r:embed="rId3"/>
          <a:stretch>
            <a:fillRect/>
          </a:stretch>
        </p:blipFill>
        <p:spPr>
          <a:xfrm>
            <a:off x="3401568" y="2578608"/>
            <a:ext cx="384048" cy="420624"/>
          </a:xfrm>
          <a:prstGeom prst="rect">
            <a:avLst/>
          </a:prstGeom>
        </p:spPr>
      </p:pic>
      <p:sp>
        <p:nvSpPr>
          <p:cNvPr id="7" name="Text 4"/>
          <p:cNvSpPr txBox="1"/>
          <p:nvPr/>
        </p:nvSpPr>
        <p:spPr>
          <a:xfrm>
            <a:off x="777240" y="4069080"/>
            <a:ext cx="5577840" cy="7772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Watch a BBC Bitesize video on choosing your GCSE options</a:t>
            </a:r>
            <a:endParaRPr lang="en-US" sz="2000" dirty="0"/>
          </a:p>
        </p:txBody>
      </p:sp>
      <p:sp>
        <p:nvSpPr>
          <p:cNvPr id="8" name="video link"/>
          <p:cNvSpPr/>
          <p:nvPr/>
        </p:nvSpPr>
        <p:spPr>
          <a:xfrm>
            <a:off x="777240" y="4983480"/>
            <a:ext cx="5577840" cy="731520"/>
          </a:xfrm>
          <a:prstGeom prst="roundRect">
            <a:avLst>
              <a:gd name="adj" fmla="val 15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pic>
        <p:nvPicPr>
          <p:cNvPr id="9" name="Image 1" descr="preencoded.png"/>
          <p:cNvPicPr>
            <a:picLocks noChangeAspect="1"/>
          </p:cNvPicPr>
          <p:nvPr/>
        </p:nvPicPr>
        <p:blipFill>
          <a:blip r:embed="rId4"/>
          <a:stretch>
            <a:fillRect/>
          </a:stretch>
        </p:blipFill>
        <p:spPr>
          <a:xfrm>
            <a:off x="914400" y="5138928"/>
            <a:ext cx="420624" cy="420624"/>
          </a:xfrm>
          <a:prstGeom prst="rect">
            <a:avLst/>
          </a:prstGeom>
        </p:spPr>
      </p:pic>
      <p:sp>
        <p:nvSpPr>
          <p:cNvPr id="10" name="Text 6"/>
          <p:cNvSpPr txBox="1"/>
          <p:nvPr/>
        </p:nvSpPr>
        <p:spPr>
          <a:xfrm>
            <a:off x="1463040" y="4983480"/>
            <a:ext cx="4800600" cy="731520"/>
          </a:xfrm>
          <a:prstGeom prst="rect">
            <a:avLst/>
          </a:prstGeom>
          <a:noFill/>
          <a:ln/>
        </p:spPr>
        <p:txBody>
          <a:bodyPr wrap="square" lIns="0" tIns="0" rIns="0" bIns="0" rtlCol="0" anchor="ctr"/>
          <a:lstStyle/>
          <a:p>
            <a:pPr marL="0" indent="0">
              <a:buNone/>
            </a:pPr>
            <a:r>
              <a:rPr lang="en-US" sz="1600" b="1" u="sng" dirty="0">
                <a:solidFill>
                  <a:srgbClr val="0072BA"/>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www.bbc.co.uk/bitesize/articles/zrjh92p</a:t>
            </a:r>
            <a:endParaRPr lang="en-US" sz="1600" dirty="0"/>
          </a:p>
        </p:txBody>
      </p:sp>
      <p:pic>
        <p:nvPicPr>
          <p:cNvPr id="11" name="Students with hands raised" descr="Students with hands raised"/>
          <p:cNvPicPr>
            <a:picLocks noChangeAspect="1"/>
          </p:cNvPicPr>
          <p:nvPr/>
        </p:nvPicPr>
        <p:blipFill>
          <a:blip r:embed="rId6"/>
          <a:srcRect/>
          <a:stretch/>
        </p:blipFill>
        <p:spPr>
          <a:xfrm>
            <a:off x="6812280" y="1463040"/>
            <a:ext cx="4828032" cy="2971800"/>
          </a:xfrm>
          <a:prstGeom prst="rect">
            <a:avLst/>
          </a:prstGeom>
        </p:spPr>
      </p:pic>
      <p:sp>
        <p:nvSpPr>
          <p:cNvPr id="12" name="while you watch"/>
          <p:cNvSpPr/>
          <p:nvPr/>
        </p:nvSpPr>
        <p:spPr>
          <a:xfrm>
            <a:off x="6812280" y="4617720"/>
            <a:ext cx="4828032" cy="1463040"/>
          </a:xfrm>
          <a:prstGeom prst="roundRect">
            <a:avLst>
              <a:gd name="adj" fmla="val 75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8"/>
          <p:cNvSpPr txBox="1"/>
          <p:nvPr/>
        </p:nvSpPr>
        <p:spPr>
          <a:xfrm>
            <a:off x="7040880" y="4617720"/>
            <a:ext cx="4389120" cy="146304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While you watch: </a:t>
            </a:r>
            <a:r>
              <a:rPr lang="en-US" sz="1700" dirty="0">
                <a:solidFill>
                  <a:srgbClr val="0B2A4A"/>
                </a:solidFill>
                <a:latin typeface="Arial" pitchFamily="34" charset="0"/>
                <a:ea typeface="Arial" pitchFamily="34" charset="-122"/>
                <a:cs typeface="Arial" pitchFamily="34" charset="-120"/>
              </a:rPr>
              <a:t>what is one thing you didn't know about choosing your options?</a:t>
            </a:r>
            <a:endParaRPr lang="en-US" sz="17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Things to consider when choosing subjects</a:t>
            </a:r>
            <a:endParaRPr lang="en-US" sz="3200" dirty="0"/>
          </a:p>
        </p:txBody>
      </p:sp>
      <p:sp>
        <p:nvSpPr>
          <p:cNvPr id="3" name="Science or engineering? card"/>
          <p:cNvSpPr/>
          <p:nvPr/>
        </p:nvSpPr>
        <p:spPr>
          <a:xfrm>
            <a:off x="548640" y="146304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bar"/>
          <p:cNvSpPr/>
          <p:nvPr/>
        </p:nvSpPr>
        <p:spPr>
          <a:xfrm>
            <a:off x="548640" y="1463040"/>
            <a:ext cx="3547872" cy="109728"/>
          </a:xfrm>
          <a:prstGeom prst="rect">
            <a:avLst/>
          </a:prstGeom>
          <a:solidFill>
            <a:srgbClr val="0072BA"/>
          </a:solidFill>
          <a:ln w="12700">
            <a:solidFill>
              <a:srgbClr val="0072BA"/>
            </a:solidFill>
            <a:prstDash val="solid"/>
          </a:ln>
        </p:spPr>
        <p:txBody>
          <a:bodyPr/>
          <a:lstStyle/>
          <a:p>
            <a:endParaRPr lang="en-GB"/>
          </a:p>
        </p:txBody>
      </p:sp>
      <p:sp>
        <p:nvSpPr>
          <p:cNvPr id="5" name="Science or engineering? circle"/>
          <p:cNvSpPr/>
          <p:nvPr/>
        </p:nvSpPr>
        <p:spPr>
          <a:xfrm>
            <a:off x="822960" y="1828800"/>
            <a:ext cx="868680" cy="868680"/>
          </a:xfrm>
          <a:prstGeom prst="ellipse">
            <a:avLst/>
          </a:prstGeom>
          <a:solidFill>
            <a:srgbClr val="0072BA"/>
          </a:solidFill>
          <a:ln w="12700">
            <a:solidFill>
              <a:srgbClr val="0072BA"/>
            </a:solidFill>
            <a:prstDash val="solid"/>
          </a:ln>
        </p:spPr>
        <p:txBody>
          <a:bodyPr/>
          <a:lstStyle/>
          <a:p>
            <a:endParaRPr lang="en-GB"/>
          </a:p>
        </p:txBody>
      </p:sp>
      <p:pic>
        <p:nvPicPr>
          <p:cNvPr id="6" name="Science or engineering? icon" descr="preencoded.png"/>
          <p:cNvPicPr>
            <a:picLocks noChangeAspect="1"/>
          </p:cNvPicPr>
          <p:nvPr/>
        </p:nvPicPr>
        <p:blipFill>
          <a:blip r:embed="rId3"/>
          <a:stretch>
            <a:fillRect/>
          </a:stretch>
        </p:blipFill>
        <p:spPr>
          <a:xfrm>
            <a:off x="1031443" y="2037283"/>
            <a:ext cx="451714" cy="451714"/>
          </a:xfrm>
          <a:prstGeom prst="rect">
            <a:avLst/>
          </a:prstGeom>
        </p:spPr>
      </p:pic>
      <p:sp>
        <p:nvSpPr>
          <p:cNvPr id="7" name="Text 4"/>
          <p:cNvSpPr txBox="1"/>
          <p:nvPr/>
        </p:nvSpPr>
        <p:spPr>
          <a:xfrm>
            <a:off x="822960" y="2834640"/>
            <a:ext cx="3017520"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Science or engineering?</a:t>
            </a:r>
            <a:endParaRPr lang="en-US" sz="1900" dirty="0"/>
          </a:p>
        </p:txBody>
      </p:sp>
      <p:sp>
        <p:nvSpPr>
          <p:cNvPr id="8" name="Text 5"/>
          <p:cNvSpPr txBox="1"/>
          <p:nvPr/>
        </p:nvSpPr>
        <p:spPr>
          <a:xfrm>
            <a:off x="822960" y="3429000"/>
            <a:ext cx="3017520" cy="178308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If you want a job or career in science or engineering, choose double or triple science.</a:t>
            </a:r>
            <a:endParaRPr lang="en-US" sz="1600" dirty="0"/>
          </a:p>
        </p:txBody>
      </p:sp>
      <p:sp>
        <p:nvSpPr>
          <p:cNvPr id="9" name="Working abroad or travel? card"/>
          <p:cNvSpPr/>
          <p:nvPr/>
        </p:nvSpPr>
        <p:spPr>
          <a:xfrm>
            <a:off x="4320540" y="146304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accent bar"/>
          <p:cNvSpPr/>
          <p:nvPr/>
        </p:nvSpPr>
        <p:spPr>
          <a:xfrm>
            <a:off x="4320540" y="1463040"/>
            <a:ext cx="3547872" cy="109728"/>
          </a:xfrm>
          <a:prstGeom prst="rect">
            <a:avLst/>
          </a:prstGeom>
          <a:solidFill>
            <a:srgbClr val="5F295F"/>
          </a:solidFill>
          <a:ln w="12700">
            <a:solidFill>
              <a:srgbClr val="5F295F"/>
            </a:solidFill>
            <a:prstDash val="solid"/>
          </a:ln>
        </p:spPr>
        <p:txBody>
          <a:bodyPr/>
          <a:lstStyle/>
          <a:p>
            <a:endParaRPr lang="en-GB"/>
          </a:p>
        </p:txBody>
      </p:sp>
      <p:sp>
        <p:nvSpPr>
          <p:cNvPr id="11" name="Working abroad or travel? circle"/>
          <p:cNvSpPr/>
          <p:nvPr/>
        </p:nvSpPr>
        <p:spPr>
          <a:xfrm>
            <a:off x="4594860" y="1828800"/>
            <a:ext cx="868680" cy="868680"/>
          </a:xfrm>
          <a:prstGeom prst="ellipse">
            <a:avLst/>
          </a:prstGeom>
          <a:solidFill>
            <a:srgbClr val="5F295F"/>
          </a:solidFill>
          <a:ln w="12700">
            <a:solidFill>
              <a:srgbClr val="5F295F"/>
            </a:solidFill>
            <a:prstDash val="solid"/>
          </a:ln>
        </p:spPr>
        <p:txBody>
          <a:bodyPr/>
          <a:lstStyle/>
          <a:p>
            <a:endParaRPr lang="en-GB"/>
          </a:p>
        </p:txBody>
      </p:sp>
      <p:pic>
        <p:nvPicPr>
          <p:cNvPr id="12" name="Working abroad or travel? icon" descr="preencoded.png"/>
          <p:cNvPicPr>
            <a:picLocks noChangeAspect="1"/>
          </p:cNvPicPr>
          <p:nvPr/>
        </p:nvPicPr>
        <p:blipFill>
          <a:blip r:embed="rId4"/>
          <a:stretch>
            <a:fillRect/>
          </a:stretch>
        </p:blipFill>
        <p:spPr>
          <a:xfrm>
            <a:off x="4803343" y="2037283"/>
            <a:ext cx="451714" cy="451714"/>
          </a:xfrm>
          <a:prstGeom prst="rect">
            <a:avLst/>
          </a:prstGeom>
        </p:spPr>
      </p:pic>
      <p:sp>
        <p:nvSpPr>
          <p:cNvPr id="13" name="Text 9"/>
          <p:cNvSpPr txBox="1"/>
          <p:nvPr/>
        </p:nvSpPr>
        <p:spPr>
          <a:xfrm>
            <a:off x="4594860" y="2834640"/>
            <a:ext cx="3017520"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Working abroad or travel?</a:t>
            </a:r>
            <a:endParaRPr lang="en-US" sz="1900" dirty="0"/>
          </a:p>
        </p:txBody>
      </p:sp>
      <p:sp>
        <p:nvSpPr>
          <p:cNvPr id="14" name="Text 10"/>
          <p:cNvSpPr txBox="1"/>
          <p:nvPr/>
        </p:nvSpPr>
        <p:spPr>
          <a:xfrm>
            <a:off x="4594860" y="3429000"/>
            <a:ext cx="3017520" cy="178308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If you want a job working abroad, or you would like to travel, a language is really useful.</a:t>
            </a:r>
            <a:endParaRPr lang="en-US" sz="1600" dirty="0"/>
          </a:p>
        </p:txBody>
      </p:sp>
      <p:sp>
        <p:nvSpPr>
          <p:cNvPr id="15" name="Sixth form or college? card"/>
          <p:cNvSpPr/>
          <p:nvPr/>
        </p:nvSpPr>
        <p:spPr>
          <a:xfrm>
            <a:off x="8092440" y="146304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accent bar"/>
          <p:cNvSpPr/>
          <p:nvPr/>
        </p:nvSpPr>
        <p:spPr>
          <a:xfrm>
            <a:off x="8092440" y="1463040"/>
            <a:ext cx="3547872" cy="109728"/>
          </a:xfrm>
          <a:prstGeom prst="rect">
            <a:avLst/>
          </a:prstGeom>
          <a:solidFill>
            <a:srgbClr val="007A43"/>
          </a:solidFill>
          <a:ln w="12700">
            <a:solidFill>
              <a:srgbClr val="007A43"/>
            </a:solidFill>
            <a:prstDash val="solid"/>
          </a:ln>
        </p:spPr>
        <p:txBody>
          <a:bodyPr/>
          <a:lstStyle/>
          <a:p>
            <a:endParaRPr lang="en-GB"/>
          </a:p>
        </p:txBody>
      </p:sp>
      <p:sp>
        <p:nvSpPr>
          <p:cNvPr id="17" name="Sixth form or college? circle"/>
          <p:cNvSpPr/>
          <p:nvPr/>
        </p:nvSpPr>
        <p:spPr>
          <a:xfrm>
            <a:off x="8366760" y="1828800"/>
            <a:ext cx="868680" cy="868680"/>
          </a:xfrm>
          <a:prstGeom prst="ellipse">
            <a:avLst/>
          </a:prstGeom>
          <a:solidFill>
            <a:srgbClr val="007A43"/>
          </a:solidFill>
          <a:ln w="12700">
            <a:solidFill>
              <a:srgbClr val="007A43"/>
            </a:solidFill>
            <a:prstDash val="solid"/>
          </a:ln>
        </p:spPr>
        <p:txBody>
          <a:bodyPr/>
          <a:lstStyle/>
          <a:p>
            <a:endParaRPr lang="en-GB"/>
          </a:p>
        </p:txBody>
      </p:sp>
      <p:pic>
        <p:nvPicPr>
          <p:cNvPr id="18" name="Sixth form or college? icon" descr="preencoded.png"/>
          <p:cNvPicPr>
            <a:picLocks noChangeAspect="1"/>
          </p:cNvPicPr>
          <p:nvPr/>
        </p:nvPicPr>
        <p:blipFill>
          <a:blip r:embed="rId5"/>
          <a:stretch>
            <a:fillRect/>
          </a:stretch>
        </p:blipFill>
        <p:spPr>
          <a:xfrm>
            <a:off x="8575243" y="2037283"/>
            <a:ext cx="451714" cy="451714"/>
          </a:xfrm>
          <a:prstGeom prst="rect">
            <a:avLst/>
          </a:prstGeom>
        </p:spPr>
      </p:pic>
      <p:sp>
        <p:nvSpPr>
          <p:cNvPr id="19" name="Text 14"/>
          <p:cNvSpPr txBox="1"/>
          <p:nvPr/>
        </p:nvSpPr>
        <p:spPr>
          <a:xfrm>
            <a:off x="8366760" y="2834640"/>
            <a:ext cx="3017520"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Sixth form or college?</a:t>
            </a:r>
            <a:endParaRPr lang="en-US" sz="1900" dirty="0"/>
          </a:p>
        </p:txBody>
      </p:sp>
      <p:sp>
        <p:nvSpPr>
          <p:cNvPr id="20" name="Text 15"/>
          <p:cNvSpPr txBox="1"/>
          <p:nvPr/>
        </p:nvSpPr>
        <p:spPr>
          <a:xfrm>
            <a:off x="8366760" y="3429000"/>
            <a:ext cx="3017520" cy="178308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If you want to study a subject in sixth form or college, don't drop it in Year 10. For example, if you want to do A level Art, don't drop Art at GCSE.</a:t>
            </a:r>
            <a:endParaRPr lang="en-US" sz="1600" dirty="0"/>
          </a:p>
        </p:txBody>
      </p:sp>
      <p:sp>
        <p:nvSpPr>
          <p:cNvPr id="21"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2" name="question circle"/>
          <p:cNvSpPr/>
          <p:nvPr/>
        </p:nvSpPr>
        <p:spPr>
          <a:xfrm>
            <a:off x="731520" y="554583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23"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24" name="Text 18"/>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Most GCSEs are general – not choosing one rarely closes down your options.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Explore KS4 qualifications</a:t>
            </a:r>
            <a:endParaRPr lang="en-US" sz="3200" dirty="0"/>
          </a:p>
        </p:txBody>
      </p:sp>
      <p:sp>
        <p:nvSpPr>
          <p:cNvPr id="3" name="GCSEs card"/>
          <p:cNvSpPr/>
          <p:nvPr/>
        </p:nvSpPr>
        <p:spPr>
          <a:xfrm>
            <a:off x="548640" y="1463040"/>
            <a:ext cx="2926080" cy="274320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GCSEs heading"/>
          <p:cNvSpPr/>
          <p:nvPr/>
        </p:nvSpPr>
        <p:spPr>
          <a:xfrm>
            <a:off x="685800" y="1600200"/>
            <a:ext cx="2651760" cy="502920"/>
          </a:xfrm>
          <a:prstGeom prst="roundRect">
            <a:avLst>
              <a:gd name="adj" fmla="val 49091"/>
            </a:avLst>
          </a:prstGeom>
          <a:solidFill>
            <a:srgbClr val="0072BA"/>
          </a:solidFill>
          <a:ln w="12700">
            <a:solidFill>
              <a:srgbClr val="0072BA"/>
            </a:solidFill>
            <a:prstDash val="solid"/>
          </a:ln>
        </p:spPr>
        <p:txBody>
          <a:bodyPr/>
          <a:lstStyle/>
          <a:p>
            <a:endParaRPr lang="en-GB"/>
          </a:p>
        </p:txBody>
      </p:sp>
      <p:sp>
        <p:nvSpPr>
          <p:cNvPr id="5" name="Text 3"/>
          <p:cNvSpPr txBox="1"/>
          <p:nvPr/>
        </p:nvSpPr>
        <p:spPr>
          <a:xfrm>
            <a:off x="685800" y="1600200"/>
            <a:ext cx="265176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GCSEs</a:t>
            </a:r>
            <a:endParaRPr lang="en-US" sz="1800" dirty="0"/>
          </a:p>
        </p:txBody>
      </p:sp>
      <p:sp>
        <p:nvSpPr>
          <p:cNvPr id="6" name="Text 4"/>
          <p:cNvSpPr txBox="1"/>
          <p:nvPr/>
        </p:nvSpPr>
        <p:spPr>
          <a:xfrm>
            <a:off x="777240" y="2240280"/>
            <a:ext cx="2514600" cy="18288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0B2A4A"/>
                </a:solidFill>
                <a:latin typeface="Arial" pitchFamily="34" charset="0"/>
                <a:ea typeface="Arial" pitchFamily="34" charset="-122"/>
                <a:cs typeface="Arial" pitchFamily="34" charset="-120"/>
              </a:rPr>
              <a:t>Can you name the GCSE subjects your school offers?</a:t>
            </a:r>
            <a:endParaRPr lang="en-US" sz="1600" dirty="0"/>
          </a:p>
          <a:p>
            <a:pPr marL="177800" indent="-177800">
              <a:spcAft>
                <a:spcPts val="800"/>
              </a:spcAft>
              <a:buSzPct val="100000"/>
              <a:buChar char="•"/>
            </a:pPr>
            <a:r>
              <a:rPr lang="en-US" sz="1600" dirty="0">
                <a:solidFill>
                  <a:srgbClr val="0B2A4A"/>
                </a:solidFill>
                <a:latin typeface="Arial" pitchFamily="34" charset="0"/>
                <a:ea typeface="Arial" pitchFamily="34" charset="-122"/>
                <a:cs typeface="Arial" pitchFamily="34" charset="-120"/>
              </a:rPr>
              <a:t>Which subjects do you have to study?</a:t>
            </a:r>
            <a:endParaRPr lang="en-US" sz="1600" dirty="0"/>
          </a:p>
        </p:txBody>
      </p:sp>
      <p:sp>
        <p:nvSpPr>
          <p:cNvPr id="7" name="Vocational courses card"/>
          <p:cNvSpPr/>
          <p:nvPr/>
        </p:nvSpPr>
        <p:spPr>
          <a:xfrm>
            <a:off x="3657600" y="1463040"/>
            <a:ext cx="2926080" cy="274320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Vocational courses heading"/>
          <p:cNvSpPr/>
          <p:nvPr/>
        </p:nvSpPr>
        <p:spPr>
          <a:xfrm>
            <a:off x="3794760" y="1600200"/>
            <a:ext cx="2651760" cy="502920"/>
          </a:xfrm>
          <a:prstGeom prst="roundRect">
            <a:avLst>
              <a:gd name="adj" fmla="val 49091"/>
            </a:avLst>
          </a:prstGeom>
          <a:solidFill>
            <a:srgbClr val="5F295F"/>
          </a:solidFill>
          <a:ln w="12700">
            <a:solidFill>
              <a:srgbClr val="5F295F"/>
            </a:solidFill>
            <a:prstDash val="solid"/>
          </a:ln>
        </p:spPr>
        <p:txBody>
          <a:bodyPr/>
          <a:lstStyle/>
          <a:p>
            <a:endParaRPr lang="en-GB"/>
          </a:p>
        </p:txBody>
      </p:sp>
      <p:sp>
        <p:nvSpPr>
          <p:cNvPr id="9" name="Text 7"/>
          <p:cNvSpPr txBox="1"/>
          <p:nvPr/>
        </p:nvSpPr>
        <p:spPr>
          <a:xfrm>
            <a:off x="3794760" y="1600200"/>
            <a:ext cx="265176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Vocational courses</a:t>
            </a:r>
            <a:endParaRPr lang="en-US" sz="1800" dirty="0"/>
          </a:p>
        </p:txBody>
      </p:sp>
      <p:sp>
        <p:nvSpPr>
          <p:cNvPr id="10" name="Text 8"/>
          <p:cNvSpPr txBox="1"/>
          <p:nvPr/>
        </p:nvSpPr>
        <p:spPr>
          <a:xfrm>
            <a:off x="3886200" y="2240280"/>
            <a:ext cx="2514600" cy="18288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0B2A4A"/>
                </a:solidFill>
                <a:latin typeface="Arial" pitchFamily="34" charset="0"/>
                <a:ea typeface="Arial" pitchFamily="34" charset="-122"/>
                <a:cs typeface="Arial" pitchFamily="34" charset="-120"/>
              </a:rPr>
              <a:t>Does your school offer other courses – qualifications related to a job area?</a:t>
            </a:r>
            <a:endParaRPr lang="en-US" sz="1600" dirty="0"/>
          </a:p>
        </p:txBody>
      </p:sp>
      <p:grpSp>
        <p:nvGrpSpPr>
          <p:cNvPr id="24" name="Group 23">
            <a:extLst>
              <a:ext uri="{FF2B5EF4-FFF2-40B4-BE49-F238E27FC236}">
                <a16:creationId xmlns:a16="http://schemas.microsoft.com/office/drawing/2014/main" id="{DF00B242-FBE0-1C26-5871-EB5586391E56}"/>
              </a:ext>
            </a:extLst>
          </p:cNvPr>
          <p:cNvGrpSpPr/>
          <p:nvPr/>
        </p:nvGrpSpPr>
        <p:grpSpPr>
          <a:xfrm>
            <a:off x="6766560" y="1463040"/>
            <a:ext cx="4873752" cy="2743200"/>
            <a:chOff x="6766560" y="1463040"/>
            <a:chExt cx="4873752" cy="2743200"/>
          </a:xfrm>
        </p:grpSpPr>
        <p:sp>
          <p:nvSpPr>
            <p:cNvPr id="11" name="task box"/>
            <p:cNvSpPr/>
            <p:nvPr/>
          </p:nvSpPr>
          <p:spPr>
            <a:xfrm>
              <a:off x="6766560" y="1463040"/>
              <a:ext cx="4873752" cy="2743200"/>
            </a:xfrm>
            <a:prstGeom prst="roundRect">
              <a:avLst>
                <a:gd name="adj" fmla="val 4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12" name="task circle"/>
            <p:cNvSpPr/>
            <p:nvPr/>
          </p:nvSpPr>
          <p:spPr>
            <a:xfrm>
              <a:off x="6995160" y="16916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13" name="task icon" descr="preencoded.png"/>
            <p:cNvPicPr>
              <a:picLocks noChangeAspect="1"/>
            </p:cNvPicPr>
            <p:nvPr/>
          </p:nvPicPr>
          <p:blipFill>
            <a:blip r:embed="rId3"/>
            <a:stretch>
              <a:fillRect/>
            </a:stretch>
          </p:blipFill>
          <p:spPr>
            <a:xfrm>
              <a:off x="7148779" y="1845259"/>
              <a:ext cx="332842" cy="332842"/>
            </a:xfrm>
            <a:prstGeom prst="rect">
              <a:avLst/>
            </a:prstGeom>
          </p:spPr>
        </p:pic>
        <p:sp>
          <p:nvSpPr>
            <p:cNvPr id="14" name="Text 11"/>
            <p:cNvSpPr txBox="1"/>
            <p:nvPr/>
          </p:nvSpPr>
          <p:spPr>
            <a:xfrm>
              <a:off x="7772400" y="1691640"/>
              <a:ext cx="3200400" cy="640080"/>
            </a:xfrm>
            <a:prstGeom prst="rect">
              <a:avLst/>
            </a:prstGeom>
            <a:noFill/>
            <a:ln/>
          </p:spPr>
          <p:txBody>
            <a:bodyPr wrap="square" lIns="0" tIns="0" rIns="0" bIns="0" rtlCol="0" anchor="ctr"/>
            <a:lstStyle/>
            <a:p>
              <a:pPr marL="0" indent="0">
                <a:buNone/>
              </a:pPr>
              <a:r>
                <a:rPr lang="en-US" sz="2200" b="1" dirty="0">
                  <a:solidFill>
                    <a:srgbClr val="FFFFFF"/>
                  </a:solidFill>
                  <a:latin typeface="Arial" pitchFamily="34" charset="0"/>
                  <a:ea typeface="Arial" pitchFamily="34" charset="-122"/>
                  <a:cs typeface="Arial" pitchFamily="34" charset="-120"/>
                </a:rPr>
                <a:t>Task</a:t>
              </a:r>
              <a:endParaRPr lang="en-US" sz="2200" dirty="0"/>
            </a:p>
          </p:txBody>
        </p:sp>
        <p:sp>
          <p:nvSpPr>
            <p:cNvPr id="15" name="Text 12"/>
            <p:cNvSpPr txBox="1"/>
            <p:nvPr/>
          </p:nvSpPr>
          <p:spPr>
            <a:xfrm>
              <a:off x="6995160" y="2468880"/>
              <a:ext cx="4434840" cy="1554480"/>
            </a:xfrm>
            <a:prstGeom prst="rect">
              <a:avLst/>
            </a:prstGeom>
            <a:noFill/>
            <a:ln/>
          </p:spPr>
          <p:txBody>
            <a:bodyPr wrap="square" lIns="0" tIns="0" rIns="0" bIns="0" rtlCol="0" anchor="t"/>
            <a:lstStyle/>
            <a:p>
              <a:pPr marL="0" indent="0">
                <a:buNone/>
              </a:pPr>
              <a:r>
                <a:rPr lang="en-US" sz="1800" dirty="0">
                  <a:solidFill>
                    <a:srgbClr val="FFFFFF"/>
                  </a:solidFill>
                  <a:latin typeface="Arial" pitchFamily="34" charset="0"/>
                  <a:ea typeface="Arial" pitchFamily="34" charset="-122"/>
                  <a:cs typeface="Arial" pitchFamily="34" charset="-120"/>
                </a:rPr>
                <a:t>Using your school's list, write down YOUR top 8 subjects. </a:t>
              </a:r>
              <a:endParaRPr lang="en-US" sz="1800" dirty="0"/>
            </a:p>
            <a:p>
              <a:pPr marL="0" indent="0">
                <a:buNone/>
              </a:pPr>
              <a:r>
                <a:rPr lang="en-US" sz="1800" b="1" dirty="0">
                  <a:solidFill>
                    <a:srgbClr val="FFFFFF"/>
                  </a:solidFill>
                  <a:latin typeface="Arial" pitchFamily="34" charset="0"/>
                  <a:ea typeface="Arial" pitchFamily="34" charset="-122"/>
                  <a:cs typeface="Arial" pitchFamily="34" charset="-120"/>
                </a:rPr>
                <a:t>Circle your favourite subject.</a:t>
              </a:r>
              <a:endParaRPr lang="en-US" sz="1800" dirty="0"/>
            </a:p>
          </p:txBody>
        </p:sp>
      </p:grpSp>
      <p:grpSp>
        <p:nvGrpSpPr>
          <p:cNvPr id="26" name="Group 25">
            <a:extLst>
              <a:ext uri="{FF2B5EF4-FFF2-40B4-BE49-F238E27FC236}">
                <a16:creationId xmlns:a16="http://schemas.microsoft.com/office/drawing/2014/main" id="{C8C1132B-AB1F-048E-0872-9BB9A44E5425}"/>
              </a:ext>
            </a:extLst>
          </p:cNvPr>
          <p:cNvGrpSpPr/>
          <p:nvPr/>
        </p:nvGrpSpPr>
        <p:grpSpPr>
          <a:xfrm>
            <a:off x="548640" y="4434840"/>
            <a:ext cx="11091672" cy="1645920"/>
            <a:chOff x="548640" y="4434840"/>
            <a:chExt cx="11091672" cy="1645920"/>
          </a:xfrm>
        </p:grpSpPr>
        <p:sp>
          <p:nvSpPr>
            <p:cNvPr id="16" name="remember"/>
            <p:cNvSpPr/>
            <p:nvPr/>
          </p:nvSpPr>
          <p:spPr>
            <a:xfrm>
              <a:off x="548640" y="4434840"/>
              <a:ext cx="9006840" cy="1645920"/>
            </a:xfrm>
            <a:prstGeom prst="roundRect">
              <a:avLst>
                <a:gd name="adj" fmla="val 6667"/>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7" name="remember circle"/>
            <p:cNvSpPr/>
            <p:nvPr/>
          </p:nvSpPr>
          <p:spPr>
            <a:xfrm>
              <a:off x="777240" y="493776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18" name="remember icon" descr="preencoded.png"/>
            <p:cNvPicPr>
              <a:picLocks noChangeAspect="1"/>
            </p:cNvPicPr>
            <p:nvPr/>
          </p:nvPicPr>
          <p:blipFill>
            <a:blip r:embed="rId4"/>
            <a:stretch>
              <a:fillRect/>
            </a:stretch>
          </p:blipFill>
          <p:spPr>
            <a:xfrm>
              <a:off x="930859" y="5091379"/>
              <a:ext cx="332842" cy="332842"/>
            </a:xfrm>
            <a:prstGeom prst="rect">
              <a:avLst/>
            </a:prstGeom>
          </p:spPr>
        </p:pic>
        <p:sp>
          <p:nvSpPr>
            <p:cNvPr id="19" name="Text 15"/>
            <p:cNvSpPr txBox="1"/>
            <p:nvPr/>
          </p:nvSpPr>
          <p:spPr>
            <a:xfrm>
              <a:off x="1645920" y="4434840"/>
              <a:ext cx="7680960" cy="164592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This is not your final choice</a:t>
              </a:r>
              <a:endParaRPr lang="en-US" sz="1700" dirty="0"/>
            </a:p>
            <a:p>
              <a:pPr marL="0" indent="0">
                <a:buNone/>
              </a:pPr>
              <a:r>
                <a:rPr lang="en-US" sz="1700" dirty="0">
                  <a:solidFill>
                    <a:srgbClr val="0B2A4A"/>
                  </a:solidFill>
                  <a:latin typeface="Arial" pitchFamily="34" charset="0"/>
                  <a:ea typeface="Arial" pitchFamily="34" charset="-122"/>
                  <a:cs typeface="Arial" pitchFamily="34" charset="-120"/>
                </a:rPr>
                <a:t>You can change your mind! Check your school's options booklet, the date you need to choose by, and any options evening.</a:t>
              </a:r>
              <a:endParaRPr lang="en-US" sz="1700" dirty="0"/>
            </a:p>
          </p:txBody>
        </p:sp>
        <p:sp>
          <p:nvSpPr>
            <p:cNvPr id="20" name="timer"/>
            <p:cNvSpPr/>
            <p:nvPr/>
          </p:nvSpPr>
          <p:spPr>
            <a:xfrm>
              <a:off x="9765792" y="4983480"/>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21" name="timer clock"/>
            <p:cNvSpPr/>
            <p:nvPr/>
          </p:nvSpPr>
          <p:spPr>
            <a:xfrm>
              <a:off x="9829800" y="50383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2" name="timer icon" descr="preencoded.png"/>
            <p:cNvPicPr>
              <a:picLocks noChangeAspect="1"/>
            </p:cNvPicPr>
            <p:nvPr/>
          </p:nvPicPr>
          <p:blipFill>
            <a:blip r:embed="rId5"/>
            <a:stretch>
              <a:fillRect/>
            </a:stretch>
          </p:blipFill>
          <p:spPr>
            <a:xfrm>
              <a:off x="9912096" y="5120640"/>
              <a:ext cx="292608" cy="292608"/>
            </a:xfrm>
            <a:prstGeom prst="rect">
              <a:avLst/>
            </a:prstGeom>
          </p:spPr>
        </p:pic>
        <p:sp>
          <p:nvSpPr>
            <p:cNvPr id="23" name="Text 18"/>
            <p:cNvSpPr txBox="1"/>
            <p:nvPr/>
          </p:nvSpPr>
          <p:spPr>
            <a:xfrm>
              <a:off x="10332720" y="498348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Promote your favourite subject</a:t>
            </a:r>
            <a:endParaRPr lang="en-US" sz="3200" dirty="0"/>
          </a:p>
        </p:txBody>
      </p:sp>
      <p:sp>
        <p:nvSpPr>
          <p:cNvPr id="3" name="card"/>
          <p:cNvSpPr/>
          <p:nvPr/>
        </p:nvSpPr>
        <p:spPr>
          <a:xfrm>
            <a:off x="548640" y="1463040"/>
            <a:ext cx="69494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27632"/>
            <a:ext cx="6400800" cy="868680"/>
          </a:xfrm>
          <a:prstGeom prst="rect">
            <a:avLst/>
          </a:prstGeom>
          <a:noFill/>
          <a:ln/>
        </p:spPr>
        <p:txBody>
          <a:bodyPr wrap="square" lIns="0" tIns="0" rIns="0" bIns="0" rtlCol="0" anchor="t"/>
          <a:lstStyle/>
          <a:p>
            <a:pPr marL="0" indent="0">
              <a:buNone/>
            </a:pPr>
            <a:r>
              <a:rPr lang="en-US" sz="1800" b="1" dirty="0">
                <a:solidFill>
                  <a:srgbClr val="004077"/>
                </a:solidFill>
                <a:latin typeface="Arial" pitchFamily="34" charset="0"/>
                <a:ea typeface="Arial" pitchFamily="34" charset="-122"/>
                <a:cs typeface="Arial" pitchFamily="34" charset="-120"/>
              </a:rPr>
              <a:t>Working on your own or in pairs, create a poster to promote your favourite GCSE subject for a school display.</a:t>
            </a:r>
            <a:endParaRPr lang="en-US" sz="1800" dirty="0"/>
          </a:p>
        </p:txBody>
      </p:sp>
      <p:sp>
        <p:nvSpPr>
          <p:cNvPr id="5" name="Text 3"/>
          <p:cNvSpPr txBox="1"/>
          <p:nvPr/>
        </p:nvSpPr>
        <p:spPr>
          <a:xfrm>
            <a:off x="822960" y="2560320"/>
            <a:ext cx="6400800" cy="365760"/>
          </a:xfrm>
          <a:prstGeom prst="rect">
            <a:avLst/>
          </a:prstGeom>
          <a:noFill/>
          <a:ln/>
        </p:spPr>
        <p:txBody>
          <a:bodyPr wrap="square" lIns="0" tIns="0" rIns="0" bIns="0" rtlCol="0" anchor="t"/>
          <a:lstStyle/>
          <a:p>
            <a:pPr marL="0" indent="0">
              <a:buNone/>
            </a:pPr>
            <a:r>
              <a:rPr lang="en-US" sz="1700" b="1" dirty="0">
                <a:solidFill>
                  <a:srgbClr val="0B2A4A"/>
                </a:solidFill>
                <a:latin typeface="Arial" pitchFamily="34" charset="0"/>
                <a:ea typeface="Arial" pitchFamily="34" charset="-122"/>
                <a:cs typeface="Arial" pitchFamily="34" charset="-120"/>
              </a:rPr>
              <a:t>Think about:</a:t>
            </a:r>
            <a:endParaRPr lang="en-US" sz="1700" dirty="0"/>
          </a:p>
        </p:txBody>
      </p:sp>
      <p:sp>
        <p:nvSpPr>
          <p:cNvPr id="6" name="number 1"/>
          <p:cNvSpPr/>
          <p:nvPr/>
        </p:nvSpPr>
        <p:spPr>
          <a:xfrm>
            <a:off x="822960" y="3017520"/>
            <a:ext cx="502920" cy="502920"/>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5"/>
          <p:cNvSpPr txBox="1"/>
          <p:nvPr/>
        </p:nvSpPr>
        <p:spPr>
          <a:xfrm>
            <a:off x="822960" y="30175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8" name="Text 6"/>
          <p:cNvSpPr txBox="1"/>
          <p:nvPr/>
        </p:nvSpPr>
        <p:spPr>
          <a:xfrm>
            <a:off x="1508760" y="2980944"/>
            <a:ext cx="5715000" cy="64008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What is great about this subject?</a:t>
            </a:r>
            <a:endParaRPr lang="en-US" sz="1800" dirty="0"/>
          </a:p>
        </p:txBody>
      </p:sp>
      <p:sp>
        <p:nvSpPr>
          <p:cNvPr id="9" name="number 2"/>
          <p:cNvSpPr/>
          <p:nvPr/>
        </p:nvSpPr>
        <p:spPr>
          <a:xfrm>
            <a:off x="822960" y="3657600"/>
            <a:ext cx="502920" cy="502920"/>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8"/>
          <p:cNvSpPr txBox="1"/>
          <p:nvPr/>
        </p:nvSpPr>
        <p:spPr>
          <a:xfrm>
            <a:off x="822960" y="365760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1" name="Text 9"/>
          <p:cNvSpPr txBox="1"/>
          <p:nvPr/>
        </p:nvSpPr>
        <p:spPr>
          <a:xfrm>
            <a:off x="1508760" y="3621024"/>
            <a:ext cx="5715000" cy="64008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What jobs might it lead on to?</a:t>
            </a:r>
            <a:endParaRPr lang="en-US" sz="1800" dirty="0"/>
          </a:p>
        </p:txBody>
      </p:sp>
      <p:sp>
        <p:nvSpPr>
          <p:cNvPr id="12" name="number 3"/>
          <p:cNvSpPr/>
          <p:nvPr/>
        </p:nvSpPr>
        <p:spPr>
          <a:xfrm>
            <a:off x="822960" y="4297680"/>
            <a:ext cx="502920" cy="502920"/>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1"/>
          <p:cNvSpPr txBox="1"/>
          <p:nvPr/>
        </p:nvSpPr>
        <p:spPr>
          <a:xfrm>
            <a:off x="822960" y="42976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4" name="Text 12"/>
          <p:cNvSpPr txBox="1"/>
          <p:nvPr/>
        </p:nvSpPr>
        <p:spPr>
          <a:xfrm>
            <a:off x="1508760" y="4261104"/>
            <a:ext cx="5715000" cy="640080"/>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Why should students choose it?</a:t>
            </a:r>
            <a:endParaRPr lang="en-US" sz="1800" dirty="0"/>
          </a:p>
        </p:txBody>
      </p:sp>
      <p:sp>
        <p:nvSpPr>
          <p:cNvPr id="15" name="Text 13"/>
          <p:cNvSpPr txBox="1"/>
          <p:nvPr/>
        </p:nvSpPr>
        <p:spPr>
          <a:xfrm>
            <a:off x="822960" y="4983480"/>
            <a:ext cx="4389120" cy="868680"/>
          </a:xfrm>
          <a:prstGeom prst="rect">
            <a:avLst/>
          </a:prstGeom>
          <a:noFill/>
          <a:ln/>
        </p:spPr>
        <p:txBody>
          <a:bodyPr wrap="square" lIns="0" tIns="0" rIns="0" bIns="0" rtlCol="0" anchor="ctr"/>
          <a:lstStyle/>
          <a:p>
            <a:pPr marL="0" indent="0">
              <a:buNone/>
            </a:pPr>
            <a:r>
              <a:rPr lang="en-US" sz="1500" i="1" dirty="0">
                <a:solidFill>
                  <a:srgbClr val="4F6072"/>
                </a:solidFill>
                <a:latin typeface="Arial" pitchFamily="34" charset="0"/>
                <a:ea typeface="Arial" pitchFamily="34" charset="-122"/>
                <a:cs typeface="Arial" pitchFamily="34" charset="-120"/>
              </a:rPr>
              <a:t>Make your poster bright and eye-catching, and use persuasive language.</a:t>
            </a:r>
            <a:endParaRPr lang="en-US" sz="1500" dirty="0"/>
          </a:p>
        </p:txBody>
      </p:sp>
      <p:sp>
        <p:nvSpPr>
          <p:cNvPr id="16" name="timer"/>
          <p:cNvSpPr/>
          <p:nvPr/>
        </p:nvSpPr>
        <p:spPr>
          <a:xfrm>
            <a:off x="5394960" y="5349240"/>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17" name="timer clock"/>
          <p:cNvSpPr/>
          <p:nvPr/>
        </p:nvSpPr>
        <p:spPr>
          <a:xfrm>
            <a:off x="5458968" y="540410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8" name="timer icon" descr="preencoded.png"/>
          <p:cNvPicPr>
            <a:picLocks noChangeAspect="1"/>
          </p:cNvPicPr>
          <p:nvPr/>
        </p:nvPicPr>
        <p:blipFill>
          <a:blip r:embed="rId3"/>
          <a:stretch>
            <a:fillRect/>
          </a:stretch>
        </p:blipFill>
        <p:spPr>
          <a:xfrm>
            <a:off x="5541264" y="5486400"/>
            <a:ext cx="292608" cy="292608"/>
          </a:xfrm>
          <a:prstGeom prst="rect">
            <a:avLst/>
          </a:prstGeom>
        </p:spPr>
      </p:pic>
      <p:sp>
        <p:nvSpPr>
          <p:cNvPr id="19" name="Text 16"/>
          <p:cNvSpPr txBox="1"/>
          <p:nvPr/>
        </p:nvSpPr>
        <p:spPr>
          <a:xfrm>
            <a:off x="5961888" y="534924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20 mins</a:t>
            </a:r>
            <a:endParaRPr lang="en-US" sz="2000" dirty="0"/>
          </a:p>
        </p:txBody>
      </p:sp>
      <p:sp>
        <p:nvSpPr>
          <p:cNvPr id="20" name="example poster"/>
          <p:cNvSpPr/>
          <p:nvPr/>
        </p:nvSpPr>
        <p:spPr>
          <a:xfrm>
            <a:off x="7818120" y="1463040"/>
            <a:ext cx="3822192" cy="4617720"/>
          </a:xfrm>
          <a:prstGeom prst="roundRect">
            <a:avLst>
              <a:gd name="adj" fmla="val 287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poster heading"/>
          <p:cNvSpPr/>
          <p:nvPr/>
        </p:nvSpPr>
        <p:spPr>
          <a:xfrm>
            <a:off x="8001000" y="1645920"/>
            <a:ext cx="3456432" cy="914400"/>
          </a:xfrm>
          <a:prstGeom prst="roundRect">
            <a:avLst>
              <a:gd name="adj" fmla="val 10000"/>
            </a:avLst>
          </a:prstGeom>
          <a:solidFill>
            <a:srgbClr val="007A43"/>
          </a:solidFill>
          <a:ln w="12700">
            <a:solidFill>
              <a:srgbClr val="007A43"/>
            </a:solidFill>
            <a:prstDash val="solid"/>
          </a:ln>
        </p:spPr>
        <p:txBody>
          <a:bodyPr/>
          <a:lstStyle/>
          <a:p>
            <a:endParaRPr lang="en-GB"/>
          </a:p>
        </p:txBody>
      </p:sp>
      <p:sp>
        <p:nvSpPr>
          <p:cNvPr id="22" name="Text 19"/>
          <p:cNvSpPr txBox="1"/>
          <p:nvPr/>
        </p:nvSpPr>
        <p:spPr>
          <a:xfrm>
            <a:off x="8001000" y="1645920"/>
            <a:ext cx="3456432" cy="9144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GEOGRAPHY</a:t>
            </a:r>
            <a:endParaRPr lang="en-US" sz="2000" dirty="0"/>
          </a:p>
          <a:p>
            <a:pPr marL="0" indent="0" algn="ctr">
              <a:buNone/>
            </a:pPr>
            <a:r>
              <a:rPr lang="en-US" sz="1300" dirty="0">
                <a:solidFill>
                  <a:srgbClr val="FFFFFF"/>
                </a:solidFill>
                <a:latin typeface="Arial" pitchFamily="34" charset="0"/>
                <a:ea typeface="Arial" pitchFamily="34" charset="-122"/>
                <a:cs typeface="Arial" pitchFamily="34" charset="-120"/>
              </a:rPr>
              <a:t>Explore the world!</a:t>
            </a:r>
            <a:endParaRPr lang="en-US" sz="2000" dirty="0"/>
          </a:p>
        </p:txBody>
      </p:sp>
      <p:sp>
        <p:nvSpPr>
          <p:cNvPr id="23" name="Town planner bubble"/>
          <p:cNvSpPr/>
          <p:nvPr/>
        </p:nvSpPr>
        <p:spPr>
          <a:xfrm>
            <a:off x="8046720" y="2743200"/>
            <a:ext cx="1645920" cy="640080"/>
          </a:xfrm>
          <a:prstGeom prst="roundRect">
            <a:avLst>
              <a:gd name="adj" fmla="val 50000"/>
            </a:avLst>
          </a:prstGeom>
          <a:solidFill>
            <a:srgbClr val="DAF4E7"/>
          </a:solidFill>
          <a:ln w="12700">
            <a:solidFill>
              <a:srgbClr val="DAF4E7"/>
            </a:solidFill>
            <a:prstDash val="solid"/>
          </a:ln>
        </p:spPr>
        <p:txBody>
          <a:bodyPr/>
          <a:lstStyle/>
          <a:p>
            <a:endParaRPr lang="en-GB"/>
          </a:p>
        </p:txBody>
      </p:sp>
      <p:sp>
        <p:nvSpPr>
          <p:cNvPr id="24" name="Text 21"/>
          <p:cNvSpPr txBox="1"/>
          <p:nvPr/>
        </p:nvSpPr>
        <p:spPr>
          <a:xfrm>
            <a:off x="8092440" y="2743200"/>
            <a:ext cx="1554480" cy="640080"/>
          </a:xfrm>
          <a:prstGeom prst="rect">
            <a:avLst/>
          </a:prstGeom>
          <a:noFill/>
          <a:ln/>
        </p:spPr>
        <p:txBody>
          <a:bodyPr wrap="square" lIns="0" tIns="0" rIns="0" bIns="0" rtlCol="0" anchor="ctr"/>
          <a:lstStyle/>
          <a:p>
            <a:pPr marL="0" indent="0" algn="ctr">
              <a:buNone/>
            </a:pPr>
            <a:r>
              <a:rPr lang="en-US" sz="1200" b="1" dirty="0">
                <a:solidFill>
                  <a:srgbClr val="0B2A4A"/>
                </a:solidFill>
                <a:latin typeface="Arial" pitchFamily="34" charset="0"/>
                <a:ea typeface="Arial" pitchFamily="34" charset="-122"/>
                <a:cs typeface="Arial" pitchFamily="34" charset="-120"/>
              </a:rPr>
              <a:t>Town planner</a:t>
            </a:r>
            <a:endParaRPr lang="en-US" sz="1200" dirty="0"/>
          </a:p>
        </p:txBody>
      </p:sp>
      <p:sp>
        <p:nvSpPr>
          <p:cNvPr id="25" name="Travel agent bubble"/>
          <p:cNvSpPr/>
          <p:nvPr/>
        </p:nvSpPr>
        <p:spPr>
          <a:xfrm>
            <a:off x="9784080" y="2743200"/>
            <a:ext cx="1645920" cy="640080"/>
          </a:xfrm>
          <a:prstGeom prst="roundRect">
            <a:avLst>
              <a:gd name="adj" fmla="val 50000"/>
            </a:avLst>
          </a:prstGeom>
          <a:solidFill>
            <a:srgbClr val="FFF4C2"/>
          </a:solidFill>
          <a:ln w="12700">
            <a:solidFill>
              <a:srgbClr val="FFF4C2"/>
            </a:solidFill>
            <a:prstDash val="solid"/>
          </a:ln>
        </p:spPr>
        <p:txBody>
          <a:bodyPr/>
          <a:lstStyle/>
          <a:p>
            <a:endParaRPr lang="en-GB"/>
          </a:p>
        </p:txBody>
      </p:sp>
      <p:sp>
        <p:nvSpPr>
          <p:cNvPr id="26" name="Text 23"/>
          <p:cNvSpPr txBox="1"/>
          <p:nvPr/>
        </p:nvSpPr>
        <p:spPr>
          <a:xfrm>
            <a:off x="9829800" y="2743200"/>
            <a:ext cx="1554480" cy="640080"/>
          </a:xfrm>
          <a:prstGeom prst="rect">
            <a:avLst/>
          </a:prstGeom>
          <a:noFill/>
          <a:ln/>
        </p:spPr>
        <p:txBody>
          <a:bodyPr wrap="square" lIns="0" tIns="0" rIns="0" bIns="0" rtlCol="0" anchor="ctr"/>
          <a:lstStyle/>
          <a:p>
            <a:pPr marL="0" indent="0" algn="ctr">
              <a:buNone/>
            </a:pPr>
            <a:r>
              <a:rPr lang="en-US" sz="1200" b="1" dirty="0">
                <a:solidFill>
                  <a:srgbClr val="0B2A4A"/>
                </a:solidFill>
                <a:latin typeface="Arial" pitchFamily="34" charset="0"/>
                <a:ea typeface="Arial" pitchFamily="34" charset="-122"/>
                <a:cs typeface="Arial" pitchFamily="34" charset="-120"/>
              </a:rPr>
              <a:t>Travel agent</a:t>
            </a:r>
            <a:endParaRPr lang="en-US" sz="1200" dirty="0"/>
          </a:p>
        </p:txBody>
      </p:sp>
      <p:sp>
        <p:nvSpPr>
          <p:cNvPr id="27" name="Surveyor bubble"/>
          <p:cNvSpPr/>
          <p:nvPr/>
        </p:nvSpPr>
        <p:spPr>
          <a:xfrm>
            <a:off x="8046720" y="3520440"/>
            <a:ext cx="1645920" cy="640080"/>
          </a:xfrm>
          <a:prstGeom prst="roundRect">
            <a:avLst>
              <a:gd name="adj" fmla="val 50000"/>
            </a:avLst>
          </a:prstGeom>
          <a:solidFill>
            <a:srgbClr val="D6F7F7"/>
          </a:solidFill>
          <a:ln w="12700">
            <a:solidFill>
              <a:srgbClr val="D6F7F7"/>
            </a:solidFill>
            <a:prstDash val="solid"/>
          </a:ln>
        </p:spPr>
        <p:txBody>
          <a:bodyPr/>
          <a:lstStyle/>
          <a:p>
            <a:endParaRPr lang="en-GB"/>
          </a:p>
        </p:txBody>
      </p:sp>
      <p:sp>
        <p:nvSpPr>
          <p:cNvPr id="28" name="Text 25"/>
          <p:cNvSpPr txBox="1"/>
          <p:nvPr/>
        </p:nvSpPr>
        <p:spPr>
          <a:xfrm>
            <a:off x="8092440" y="3520440"/>
            <a:ext cx="1554480" cy="640080"/>
          </a:xfrm>
          <a:prstGeom prst="rect">
            <a:avLst/>
          </a:prstGeom>
          <a:noFill/>
          <a:ln/>
        </p:spPr>
        <p:txBody>
          <a:bodyPr wrap="square" lIns="0" tIns="0" rIns="0" bIns="0" rtlCol="0" anchor="ctr"/>
          <a:lstStyle/>
          <a:p>
            <a:pPr marL="0" indent="0" algn="ctr">
              <a:buNone/>
            </a:pPr>
            <a:r>
              <a:rPr lang="en-US" sz="1200" b="1" dirty="0">
                <a:solidFill>
                  <a:srgbClr val="0B2A4A"/>
                </a:solidFill>
                <a:latin typeface="Arial" pitchFamily="34" charset="0"/>
                <a:ea typeface="Arial" pitchFamily="34" charset="-122"/>
                <a:cs typeface="Arial" pitchFamily="34" charset="-120"/>
              </a:rPr>
              <a:t>Surveyor</a:t>
            </a:r>
            <a:endParaRPr lang="en-US" sz="1200" dirty="0"/>
          </a:p>
        </p:txBody>
      </p:sp>
      <p:sp>
        <p:nvSpPr>
          <p:cNvPr id="29" name="Environmental scientist bubble"/>
          <p:cNvSpPr/>
          <p:nvPr/>
        </p:nvSpPr>
        <p:spPr>
          <a:xfrm>
            <a:off x="9784080" y="3520440"/>
            <a:ext cx="1645920" cy="640080"/>
          </a:xfrm>
          <a:prstGeom prst="roundRect">
            <a:avLst>
              <a:gd name="adj" fmla="val 50000"/>
            </a:avLst>
          </a:prstGeom>
          <a:solidFill>
            <a:srgbClr val="DCEDF9"/>
          </a:solidFill>
          <a:ln w="12700">
            <a:solidFill>
              <a:srgbClr val="DCEDF9"/>
            </a:solidFill>
            <a:prstDash val="solid"/>
          </a:ln>
        </p:spPr>
        <p:txBody>
          <a:bodyPr/>
          <a:lstStyle/>
          <a:p>
            <a:endParaRPr lang="en-GB"/>
          </a:p>
        </p:txBody>
      </p:sp>
      <p:sp>
        <p:nvSpPr>
          <p:cNvPr id="30" name="Text 27"/>
          <p:cNvSpPr txBox="1"/>
          <p:nvPr/>
        </p:nvSpPr>
        <p:spPr>
          <a:xfrm>
            <a:off x="9829800" y="3520440"/>
            <a:ext cx="1554480" cy="640080"/>
          </a:xfrm>
          <a:prstGeom prst="rect">
            <a:avLst/>
          </a:prstGeom>
          <a:noFill/>
          <a:ln/>
        </p:spPr>
        <p:txBody>
          <a:bodyPr wrap="square" lIns="0" tIns="0" rIns="0" bIns="0" rtlCol="0" anchor="ctr"/>
          <a:lstStyle/>
          <a:p>
            <a:pPr marL="0" indent="0" algn="ctr">
              <a:buNone/>
            </a:pPr>
            <a:r>
              <a:rPr lang="en-US" sz="1200" b="1" dirty="0">
                <a:solidFill>
                  <a:srgbClr val="0B2A4A"/>
                </a:solidFill>
                <a:latin typeface="Arial" pitchFamily="34" charset="0"/>
                <a:ea typeface="Arial" pitchFamily="34" charset="-122"/>
                <a:cs typeface="Arial" pitchFamily="34" charset="-120"/>
              </a:rPr>
              <a:t>Environmental scientist</a:t>
            </a:r>
            <a:endParaRPr lang="en-US" sz="1200" dirty="0"/>
          </a:p>
        </p:txBody>
      </p:sp>
      <p:sp>
        <p:nvSpPr>
          <p:cNvPr id="31" name="Learn about climate bubble"/>
          <p:cNvSpPr/>
          <p:nvPr/>
        </p:nvSpPr>
        <p:spPr>
          <a:xfrm>
            <a:off x="8046720" y="4297680"/>
            <a:ext cx="1645920" cy="640080"/>
          </a:xfrm>
          <a:prstGeom prst="roundRect">
            <a:avLst>
              <a:gd name="adj" fmla="val 50000"/>
            </a:avLst>
          </a:prstGeom>
          <a:solidFill>
            <a:srgbClr val="F6E3EE"/>
          </a:solidFill>
          <a:ln w="12700">
            <a:solidFill>
              <a:srgbClr val="F6E3EE"/>
            </a:solidFill>
            <a:prstDash val="solid"/>
          </a:ln>
        </p:spPr>
        <p:txBody>
          <a:bodyPr/>
          <a:lstStyle/>
          <a:p>
            <a:endParaRPr lang="en-GB"/>
          </a:p>
        </p:txBody>
      </p:sp>
      <p:sp>
        <p:nvSpPr>
          <p:cNvPr id="32" name="Text 29"/>
          <p:cNvSpPr txBox="1"/>
          <p:nvPr/>
        </p:nvSpPr>
        <p:spPr>
          <a:xfrm>
            <a:off x="8092440" y="4297680"/>
            <a:ext cx="1554480" cy="640080"/>
          </a:xfrm>
          <a:prstGeom prst="rect">
            <a:avLst/>
          </a:prstGeom>
          <a:noFill/>
          <a:ln/>
        </p:spPr>
        <p:txBody>
          <a:bodyPr wrap="square" lIns="0" tIns="0" rIns="0" bIns="0" rtlCol="0" anchor="ctr"/>
          <a:lstStyle/>
          <a:p>
            <a:pPr marL="0" indent="0" algn="ctr">
              <a:buNone/>
            </a:pPr>
            <a:r>
              <a:rPr lang="en-US" sz="1200" b="1" dirty="0">
                <a:solidFill>
                  <a:srgbClr val="0B2A4A"/>
                </a:solidFill>
                <a:latin typeface="Arial" pitchFamily="34" charset="0"/>
                <a:ea typeface="Arial" pitchFamily="34" charset="-122"/>
                <a:cs typeface="Arial" pitchFamily="34" charset="-120"/>
              </a:rPr>
              <a:t>Learn about climate</a:t>
            </a:r>
            <a:endParaRPr lang="en-US" sz="1200" dirty="0"/>
          </a:p>
        </p:txBody>
      </p:sp>
      <p:sp>
        <p:nvSpPr>
          <p:cNvPr id="33" name="Fieldwork trips bubble"/>
          <p:cNvSpPr/>
          <p:nvPr/>
        </p:nvSpPr>
        <p:spPr>
          <a:xfrm>
            <a:off x="9784080" y="4297680"/>
            <a:ext cx="1645920" cy="640080"/>
          </a:xfrm>
          <a:prstGeom prst="roundRect">
            <a:avLst>
              <a:gd name="adj" fmla="val 50000"/>
            </a:avLst>
          </a:prstGeom>
          <a:solidFill>
            <a:srgbClr val="DCEDF9"/>
          </a:solidFill>
          <a:ln w="12700">
            <a:solidFill>
              <a:srgbClr val="DCEDF9"/>
            </a:solidFill>
            <a:prstDash val="solid"/>
          </a:ln>
        </p:spPr>
        <p:txBody>
          <a:bodyPr/>
          <a:lstStyle/>
          <a:p>
            <a:endParaRPr lang="en-GB"/>
          </a:p>
        </p:txBody>
      </p:sp>
      <p:sp>
        <p:nvSpPr>
          <p:cNvPr id="34" name="Text 31"/>
          <p:cNvSpPr txBox="1"/>
          <p:nvPr/>
        </p:nvSpPr>
        <p:spPr>
          <a:xfrm>
            <a:off x="9829800" y="4297680"/>
            <a:ext cx="1554480" cy="640080"/>
          </a:xfrm>
          <a:prstGeom prst="rect">
            <a:avLst/>
          </a:prstGeom>
          <a:noFill/>
          <a:ln/>
        </p:spPr>
        <p:txBody>
          <a:bodyPr wrap="square" lIns="0" tIns="0" rIns="0" bIns="0" rtlCol="0" anchor="ctr"/>
          <a:lstStyle/>
          <a:p>
            <a:pPr marL="0" indent="0" algn="ctr">
              <a:buNone/>
            </a:pPr>
            <a:r>
              <a:rPr lang="en-US" sz="1200" b="1" dirty="0">
                <a:solidFill>
                  <a:srgbClr val="0B2A4A"/>
                </a:solidFill>
                <a:latin typeface="Arial" pitchFamily="34" charset="0"/>
                <a:ea typeface="Arial" pitchFamily="34" charset="-122"/>
                <a:cs typeface="Arial" pitchFamily="34" charset="-120"/>
              </a:rPr>
              <a:t>Fieldwork trips</a:t>
            </a:r>
            <a:endParaRPr lang="en-US" sz="1200" dirty="0"/>
          </a:p>
        </p:txBody>
      </p:sp>
      <p:sp>
        <p:nvSpPr>
          <p:cNvPr id="35" name="Text 32"/>
          <p:cNvSpPr txBox="1"/>
          <p:nvPr/>
        </p:nvSpPr>
        <p:spPr>
          <a:xfrm>
            <a:off x="8001000" y="5074920"/>
            <a:ext cx="3456432" cy="822960"/>
          </a:xfrm>
          <a:prstGeom prst="rect">
            <a:avLst/>
          </a:prstGeom>
          <a:noFill/>
          <a:ln/>
        </p:spPr>
        <p:txBody>
          <a:bodyPr wrap="square" lIns="0" tIns="0" rIns="0" bIns="0" rtlCol="0" anchor="ctr"/>
          <a:lstStyle/>
          <a:p>
            <a:pPr marL="0" indent="0" algn="ctr">
              <a:buNone/>
            </a:pPr>
            <a:r>
              <a:rPr lang="en-US" sz="1400" i="1" dirty="0">
                <a:solidFill>
                  <a:srgbClr val="4F6072"/>
                </a:solidFill>
                <a:latin typeface="Arial" pitchFamily="34" charset="0"/>
                <a:ea typeface="Arial" pitchFamily="34" charset="-122"/>
                <a:cs typeface="Arial" pitchFamily="34" charset="-120"/>
              </a:rPr>
              <a:t>Example</a:t>
            </a:r>
            <a:endParaRPr lang="en-US" sz="1400" dirty="0"/>
          </a:p>
        </p:txBody>
      </p:sp>
      <p:sp>
        <p:nvSpPr>
          <p:cNvPr id="3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Sharing with others</a:t>
            </a:r>
            <a:endParaRPr lang="en-US" sz="3200" dirty="0"/>
          </a:p>
        </p:txBody>
      </p:sp>
      <p:sp>
        <p:nvSpPr>
          <p:cNvPr id="3" name="timer"/>
          <p:cNvSpPr/>
          <p:nvPr/>
        </p:nvSpPr>
        <p:spPr>
          <a:xfrm>
            <a:off x="7223760" y="539496"/>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371600"/>
            <a:ext cx="11091672" cy="7772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Take it in turns to share your poster: why you chose the subject, why it is a good GCSE choice and how it can support your future career.</a:t>
            </a:r>
            <a:endParaRPr lang="en-US" sz="1900" dirty="0"/>
          </a:p>
        </p:txBody>
      </p:sp>
      <p:sp>
        <p:nvSpPr>
          <p:cNvPr id="8" name="Speaking card"/>
          <p:cNvSpPr/>
          <p:nvPr/>
        </p:nvSpPr>
        <p:spPr>
          <a:xfrm>
            <a:off x="548640" y="233172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578608"/>
            <a:ext cx="1188720" cy="1188720"/>
          </a:xfrm>
          <a:prstGeom prst="rect">
            <a:avLst/>
          </a:prstGeom>
        </p:spPr>
      </p:pic>
      <p:sp>
        <p:nvSpPr>
          <p:cNvPr id="10" name="Text 6"/>
          <p:cNvSpPr txBox="1"/>
          <p:nvPr/>
        </p:nvSpPr>
        <p:spPr>
          <a:xfrm>
            <a:off x="2286000" y="233172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Speak clearly and use your poster to support your points. Remember – you are selling your subject!</a:t>
            </a:r>
            <a:endParaRPr lang="en-US" sz="2200" dirty="0"/>
          </a:p>
        </p:txBody>
      </p:sp>
      <p:sp>
        <p:nvSpPr>
          <p:cNvPr id="11" name="Listening card"/>
          <p:cNvSpPr/>
          <p:nvPr/>
        </p:nvSpPr>
        <p:spPr>
          <a:xfrm>
            <a:off x="548640" y="425196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4498848"/>
            <a:ext cx="1188720" cy="1188720"/>
          </a:xfrm>
          <a:prstGeom prst="rect">
            <a:avLst/>
          </a:prstGeom>
        </p:spPr>
      </p:pic>
      <p:sp>
        <p:nvSpPr>
          <p:cNvPr id="13" name="Text 8"/>
          <p:cNvSpPr txBox="1"/>
          <p:nvPr/>
        </p:nvSpPr>
        <p:spPr>
          <a:xfrm>
            <a:off x="2286000" y="425196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Listen carefully while your partner speaks, and think about how they use their tone to persuade you.</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about the main learning pathways and qualification levels.</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Thought about which subjects are useful for different jobs.</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preparing to choose your GCSE options.</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Explore more subjects at home: nextstepsready.org.uk › Start With You</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Subjects</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Text 2"/>
          <p:cNvSpPr txBox="1"/>
          <p:nvPr/>
        </p:nvSpPr>
        <p:spPr>
          <a:xfrm>
            <a:off x="548640" y="1325880"/>
            <a:ext cx="6035040"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My top 8 subjects – circle your favourite</a:t>
            </a:r>
            <a:endParaRPr lang="en-US" sz="1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6035040" cy="3803904"/>
        </p:xfrm>
        <a:graphic>
          <a:graphicData uri="http://schemas.openxmlformats.org/drawingml/2006/table">
            <a:tbl>
              <a:tblPr/>
              <a:tblGrid>
                <a:gridCol w="54864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4</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5</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6</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7</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8</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compulsory"/>
          <p:cNvSpPr/>
          <p:nvPr/>
        </p:nvSpPr>
        <p:spPr>
          <a:xfrm>
            <a:off x="6858000" y="1325880"/>
            <a:ext cx="4782312" cy="274320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4"/>
          <p:cNvSpPr txBox="1"/>
          <p:nvPr/>
        </p:nvSpPr>
        <p:spPr>
          <a:xfrm>
            <a:off x="7040880" y="1417320"/>
            <a:ext cx="4389120" cy="365760"/>
          </a:xfrm>
          <a:prstGeom prst="rect">
            <a:avLst/>
          </a:prstGeom>
          <a:noFill/>
          <a:ln/>
        </p:spPr>
        <p:txBody>
          <a:bodyPr wrap="square" lIns="0" tIns="0" rIns="0" bIns="0" rtlCol="0" anchor="t"/>
          <a:lstStyle/>
          <a:p>
            <a:pPr marL="0" indent="0">
              <a:buNone/>
            </a:pPr>
            <a:r>
              <a:rPr lang="en-US" sz="1500" b="1" dirty="0">
                <a:solidFill>
                  <a:srgbClr val="004077"/>
                </a:solidFill>
                <a:latin typeface="Arial" pitchFamily="34" charset="0"/>
                <a:ea typeface="Arial" pitchFamily="34" charset="-122"/>
                <a:cs typeface="Arial" pitchFamily="34" charset="-120"/>
              </a:rPr>
              <a:t>Subjects I have to study:</a:t>
            </a:r>
            <a:endParaRPr lang="en-US" sz="1500" dirty="0"/>
          </a:p>
        </p:txBody>
      </p:sp>
      <p:sp>
        <p:nvSpPr>
          <p:cNvPr id="8" name="Text 5"/>
          <p:cNvSpPr txBox="1"/>
          <p:nvPr/>
        </p:nvSpPr>
        <p:spPr>
          <a:xfrm>
            <a:off x="7040880" y="1828800"/>
            <a:ext cx="4389120" cy="118872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p:txBody>
      </p:sp>
      <p:sp>
        <p:nvSpPr>
          <p:cNvPr id="9" name="Text 6"/>
          <p:cNvSpPr txBox="1"/>
          <p:nvPr/>
        </p:nvSpPr>
        <p:spPr>
          <a:xfrm>
            <a:off x="7040880" y="3063240"/>
            <a:ext cx="4389120" cy="365760"/>
          </a:xfrm>
          <a:prstGeom prst="rect">
            <a:avLst/>
          </a:prstGeom>
          <a:noFill/>
          <a:ln/>
        </p:spPr>
        <p:txBody>
          <a:bodyPr wrap="square" lIns="0" tIns="0" rIns="0" bIns="0" rtlCol="0" anchor="t"/>
          <a:lstStyle/>
          <a:p>
            <a:pPr marL="0" indent="0">
              <a:buNone/>
            </a:pPr>
            <a:r>
              <a:rPr lang="en-US" sz="1500" b="1" dirty="0">
                <a:solidFill>
                  <a:srgbClr val="004077"/>
                </a:solidFill>
                <a:latin typeface="Arial" pitchFamily="34" charset="0"/>
                <a:ea typeface="Arial" pitchFamily="34" charset="-122"/>
                <a:cs typeface="Arial" pitchFamily="34" charset="-120"/>
              </a:rPr>
              <a:t>Options deadline / options evening:</a:t>
            </a:r>
            <a:endParaRPr lang="en-US" sz="1500" dirty="0"/>
          </a:p>
        </p:txBody>
      </p:sp>
      <p:sp>
        <p:nvSpPr>
          <p:cNvPr id="10" name="Text 7"/>
          <p:cNvSpPr txBox="1"/>
          <p:nvPr/>
        </p:nvSpPr>
        <p:spPr>
          <a:xfrm>
            <a:off x="7040880" y="3474720"/>
            <a:ext cx="4389120" cy="41148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p:txBody>
      </p:sp>
      <p:sp>
        <p:nvSpPr>
          <p:cNvPr id="11" name="poster plan"/>
          <p:cNvSpPr/>
          <p:nvPr/>
        </p:nvSpPr>
        <p:spPr>
          <a:xfrm>
            <a:off x="6858000" y="4206240"/>
            <a:ext cx="4782312" cy="1463040"/>
          </a:xfrm>
          <a:prstGeom prst="roundRect">
            <a:avLst>
              <a:gd name="adj" fmla="val 75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9"/>
          <p:cNvSpPr txBox="1"/>
          <p:nvPr/>
        </p:nvSpPr>
        <p:spPr>
          <a:xfrm>
            <a:off x="7040880" y="4251960"/>
            <a:ext cx="4434840" cy="1371600"/>
          </a:xfrm>
          <a:prstGeom prst="rect">
            <a:avLst/>
          </a:prstGeom>
          <a:noFill/>
          <a:ln/>
        </p:spPr>
        <p:txBody>
          <a:bodyPr wrap="square" lIns="0" tIns="0" rIns="0" bIns="0" rtlCol="0" anchor="ctr"/>
          <a:lstStyle/>
          <a:p>
            <a:pPr marL="0" indent="0">
              <a:buNone/>
            </a:pPr>
            <a:r>
              <a:rPr lang="en-US" sz="1300" b="1" dirty="0">
                <a:solidFill>
                  <a:srgbClr val="004077"/>
                </a:solidFill>
                <a:latin typeface="Arial" pitchFamily="34" charset="0"/>
                <a:ea typeface="Arial" pitchFamily="34" charset="-122"/>
                <a:cs typeface="Arial" pitchFamily="34" charset="-120"/>
              </a:rPr>
              <a:t>Poster plan: </a:t>
            </a:r>
            <a:r>
              <a:rPr lang="en-US" sz="1300" dirty="0">
                <a:solidFill>
                  <a:srgbClr val="0B2A4A"/>
                </a:solidFill>
                <a:latin typeface="Arial" pitchFamily="34" charset="0"/>
                <a:ea typeface="Arial" pitchFamily="34" charset="-122"/>
                <a:cs typeface="Arial" pitchFamily="34" charset="-120"/>
              </a:rPr>
              <a:t>my favourite subject is ………………… because ……………………………………………………… It could lead to jobs like ………………………………</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2043</Words>
  <Application>Microsoft Office PowerPoint</Application>
  <PresentationFormat>Widescreen</PresentationFormat>
  <Paragraphs>208</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Next Steps Ready</vt:lpstr>
      <vt:lpstr>Teacher notes: Year 9 – Know your KS4 options</vt:lpstr>
      <vt:lpstr>Lesson overview</vt:lpstr>
      <vt:lpstr>PowerPoint Presentation</vt:lpstr>
      <vt:lpstr>Careers, jobs and qualifications</vt:lpstr>
      <vt:lpstr>What are qualifications?</vt:lpstr>
      <vt:lpstr>Which GCSE subjects would help?</vt:lpstr>
      <vt:lpstr>Key points about Key Stage 4 options</vt:lpstr>
      <vt:lpstr>Things to consider when choosing subjects</vt:lpstr>
      <vt:lpstr>Task 1: Explore KS4 qualifications</vt:lpstr>
      <vt:lpstr>Task 2: Promote your favourite subject</vt:lpstr>
      <vt:lpstr>Sharing with others</vt:lpstr>
      <vt:lpstr>In this lesson you:</vt:lpstr>
      <vt:lpstr>My Subjects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9 careers lesson: Know your KS4 options (offline version)</dc:title>
  <dc:subject>PptxGenJS Presentation</dc:subject>
  <dc:creator>Careerpilot Team</dc:creator>
  <cp:lastModifiedBy>Sue Lewis</cp:lastModifiedBy>
  <cp:revision>3</cp:revision>
  <dcterms:created xsi:type="dcterms:W3CDTF">2026-10-26T23:30:21Z</dcterms:created>
  <dcterms:modified xsi:type="dcterms:W3CDTF">2026-10-27T12:14:26Z</dcterms:modified>
</cp:coreProperties>
</file>