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73" r:id="rId2"/>
    <p:sldId id="274" r:id="rId3"/>
    <p:sldId id="275" r:id="rId4"/>
    <p:sldId id="276" r:id="rId5"/>
    <p:sldId id="277" r:id="rId6"/>
    <p:sldId id="278" r:id="rId7"/>
    <p:sldId id="263" r:id="rId8"/>
    <p:sldId id="262" r:id="rId9"/>
    <p:sldId id="264" r:id="rId10"/>
    <p:sldId id="265" r:id="rId11"/>
    <p:sldId id="266" r:id="rId12"/>
    <p:sldId id="267" r:id="rId13"/>
    <p:sldId id="268" r:id="rId14"/>
    <p:sldId id="269" r:id="rId15"/>
    <p:sldId id="270" r:id="rId16"/>
    <p:sldId id="271" r:id="rId17"/>
    <p:sldId id="272"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67191" autoAdjust="0"/>
  </p:normalViewPr>
  <p:slideViewPr>
    <p:cSldViewPr snapToGrid="0" snapToObjects="1">
      <p:cViewPr varScale="1">
        <p:scale>
          <a:sx n="74" d="100"/>
          <a:sy n="74" d="100"/>
        </p:scale>
        <p:origin x="1956" y="6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9120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lessons have been developed to support students to build their career development skills, as identified by the CDI Career Development Framework. Each lesson identifies outcomes linked to the CDI framework.
The lessons support meeting Gatsby Benchmarks 1, 2, 3, 4 and 6 and the Equalex Framework for preparing students for Modern Work Experience, as they 'Introduce &amp; Inspire' students about the world of work and 'Investigate &amp; Explore' jobs and careers.
The lessons give students opportunities to practise their essential skills, as identified in the Skills Builder Universal Framework 2.0: www.skillsbuilder.org/universal-framework
The relevant skills steps are identified in the teacher notes for each activity, with reflection questions and prompts for discussion as part of the plenary.
This is the ONLINE version: each student needs a computer, tablet or phone with internet access for Tasks 1 and 2. Students record their answers on the My Skills sheet (slide 17). Ask your school or Trust IT team to make sure nextstepsready.org.uk is not blocked.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overview to plan the lesson. The timings match the timers on the task slides.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students what they will do in the lesson and how long each part takes.
The Career Development Institute has developed a careers framework that shows the skills everybody needs to manage their future career. These aims link to the CDI career learning areas.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that a career is your journey through life, learning and work. Reveal each stop on the journey: work experience is often one of the first steps, then perhaps a part-time job, and throughout your career you may have many different jobs.
Ask: what might be the first stop on your career journey?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if they know what a job is.
Encourage students to explain what is meant by the word job, then reveal the answer.
Look at the photos: how does each of these jobs help other people?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why people work, then reveal the four reasons one by one.
Ask: what other reasons can you think of? (for example, to meet people, to learn new things, to be independent).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5 minutes to discuss this task.
Remind them that essential skills are needed by everyone for any job.
Technical skills may be specific to certain job roles.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alongside qualifications and work experience, employers look for skills.
Some technical skills are needed for certain jobs, like computer skills to work in IT, but there are also some essential skills that are needed for almost any job.</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discussion: what skills did students come up with?
There are eight skills that employers have identified as essential to any job. They are people skills: they are all about how you communicate with others, how you manage yourself and how you come up with new ideas.
Communication:
Listening – receiving, retaining and processing information
Speaking – transmitting information or ideas
Creative problem solving:
Creativity – using imagination and generating new ideas
Problem solving – finding solutions to problems
Self-management:
Planning – setting goals and designing routes to achieve them
Adapting – overcoming challenges and setbacks to achieve goals
Collaboration:
Teamwork – working cooperatively with others to achieve a shared goal
Leadership – supporting, encouraging and motivating others to achieve a shared goal</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5 minutes to discuss this task.
Remind them that essential skills are needed by everyone for any job.
Technical skills may be specific to certain job roles.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discussion: what skills did students come up with?
These are examples of technical skills that may be needed for certain jobs, in addition to the eight essential skills:
Communication – Listening and Speaking
Creative problem solving – Problem Solving and Creativity
Self-management – Adapting and Planning
Collaboration – Leadership and Teamwork</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Next Steps Ready: a free careers website with quizzes, tools and job information. There is no login, so students can use it in school and at home.
Today students will use the Skills Profile, in the Start With You section (circled).</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go to nextstepsready.org.uk, choose Start With You, then the Skills Profile ("What Skills Have You Got Already?").
They tick the activities they have already done through hobbies, learning and life, over three short steps. At the end they see the skills they are already using; clicking a skill shows their examples.
Students write their top three skills, each with an example, on the My Skills sheet (slide 17).</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choose a job they find interesting. They can search the National Careers Service (https://nationalcareers.service.gov.uk/explore-careers) or use Explore Jobs on Next Steps Ready, which links to each job sector.
On the job profile, the "What it takes" section lists the skills and knowledge needed for the role.
In pairs, students discuss which of the eight essential skills are most important for the job and why, and how these match their own skills strengths. Is there a skill they would like to develop?
Students write the job, its three most important skills and why in part 2 of the My Skills sheet, plus a skill they would like to develop.
You could give the example of a builder: problem-solving skills to adapt or solve building issues, teamwork skills to work with other trades and the client, and planning skills to work to plans and deadlines.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time to talk in pairs about their skills strengths.
This activity supports students to develop the following Skills Builder steps:
Step 8 Speaking – Using facts: I use facts and examples to support my communication
Step 8 Listening – Questioning: I ask open questions to understand more
You may want to check students' understanding of these skills steps. Ask students for feedback on how they feel they or their partner have shown these skills steps.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lesson with the class. Ask: which skill would you most like to develop? Where could you build it – in school, at home or in a club?
Remind students that they can use the Skills Profile on Next Steps Ready at home – it is free and there is no login. They can use their examples later in application forms and interviews.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Printable sheet for Tasks 1 and 2. Print one copy per student.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SR Liste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6F7F7"/>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8</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BDDE7"/>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Listening</a:t>
            </a:r>
            <a:endParaRPr lang="en-US" sz="1400" dirty="0"/>
          </a:p>
        </p:txBody>
      </p:sp>
      <p:pic>
        <p:nvPicPr>
          <p:cNvPr id="8" name="Image 1" descr="/tmp/claude-0/-home-claude/57c6dd4e-62f2-571d-b351-8f501f7ac058/scratchpad/lessons/wex/ppt/media/image3.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SR Speak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6F7F7"/>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8</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FE0DE"/>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Speaking</a:t>
            </a:r>
            <a:endParaRPr lang="en-US" sz="1400" dirty="0"/>
          </a:p>
        </p:txBody>
      </p:sp>
      <p:pic>
        <p:nvPicPr>
          <p:cNvPr id="8" name="Image 1" descr="/tmp/claude-0/-home-claude/57c6dd4e-62f2-571d-b351-8f501f7ac058/scratchpad/lessons/wex/ppt/media/image4.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SR Plan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6F7F7"/>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8</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8F1E3"/>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Planning</a:t>
            </a:r>
            <a:endParaRPr lang="en-US" sz="1400" dirty="0"/>
          </a:p>
        </p:txBody>
      </p:sp>
      <p:pic>
        <p:nvPicPr>
          <p:cNvPr id="8" name="Image 1" descr="/tmp/claude-0/-home-claude/57c6dd4e-62f2-571d-b351-8f501f7ac058/scratchpad/lessons/wex/ppt/media/image5.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SR Teamwork">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6F7F7"/>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8</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5F0F9"/>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Teamwork</a:t>
            </a:r>
            <a:endParaRPr lang="en-US" sz="1400" dirty="0"/>
          </a:p>
        </p:txBody>
      </p:sp>
      <p:pic>
        <p:nvPicPr>
          <p:cNvPr id="8" name="Image 1" descr="/tmp/claude-0/-home-claude/57c6dd4e-62f2-571d-b351-8f501f7ac058/scratchpad/lessons/wex/ppt/media/image6.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SR Open">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6F7F7"/>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8</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SR Teacher">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600200" cy="283464"/>
          </a:xfrm>
          <a:prstGeom prst="rect">
            <a:avLst/>
          </a:prstGeom>
          <a:solidFill>
            <a:srgbClr val="D6F7F7"/>
          </a:solidFill>
          <a:ln/>
        </p:spPr>
        <p:txBody>
          <a:bodyPr/>
          <a:lstStyle/>
          <a:p>
            <a:endParaRPr lang="en-GB"/>
          </a:p>
        </p:txBody>
      </p:sp>
      <p:sp>
        <p:nvSpPr>
          <p:cNvPr id="4" name="Text 1"/>
          <p:cNvSpPr/>
          <p:nvPr/>
        </p:nvSpPr>
        <p:spPr>
          <a:xfrm>
            <a:off x="2157984" y="6336792"/>
            <a:ext cx="160020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Teacher notes</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NSR Hero">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6F7F7"/>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8</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NSR Listening">
    <p:bg>
      <p:bgPr>
        <a:solidFill>
          <a:srgbClr val="D9E2EC"/>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548640" y="6336792"/>
            <a:ext cx="1426464" cy="283464"/>
          </a:xfrm>
          <a:prstGeom prst="rect">
            <a:avLst/>
          </a:prstGeom>
        </p:spPr>
      </p:pic>
      <p:sp>
        <p:nvSpPr>
          <p:cNvPr id="3" name="Text 0"/>
          <p:cNvSpPr/>
          <p:nvPr/>
        </p:nvSpPr>
        <p:spPr>
          <a:xfrm>
            <a:off x="2157984" y="6336792"/>
            <a:ext cx="1051560" cy="283464"/>
          </a:xfrm>
          <a:prstGeom prst="roundRect">
            <a:avLst>
              <a:gd name="adj" fmla="val 50000"/>
            </a:avLst>
          </a:prstGeom>
          <a:solidFill>
            <a:srgbClr val="FFE4D0"/>
          </a:solidFill>
          <a:ln/>
        </p:spPr>
        <p:txBody>
          <a:bodyPr wrap="square" lIns="0" tIns="0" rIns="0" bIns="0" rtlCol="0" anchor="ctr"/>
          <a:lstStyle/>
          <a:p>
            <a:pPr marL="0" indent="0" algn="ctr">
              <a:buNone/>
            </a:pPr>
            <a:r>
              <a:rPr lang="en-US" sz="1100" b="1" dirty="0">
                <a:solidFill>
                  <a:srgbClr val="0B2A4A"/>
                </a:solidFill>
                <a:latin typeface="Arial" pitchFamily="34" charset="0"/>
                <a:ea typeface="Arial" pitchFamily="34" charset="-122"/>
                <a:cs typeface="Arial" pitchFamily="34" charset="-120"/>
              </a:rPr>
              <a:t>Lesson 1</a:t>
            </a:r>
            <a:endParaRPr lang="en-US" sz="1100" dirty="0"/>
          </a:p>
        </p:txBody>
      </p:sp>
      <p:pic>
        <p:nvPicPr>
          <p:cNvPr id="4" name="Image 1"/>
          <p:cNvPicPr>
            <a:picLocks noChangeAspect="1"/>
          </p:cNvPicPr>
          <p:nvPr/>
        </p:nvPicPr>
        <p:blipFill>
          <a:blip r:embed="rId3"/>
          <a:stretch>
            <a:fillRect/>
          </a:stretch>
        </p:blipFill>
        <p:spPr>
          <a:xfrm>
            <a:off x="10177272" y="6300216"/>
            <a:ext cx="1463040" cy="356616"/>
          </a:xfrm>
          <a:prstGeom prst="rect">
            <a:avLst/>
          </a:prstGeom>
        </p:spPr>
      </p:pic>
      <p:sp>
        <p:nvSpPr>
          <p:cNvPr id="5" name="Text 1"/>
          <p:cNvSpPr/>
          <p:nvPr/>
        </p:nvSpPr>
        <p:spPr>
          <a:xfrm>
            <a:off x="9665208" y="530352"/>
            <a:ext cx="1975104" cy="585216"/>
          </a:xfrm>
          <a:prstGeom prst="roundRect">
            <a:avLst>
              <a:gd name="adj" fmla="val 50000"/>
            </a:avLst>
          </a:prstGeom>
          <a:solidFill>
            <a:srgbClr val="FBDDE7"/>
          </a:solidFill>
          <a:ln>
            <a:noFill/>
          </a:ln>
        </p:spPr>
        <p:txBody>
          <a:bodyPr wrap="none" lIns="758952" tIns="0" rIns="45720" bIns="0" rtlCol="0" anchor="ctr"/>
          <a:lstStyle/>
          <a:p>
            <a:pPr marL="0" indent="0" algn="l">
              <a:buNone/>
            </a:pPr>
            <a:r>
              <a:rPr lang="en-US" sz="1600" b="1" dirty="0">
                <a:solidFill>
                  <a:srgbClr val="0B2A4A"/>
                </a:solidFill>
                <a:latin typeface="Arial" pitchFamily="34" charset="0"/>
                <a:ea typeface="Arial" pitchFamily="34" charset="-122"/>
                <a:cs typeface="Arial" pitchFamily="34" charset="-120"/>
              </a:rPr>
              <a:t>Listening</a:t>
            </a:r>
            <a:endParaRPr lang="en-US" sz="1600" dirty="0"/>
          </a:p>
        </p:txBody>
      </p:sp>
      <p:pic>
        <p:nvPicPr>
          <p:cNvPr id="6" name="Image 2" descr="Skills Builder Listening icon"/>
          <p:cNvPicPr>
            <a:picLocks noChangeAspect="1"/>
          </p:cNvPicPr>
          <p:nvPr/>
        </p:nvPicPr>
        <p:blipFill>
          <a:blip r:embed="rId4"/>
          <a:stretch>
            <a:fillRect/>
          </a:stretch>
        </p:blipFill>
        <p:spPr>
          <a:xfrm>
            <a:off x="9509760" y="402336"/>
            <a:ext cx="841248" cy="841248"/>
          </a:xfrm>
          <a:prstGeom prst="ellipse">
            <a:avLst/>
          </a:prstGeom>
          <a:effectLst>
            <a:outerShdw blurRad="63500" dist="19050" dir="5400000" algn="ctr" rotWithShape="0">
              <a:srgbClr val="0B2A4A">
                <a:alpha val="22000"/>
              </a:srgbClr>
            </a:outerShdw>
          </a:effectLst>
        </p:spPr>
      </p:pic>
      <p:sp>
        <p:nvSpPr>
          <p:cNvPr id="7" name="Text 2"/>
          <p:cNvSpPr>
            <a:spLocks noGrp="1"/>
          </p:cNvSpPr>
          <p:nvPr>
            <p:ph type="title" idx="105"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200">
                <a:solidFill>
                  <a:srgbClr val="4F6072"/>
                </a:solidFill>
                <a:latin typeface="Arial"/>
                <a:ea typeface="Arial"/>
                <a:cs typeface="Arial"/>
              </a:defRPr>
            </a:lvl1pPr>
          </a:lstStyle>
          <a:p>
            <a:pPr algn="ctr"/>
            <a:fld id="{F7021451-1387-4CA6-816F-3879F97B5CBC}" type="slidenum">
              <a:rPr lang="en-US" b="0"/>
              <a:t>‹#›</a:t>
            </a:fld>
            <a:endParaRPr lang="en-US"/>
          </a:p>
        </p:txBody>
      </p:sp>
    </p:spTree>
    <p:extLst>
      <p:ext uri="{BB962C8B-B14F-4D97-AF65-F5344CB8AC3E}">
        <p14:creationId xmlns:p14="http://schemas.microsoft.com/office/powerpoint/2010/main" val="49735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35.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3.png"/><Relationship Id="rId5" Type="http://schemas.openxmlformats.org/officeDocument/2006/relationships/image" Target="../media/image28.png"/><Relationship Id="rId10" Type="http://schemas.openxmlformats.org/officeDocument/2006/relationships/image" Target="../media/image32.png"/><Relationship Id="rId4" Type="http://schemas.openxmlformats.org/officeDocument/2006/relationships/image" Target="../media/image27.png"/><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6.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5.png"/><Relationship Id="rId4" Type="http://schemas.openxmlformats.org/officeDocument/2006/relationships/image" Target="../media/image27.png"/><Relationship Id="rId9"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7.jpg"/><Relationship Id="rId4" Type="http://schemas.openxmlformats.org/officeDocument/2006/relationships/image" Target="../media/image36.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9.jp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42.jpg"/><Relationship Id="rId4" Type="http://schemas.openxmlformats.org/officeDocument/2006/relationships/image" Target="../media/image41.jp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2.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6.jpg"/><Relationship Id="rId5" Type="http://schemas.openxmlformats.org/officeDocument/2006/relationships/image" Target="../media/image37.jp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Teacher notes: Year 8 – Know yourself, know your skills</a:t>
            </a:r>
            <a:endParaRPr lang="en-US" sz="3200" dirty="0"/>
          </a:p>
        </p:txBody>
      </p:sp>
      <p:sp>
        <p:nvSpPr>
          <p:cNvPr id="3" name="intro panel"/>
          <p:cNvSpPr/>
          <p:nvPr/>
        </p:nvSpPr>
        <p:spPr>
          <a:xfrm>
            <a:off x="548640" y="1463040"/>
            <a:ext cx="3566160" cy="4572000"/>
          </a:xfrm>
          <a:prstGeom prst="roundRect">
            <a:avLst>
              <a:gd name="adj" fmla="val 359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4" name="Year 8 badge" descr="/tmp/claude-0/-home-claude/57c6dd4e-62f2-571d-b351-8f501f7ac058/scratchpad/lessons/assets/badge-y8.png"/>
          <p:cNvPicPr>
            <a:picLocks noChangeAspect="1"/>
          </p:cNvPicPr>
          <p:nvPr/>
        </p:nvPicPr>
        <p:blipFill>
          <a:blip r:embed="rId3"/>
          <a:stretch>
            <a:fillRect/>
          </a:stretch>
        </p:blipFill>
        <p:spPr>
          <a:xfrm>
            <a:off x="1325880" y="1691640"/>
            <a:ext cx="2011680" cy="2011680"/>
          </a:xfrm>
          <a:prstGeom prst="rect">
            <a:avLst/>
          </a:prstGeom>
        </p:spPr>
      </p:pic>
      <p:sp>
        <p:nvSpPr>
          <p:cNvPr id="5" name="Text 2"/>
          <p:cNvSpPr txBox="1"/>
          <p:nvPr/>
        </p:nvSpPr>
        <p:spPr>
          <a:xfrm>
            <a:off x="777240" y="3840480"/>
            <a:ext cx="3108960" cy="114300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A one-hour careers lesson to help Year 8 students recognise their skills and the skills needed for work.</a:t>
            </a:r>
            <a:endParaRPr lang="en-US" sz="1500" dirty="0"/>
          </a:p>
        </p:txBody>
      </p:sp>
      <p:sp>
        <p:nvSpPr>
          <p:cNvPr id="6" name="version tag"/>
          <p:cNvSpPr/>
          <p:nvPr/>
        </p:nvSpPr>
        <p:spPr>
          <a:xfrm>
            <a:off x="777240" y="5029200"/>
            <a:ext cx="3108960" cy="777240"/>
          </a:xfrm>
          <a:prstGeom prst="roundRect">
            <a:avLst>
              <a:gd name="adj" fmla="val 11765"/>
            </a:avLst>
          </a:prstGeom>
          <a:solidFill>
            <a:srgbClr val="00CCCC"/>
          </a:solidFill>
          <a:ln w="12700">
            <a:solidFill>
              <a:srgbClr val="00CCCC"/>
            </a:solidFill>
            <a:prstDash val="solid"/>
          </a:ln>
        </p:spPr>
        <p:txBody>
          <a:bodyPr/>
          <a:lstStyle/>
          <a:p>
            <a:endParaRPr lang="en-GB"/>
          </a:p>
        </p:txBody>
      </p:sp>
      <p:sp>
        <p:nvSpPr>
          <p:cNvPr id="7" name="Text 4"/>
          <p:cNvSpPr txBox="1"/>
          <p:nvPr/>
        </p:nvSpPr>
        <p:spPr>
          <a:xfrm>
            <a:off x="914400" y="5029200"/>
            <a:ext cx="2834640" cy="77724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Online version</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Students need a computer, tablet or phone</a:t>
            </a:r>
            <a:endParaRPr lang="en-US" sz="1300" dirty="0"/>
          </a:p>
        </p:txBody>
      </p:sp>
      <p:sp>
        <p:nvSpPr>
          <p:cNvPr id="8" name="Text 5"/>
          <p:cNvSpPr txBox="1"/>
          <p:nvPr/>
        </p:nvSpPr>
        <p:spPr>
          <a:xfrm>
            <a:off x="4434840" y="1463040"/>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This lesson aims to support students to:</a:t>
            </a:r>
            <a:endParaRPr lang="en-US" sz="1700" dirty="0"/>
          </a:p>
        </p:txBody>
      </p:sp>
      <p:sp>
        <p:nvSpPr>
          <p:cNvPr id="9" name="card"/>
          <p:cNvSpPr/>
          <p:nvPr/>
        </p:nvSpPr>
        <p:spPr>
          <a:xfrm>
            <a:off x="4434840" y="1874520"/>
            <a:ext cx="7205472" cy="914400"/>
          </a:xfrm>
          <a:prstGeom prst="roundRect">
            <a:avLst>
              <a:gd name="adj" fmla="val 12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617720" y="1874520"/>
            <a:ext cx="6839712" cy="91440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Develop their career skills for life, learning and work</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Prepare for the next career decisions they will have to make</a:t>
            </a:r>
            <a:endParaRPr lang="en-US" sz="1400" dirty="0"/>
          </a:p>
        </p:txBody>
      </p:sp>
      <p:grpSp>
        <p:nvGrpSpPr>
          <p:cNvPr id="26" name="Group 25">
            <a:extLst>
              <a:ext uri="{FF2B5EF4-FFF2-40B4-BE49-F238E27FC236}">
                <a16:creationId xmlns:a16="http://schemas.microsoft.com/office/drawing/2014/main" id="{95F2F59D-956A-4B41-E51D-C539166601DC}"/>
              </a:ext>
            </a:extLst>
          </p:cNvPr>
          <p:cNvGrpSpPr/>
          <p:nvPr/>
        </p:nvGrpSpPr>
        <p:grpSpPr>
          <a:xfrm>
            <a:off x="4434840" y="2944368"/>
            <a:ext cx="7205472" cy="3090672"/>
            <a:chOff x="4434840" y="2944368"/>
            <a:chExt cx="7205472" cy="3090672"/>
          </a:xfrm>
        </p:grpSpPr>
        <p:sp>
          <p:nvSpPr>
            <p:cNvPr id="11" name="Text 8"/>
            <p:cNvSpPr txBox="1"/>
            <p:nvPr/>
          </p:nvSpPr>
          <p:spPr>
            <a:xfrm>
              <a:off x="4434840" y="2944368"/>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Career development skills (CDI Framework)</a:t>
              </a:r>
              <a:endParaRPr lang="en-US" sz="1700" dirty="0"/>
            </a:p>
          </p:txBody>
        </p:sp>
        <p:sp>
          <p:nvSpPr>
            <p:cNvPr id="12" name="card"/>
            <p:cNvSpPr/>
            <p:nvPr/>
          </p:nvSpPr>
          <p:spPr>
            <a:xfrm>
              <a:off x="4434840" y="3355848"/>
              <a:ext cx="7205472" cy="1325880"/>
            </a:xfrm>
            <a:prstGeom prst="roundRect">
              <a:avLst>
                <a:gd name="adj" fmla="val 82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0"/>
            <p:cNvSpPr txBox="1"/>
            <p:nvPr/>
          </p:nvSpPr>
          <p:spPr>
            <a:xfrm>
              <a:off x="4617720" y="3355848"/>
              <a:ext cx="6839712" cy="132588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Being aware that career describes their journey through life, learning and work</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Being aware that learning, skills and qualifications are important for career</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Recording achievements</a:t>
              </a:r>
              <a:endParaRPr lang="en-US" sz="1400" dirty="0"/>
            </a:p>
          </p:txBody>
        </p:sp>
        <p:sp>
          <p:nvSpPr>
            <p:cNvPr id="14" name="Gatsby Benchmarks card"/>
            <p:cNvSpPr/>
            <p:nvPr/>
          </p:nvSpPr>
          <p:spPr>
            <a:xfrm>
              <a:off x="4434840" y="4846320"/>
              <a:ext cx="2279904" cy="1188720"/>
            </a:xfrm>
            <a:prstGeom prst="roundRect">
              <a:avLst>
                <a:gd name="adj" fmla="val 9231"/>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5" name="Text 12"/>
            <p:cNvSpPr txBox="1"/>
            <p:nvPr/>
          </p:nvSpPr>
          <p:spPr>
            <a:xfrm>
              <a:off x="4572000"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Gatsby Benchmarks</a:t>
              </a:r>
              <a:endParaRPr lang="en-US" sz="1400" dirty="0"/>
            </a:p>
          </p:txBody>
        </p:sp>
        <p:sp>
          <p:nvSpPr>
            <p:cNvPr id="16" name="Text 13"/>
            <p:cNvSpPr txBox="1"/>
            <p:nvPr/>
          </p:nvSpPr>
          <p:spPr>
            <a:xfrm>
              <a:off x="4572000"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1, 2, 3, 4 and 6</a:t>
              </a:r>
              <a:endParaRPr lang="en-US" sz="1300" dirty="0"/>
            </a:p>
          </p:txBody>
        </p:sp>
        <p:sp>
          <p:nvSpPr>
            <p:cNvPr id="17" name="Equalex Framework card"/>
            <p:cNvSpPr/>
            <p:nvPr/>
          </p:nvSpPr>
          <p:spPr>
            <a:xfrm>
              <a:off x="6897624" y="4846320"/>
              <a:ext cx="2279904" cy="1188720"/>
            </a:xfrm>
            <a:prstGeom prst="roundRect">
              <a:avLst>
                <a:gd name="adj" fmla="val 9231"/>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5"/>
            <p:cNvSpPr txBox="1"/>
            <p:nvPr/>
          </p:nvSpPr>
          <p:spPr>
            <a:xfrm>
              <a:off x="7034784"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Equalex Framework</a:t>
              </a:r>
              <a:endParaRPr lang="en-US" sz="1400" dirty="0"/>
            </a:p>
          </p:txBody>
        </p:sp>
        <p:sp>
          <p:nvSpPr>
            <p:cNvPr id="19" name="Text 16"/>
            <p:cNvSpPr txBox="1"/>
            <p:nvPr/>
          </p:nvSpPr>
          <p:spPr>
            <a:xfrm>
              <a:off x="7034784"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Introduce &amp; Inspire</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Investigate &amp; Explore</a:t>
              </a:r>
              <a:endParaRPr lang="en-US" sz="1300" dirty="0"/>
            </a:p>
          </p:txBody>
        </p:sp>
        <p:sp>
          <p:nvSpPr>
            <p:cNvPr id="20" name="Skills Builder card"/>
            <p:cNvSpPr/>
            <p:nvPr/>
          </p:nvSpPr>
          <p:spPr>
            <a:xfrm>
              <a:off x="9360408" y="4846320"/>
              <a:ext cx="2279904" cy="1188720"/>
            </a:xfrm>
            <a:prstGeom prst="roundRect">
              <a:avLst>
                <a:gd name="adj" fmla="val 9231"/>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21" name="Text 18"/>
            <p:cNvSpPr txBox="1"/>
            <p:nvPr/>
          </p:nvSpPr>
          <p:spPr>
            <a:xfrm>
              <a:off x="9497568"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Skills Builder</a:t>
              </a:r>
              <a:endParaRPr lang="en-US" sz="1400" dirty="0"/>
            </a:p>
          </p:txBody>
        </p:sp>
        <p:pic>
          <p:nvPicPr>
            <p:cNvPr id="22" name="Teamwork badge" descr="/tmp/claude-0/-home-claude/57c6dd4e-62f2-571d-b351-8f501f7ac058/scratchpad/lessons/wex/ppt/media/image6.png"/>
            <p:cNvPicPr>
              <a:picLocks noChangeAspect="1"/>
            </p:cNvPicPr>
            <p:nvPr/>
          </p:nvPicPr>
          <p:blipFill>
            <a:blip r:embed="rId4"/>
            <a:stretch>
              <a:fillRect/>
            </a:stretch>
          </p:blipFill>
          <p:spPr>
            <a:xfrm>
              <a:off x="9497568" y="5303520"/>
              <a:ext cx="621792" cy="621792"/>
            </a:xfrm>
            <a:prstGeom prst="rect">
              <a:avLst/>
            </a:prstGeom>
          </p:spPr>
        </p:pic>
        <p:pic>
          <p:nvPicPr>
            <p:cNvPr id="23" name="Speaking badge" descr="/tmp/claude-0/-home-claude/57c6dd4e-62f2-571d-b351-8f501f7ac058/scratchpad/lessons/wex/ppt/media/image4.png"/>
            <p:cNvPicPr>
              <a:picLocks noChangeAspect="1"/>
            </p:cNvPicPr>
            <p:nvPr/>
          </p:nvPicPr>
          <p:blipFill>
            <a:blip r:embed="rId5"/>
            <a:stretch>
              <a:fillRect/>
            </a:stretch>
          </p:blipFill>
          <p:spPr>
            <a:xfrm>
              <a:off x="10210800" y="5303520"/>
              <a:ext cx="621792" cy="621792"/>
            </a:xfrm>
            <a:prstGeom prst="rect">
              <a:avLst/>
            </a:prstGeom>
          </p:spPr>
        </p:pic>
        <p:pic>
          <p:nvPicPr>
            <p:cNvPr id="24" name="Listening badge" descr="/tmp/claude-0/-home-claude/57c6dd4e-62f2-571d-b351-8f501f7ac058/scratchpad/lessons/wex/ppt/media/image3.png"/>
            <p:cNvPicPr>
              <a:picLocks noChangeAspect="1"/>
            </p:cNvPicPr>
            <p:nvPr/>
          </p:nvPicPr>
          <p:blipFill>
            <a:blip r:embed="rId6"/>
            <a:stretch>
              <a:fillRect/>
            </a:stretch>
          </p:blipFill>
          <p:spPr>
            <a:xfrm>
              <a:off x="10924032" y="5303520"/>
              <a:ext cx="621792" cy="621792"/>
            </a:xfrm>
            <a:prstGeom prst="rect">
              <a:avLst/>
            </a:prstGeom>
          </p:spPr>
        </p:pic>
      </p:gr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Lesson overview</a:t>
            </a:r>
            <a:endParaRPr lang="en-US" sz="3200" dirty="0"/>
          </a:p>
        </p:txBody>
      </p:sp>
      <p:sp>
        <p:nvSpPr>
          <p:cNvPr id="3" name="before the lesson"/>
          <p:cNvSpPr/>
          <p:nvPr/>
        </p:nvSpPr>
        <p:spPr>
          <a:xfrm>
            <a:off x="548640" y="1417320"/>
            <a:ext cx="11091672" cy="685800"/>
          </a:xfrm>
          <a:prstGeom prst="roundRect">
            <a:avLst>
              <a:gd name="adj" fmla="val 16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4" name="before circle"/>
          <p:cNvSpPr/>
          <p:nvPr/>
        </p:nvSpPr>
        <p:spPr>
          <a:xfrm>
            <a:off x="685800" y="1508760"/>
            <a:ext cx="502920" cy="502920"/>
          </a:xfrm>
          <a:prstGeom prst="ellipse">
            <a:avLst/>
          </a:prstGeom>
          <a:solidFill>
            <a:srgbClr val="004077"/>
          </a:solidFill>
          <a:ln w="12700">
            <a:solidFill>
              <a:srgbClr val="004077"/>
            </a:solidFill>
            <a:prstDash val="solid"/>
          </a:ln>
        </p:spPr>
        <p:txBody>
          <a:bodyPr/>
          <a:lstStyle/>
          <a:p>
            <a:endParaRPr lang="en-GB"/>
          </a:p>
        </p:txBody>
      </p:sp>
      <p:pic>
        <p:nvPicPr>
          <p:cNvPr id="5" name="before icon" descr="preencoded.png"/>
          <p:cNvPicPr>
            <a:picLocks noChangeAspect="1"/>
          </p:cNvPicPr>
          <p:nvPr/>
        </p:nvPicPr>
        <p:blipFill>
          <a:blip r:embed="rId3"/>
          <a:stretch>
            <a:fillRect/>
          </a:stretch>
        </p:blipFill>
        <p:spPr>
          <a:xfrm>
            <a:off x="806501" y="1629461"/>
            <a:ext cx="261518" cy="261518"/>
          </a:xfrm>
          <a:prstGeom prst="rect">
            <a:avLst/>
          </a:prstGeom>
        </p:spPr>
      </p:pic>
      <p:sp>
        <p:nvSpPr>
          <p:cNvPr id="6" name="Text 3"/>
          <p:cNvSpPr txBox="1"/>
          <p:nvPr/>
        </p:nvSpPr>
        <p:spPr>
          <a:xfrm>
            <a:off x="1371600" y="1417320"/>
            <a:ext cx="10149840" cy="685800"/>
          </a:xfrm>
          <a:prstGeom prst="rect">
            <a:avLst/>
          </a:prstGeom>
          <a:noFill/>
          <a:ln/>
        </p:spPr>
        <p:txBody>
          <a:bodyPr wrap="square" lIns="0" tIns="0" rIns="0" bIns="0" rtlCol="0" anchor="ctr"/>
          <a:lstStyle/>
          <a:p>
            <a:pPr marL="0" indent="0">
              <a:buNone/>
            </a:pPr>
            <a:r>
              <a:rPr lang="en-US" sz="1500" b="1" dirty="0">
                <a:solidFill>
                  <a:srgbClr val="0B2A4A"/>
                </a:solidFill>
                <a:latin typeface="Arial" pitchFamily="34" charset="0"/>
                <a:ea typeface="Arial" pitchFamily="34" charset="-122"/>
                <a:cs typeface="Arial" pitchFamily="34" charset="-120"/>
              </a:rPr>
              <a:t>Before the lesson: </a:t>
            </a:r>
            <a:r>
              <a:rPr lang="en-US" sz="1500" dirty="0">
                <a:solidFill>
                  <a:srgbClr val="0B2A4A"/>
                </a:solidFill>
                <a:latin typeface="Arial" pitchFamily="34" charset="0"/>
                <a:ea typeface="Arial" pitchFamily="34" charset="-122"/>
                <a:cs typeface="Arial" pitchFamily="34" charset="-120"/>
              </a:rPr>
              <a:t>print the My Skills sheet (slide 17), one per student. Each student needs a device – check nextstepsready.org.uk opens in school.</a:t>
            </a:r>
            <a:endParaRPr lang="en-US" sz="1500" dirty="0"/>
          </a:p>
        </p:txBody>
      </p:sp>
      <p:graphicFrame>
        <p:nvGraphicFramePr>
          <p:cNvPr id="7" name="Table 0"/>
          <p:cNvGraphicFramePr>
            <a:graphicFrameLocks noGrp="1"/>
          </p:cNvGraphicFramePr>
          <p:nvPr/>
        </p:nvGraphicFramePr>
        <p:xfrm>
          <a:off x="548640" y="2331720"/>
          <a:ext cx="11091672" cy="3200400"/>
        </p:xfrm>
        <a:graphic>
          <a:graphicData uri="http://schemas.openxmlformats.org/drawingml/2006/table">
            <a:tbl>
              <a:tblPr/>
              <a:tblGrid>
                <a:gridCol w="128016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5879592">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457200">
                <a:tc>
                  <a:txBody>
                    <a:bodyPr/>
                    <a:lstStyle/>
                    <a:p>
                      <a:pPr marL="0" indent="0">
                        <a:buNone/>
                      </a:pPr>
                      <a:r>
                        <a:rPr lang="en-US" sz="1500" b="1" dirty="0">
                          <a:solidFill>
                            <a:srgbClr val="FFFFFF"/>
                          </a:solidFill>
                          <a:latin typeface="Arial" pitchFamily="34" charset="0"/>
                          <a:ea typeface="Arial" pitchFamily="34" charset="-122"/>
                          <a:cs typeface="Arial" pitchFamily="34" charset="-120"/>
                        </a:rPr>
                        <a:t>Timing</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Slides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Activity</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Resources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extLst>
                  <a:ext uri="{0D108BD9-81ED-4DB2-BD59-A6C34878D82A}">
                    <a16:rowId xmlns:a16="http://schemas.microsoft.com/office/drawing/2014/main" val="10000"/>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15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4–11</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Introduction: careers, jobs and why people work; essential and technical skills (two 5-minute warm-ups)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12–13</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Task 1: Skills Profile on Next Steps Ready</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Device, My Skills sheet</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14</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Task 2: which skills does a job need?</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Device, My Skills sheet</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15–16</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Share your skills with a partner, then wrap-up</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8" name="Text 4"/>
          <p:cNvSpPr txBox="1"/>
          <p:nvPr/>
        </p:nvSpPr>
        <p:spPr>
          <a:xfrm>
            <a:off x="548640" y="5577840"/>
            <a:ext cx="11091672" cy="365760"/>
          </a:xfrm>
          <a:prstGeom prst="rect">
            <a:avLst/>
          </a:prstGeom>
          <a:noFill/>
          <a:ln/>
        </p:spPr>
        <p:txBody>
          <a:bodyPr wrap="square" lIns="0" tIns="0" rIns="0" bIns="0" rtlCol="0" anchor="t"/>
          <a:lstStyle/>
          <a:p>
            <a:pPr marL="0" indent="0">
              <a:buNone/>
            </a:pPr>
            <a:r>
              <a:rPr lang="en-US" sz="1300" i="1" dirty="0">
                <a:solidFill>
                  <a:srgbClr val="4F6072"/>
                </a:solidFill>
                <a:latin typeface="Arial" pitchFamily="34" charset="0"/>
                <a:ea typeface="Arial" pitchFamily="34" charset="-122"/>
                <a:cs typeface="Arial" pitchFamily="34" charset="-120"/>
              </a:rPr>
              <a:t>Total: about 45–50 minutes. Timings are a guide.</a:t>
            </a:r>
            <a:endParaRPr lang="en-US" sz="13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ro panel"/>
          <p:cNvSpPr/>
          <p:nvPr/>
        </p:nvSpPr>
        <p:spPr>
          <a:xfrm>
            <a:off x="548640" y="502920"/>
            <a:ext cx="4114800" cy="5532120"/>
          </a:xfrm>
          <a:prstGeom prst="roundRect">
            <a:avLst>
              <a:gd name="adj" fmla="val 3556"/>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3" name="Year 8 badge" descr="/tmp/claude-0/-home-claude/57c6dd4e-62f2-571d-b351-8f501f7ac058/scratchpad/lessons/assets/badge-y8.png"/>
          <p:cNvPicPr>
            <a:picLocks noChangeAspect="1"/>
          </p:cNvPicPr>
          <p:nvPr/>
        </p:nvPicPr>
        <p:blipFill>
          <a:blip r:embed="rId3"/>
          <a:stretch>
            <a:fillRect/>
          </a:stretch>
        </p:blipFill>
        <p:spPr>
          <a:xfrm>
            <a:off x="1463040" y="868680"/>
            <a:ext cx="2286000" cy="2286000"/>
          </a:xfrm>
          <a:prstGeom prst="rect">
            <a:avLst/>
          </a:prstGeom>
        </p:spPr>
      </p:pic>
      <p:sp>
        <p:nvSpPr>
          <p:cNvPr id="4" name="Text 1"/>
          <p:cNvSpPr txBox="1"/>
          <p:nvPr/>
        </p:nvSpPr>
        <p:spPr>
          <a:xfrm>
            <a:off x="914400" y="3383280"/>
            <a:ext cx="3383280" cy="1508760"/>
          </a:xfrm>
          <a:prstGeom prst="rect">
            <a:avLst/>
          </a:prstGeom>
          <a:noFill/>
          <a:ln/>
        </p:spPr>
        <p:txBody>
          <a:bodyPr wrap="square" lIns="0" tIns="0" rIns="0" bIns="0" rtlCol="0" anchor="t"/>
          <a:lstStyle/>
          <a:p>
            <a:pPr marL="0" indent="0">
              <a:buNone/>
            </a:pPr>
            <a:r>
              <a:rPr lang="en-US" sz="1800" dirty="0">
                <a:solidFill>
                  <a:srgbClr val="BFD4EA"/>
                </a:solidFill>
                <a:latin typeface="Arial" pitchFamily="34" charset="0"/>
                <a:ea typeface="Arial" pitchFamily="34" charset="-122"/>
                <a:cs typeface="Arial" pitchFamily="34" charset="-120"/>
              </a:rPr>
              <a:t>Careers lesson</a:t>
            </a:r>
            <a:endParaRPr lang="en-US" sz="1800" dirty="0"/>
          </a:p>
          <a:p>
            <a:pPr marL="0" indent="0">
              <a:buNone/>
            </a:pPr>
            <a:r>
              <a:rPr lang="en-US" sz="3000" b="1" dirty="0">
                <a:solidFill>
                  <a:srgbClr val="FFFFFF"/>
                </a:solidFill>
                <a:latin typeface="Arial" pitchFamily="34" charset="0"/>
                <a:ea typeface="Arial" pitchFamily="34" charset="-122"/>
                <a:cs typeface="Arial" pitchFamily="34" charset="-120"/>
              </a:rPr>
              <a:t>Know yourself, know your skills</a:t>
            </a:r>
            <a:endParaRPr lang="en-US" sz="1800" dirty="0"/>
          </a:p>
        </p:txBody>
      </p:sp>
      <p:sp>
        <p:nvSpPr>
          <p:cNvPr id="5" name="Text 2"/>
          <p:cNvSpPr txBox="1"/>
          <p:nvPr/>
        </p:nvSpPr>
        <p:spPr>
          <a:xfrm>
            <a:off x="914400" y="4937760"/>
            <a:ext cx="3383280" cy="91440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Find out which skills you already have, and which skills you need for work.</a:t>
            </a:r>
            <a:endParaRPr lang="en-US" sz="1500" dirty="0"/>
          </a:p>
        </p:txBody>
      </p:sp>
      <p:sp>
        <p:nvSpPr>
          <p:cNvPr id="6" name="Text 3"/>
          <p:cNvSpPr txBox="1"/>
          <p:nvPr/>
        </p:nvSpPr>
        <p:spPr>
          <a:xfrm>
            <a:off x="5120640" y="548640"/>
            <a:ext cx="6492240" cy="5486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In this lesson you will:</a:t>
            </a:r>
            <a:endParaRPr lang="en-US" sz="2400" dirty="0"/>
          </a:p>
        </p:txBody>
      </p:sp>
      <p:sp>
        <p:nvSpPr>
          <p:cNvPr id="7" name="aim 1"/>
          <p:cNvSpPr/>
          <p:nvPr/>
        </p:nvSpPr>
        <p:spPr>
          <a:xfrm>
            <a:off x="5806440" y="1280160"/>
            <a:ext cx="5833872" cy="1097280"/>
          </a:xfrm>
          <a:prstGeom prst="roundRect">
            <a:avLst>
              <a:gd name="adj" fmla="val 10000"/>
            </a:avLst>
          </a:prstGeom>
          <a:solidFill>
            <a:srgbClr val="D6F7F7"/>
          </a:solidFill>
          <a:ln w="12700">
            <a:solidFill>
              <a:srgbClr val="D6F7F7"/>
            </a:solidFill>
            <a:prstDash val="solid"/>
          </a:ln>
          <a:effectLst>
            <a:outerShdw blurRad="76200" dist="25400" dir="5400000" algn="bl" rotWithShape="0">
              <a:srgbClr val="000000">
                <a:alpha val="12000"/>
              </a:srgbClr>
            </a:outerShdw>
          </a:effectLst>
        </p:spPr>
        <p:txBody>
          <a:bodyPr/>
          <a:lstStyle/>
          <a:p>
            <a:endParaRPr lang="en-GB"/>
          </a:p>
        </p:txBody>
      </p:sp>
      <p:sp>
        <p:nvSpPr>
          <p:cNvPr id="8" name="Text 5"/>
          <p:cNvSpPr txBox="1"/>
          <p:nvPr/>
        </p:nvSpPr>
        <p:spPr>
          <a:xfrm>
            <a:off x="6035040" y="128016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Talk about your skills strengths with others in your class.</a:t>
            </a:r>
            <a:endParaRPr lang="en-US" sz="1900" dirty="0"/>
          </a:p>
        </p:txBody>
      </p:sp>
      <p:sp>
        <p:nvSpPr>
          <p:cNvPr id="9" name="aim 1 circle"/>
          <p:cNvSpPr/>
          <p:nvPr/>
        </p:nvSpPr>
        <p:spPr>
          <a:xfrm>
            <a:off x="10744200" y="146304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0" name="aim 1 icon" descr="preencoded.png"/>
          <p:cNvPicPr>
            <a:picLocks noChangeAspect="1"/>
          </p:cNvPicPr>
          <p:nvPr/>
        </p:nvPicPr>
        <p:blipFill>
          <a:blip r:embed="rId4"/>
          <a:stretch>
            <a:fillRect/>
          </a:stretch>
        </p:blipFill>
        <p:spPr>
          <a:xfrm>
            <a:off x="10919765" y="1638605"/>
            <a:ext cx="380390" cy="380390"/>
          </a:xfrm>
          <a:prstGeom prst="rect">
            <a:avLst/>
          </a:prstGeom>
        </p:spPr>
      </p:pic>
      <p:sp>
        <p:nvSpPr>
          <p:cNvPr id="11" name="number 1"/>
          <p:cNvSpPr/>
          <p:nvPr/>
        </p:nvSpPr>
        <p:spPr>
          <a:xfrm>
            <a:off x="5120640" y="1527048"/>
            <a:ext cx="603504" cy="603504"/>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8"/>
          <p:cNvSpPr txBox="1"/>
          <p:nvPr/>
        </p:nvSpPr>
        <p:spPr>
          <a:xfrm>
            <a:off x="5120640" y="1527048"/>
            <a:ext cx="603504" cy="603504"/>
          </a:xfrm>
          <a:prstGeom prst="rect">
            <a:avLst/>
          </a:prstGeom>
          <a:noFill/>
          <a:ln/>
        </p:spPr>
        <p:txBody>
          <a:bodyPr wrap="square" lIns="0" tIns="0" rIns="0" bIns="0" rtlCol="0" anchor="ctr"/>
          <a:lstStyle/>
          <a:p>
            <a:pPr marL="0" indent="0" algn="ctr">
              <a:buNone/>
            </a:pPr>
            <a:r>
              <a:rPr lang="en-US" sz="2400" b="1" dirty="0">
                <a:solidFill>
                  <a:srgbClr val="0B2A4A"/>
                </a:solidFill>
                <a:latin typeface="Arial" pitchFamily="34" charset="0"/>
                <a:ea typeface="Arial" pitchFamily="34" charset="-122"/>
                <a:cs typeface="Arial" pitchFamily="34" charset="-120"/>
              </a:rPr>
              <a:t>1</a:t>
            </a:r>
            <a:endParaRPr lang="en-US" sz="2400" dirty="0"/>
          </a:p>
        </p:txBody>
      </p:sp>
      <p:grpSp>
        <p:nvGrpSpPr>
          <p:cNvPr id="35" name="Group 34">
            <a:extLst>
              <a:ext uri="{FF2B5EF4-FFF2-40B4-BE49-F238E27FC236}">
                <a16:creationId xmlns:a16="http://schemas.microsoft.com/office/drawing/2014/main" id="{B9DD9B6F-2851-254A-5A6D-1EDD9DB052FA}"/>
              </a:ext>
            </a:extLst>
          </p:cNvPr>
          <p:cNvGrpSpPr/>
          <p:nvPr/>
        </p:nvGrpSpPr>
        <p:grpSpPr>
          <a:xfrm>
            <a:off x="5120640" y="2606040"/>
            <a:ext cx="6519672" cy="1097280"/>
            <a:chOff x="5120640" y="2606040"/>
            <a:chExt cx="6519672" cy="1097280"/>
          </a:xfrm>
        </p:grpSpPr>
        <p:sp>
          <p:nvSpPr>
            <p:cNvPr id="13" name="aim 2"/>
            <p:cNvSpPr/>
            <p:nvPr/>
          </p:nvSpPr>
          <p:spPr>
            <a:xfrm>
              <a:off x="5806440" y="2606040"/>
              <a:ext cx="5833872" cy="1097280"/>
            </a:xfrm>
            <a:prstGeom prst="roundRect">
              <a:avLst>
                <a:gd name="adj" fmla="val 10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4" name="Text 10"/>
            <p:cNvSpPr txBox="1"/>
            <p:nvPr/>
          </p:nvSpPr>
          <p:spPr>
            <a:xfrm>
              <a:off x="6035040" y="260604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Recognise the skills needed for the world of work and how to build them.</a:t>
              </a:r>
              <a:endParaRPr lang="en-US" sz="1900" dirty="0"/>
            </a:p>
          </p:txBody>
        </p:sp>
        <p:sp>
          <p:nvSpPr>
            <p:cNvPr id="15" name="aim 2 circle"/>
            <p:cNvSpPr/>
            <p:nvPr/>
          </p:nvSpPr>
          <p:spPr>
            <a:xfrm>
              <a:off x="10744200" y="278892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6" name="aim 2 icon" descr="preencoded.png"/>
            <p:cNvPicPr>
              <a:picLocks noChangeAspect="1"/>
            </p:cNvPicPr>
            <p:nvPr/>
          </p:nvPicPr>
          <p:blipFill>
            <a:blip r:embed="rId5"/>
            <a:stretch>
              <a:fillRect/>
            </a:stretch>
          </p:blipFill>
          <p:spPr>
            <a:xfrm>
              <a:off x="10919765" y="2964485"/>
              <a:ext cx="380390" cy="380390"/>
            </a:xfrm>
            <a:prstGeom prst="rect">
              <a:avLst/>
            </a:prstGeom>
          </p:spPr>
        </p:pic>
        <p:sp>
          <p:nvSpPr>
            <p:cNvPr id="17" name="number 2"/>
            <p:cNvSpPr/>
            <p:nvPr/>
          </p:nvSpPr>
          <p:spPr>
            <a:xfrm>
              <a:off x="5120640" y="2852928"/>
              <a:ext cx="603504" cy="603504"/>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3"/>
            <p:cNvSpPr txBox="1"/>
            <p:nvPr/>
          </p:nvSpPr>
          <p:spPr>
            <a:xfrm>
              <a:off x="5120640" y="2852928"/>
              <a:ext cx="603504" cy="603504"/>
            </a:xfrm>
            <a:prstGeom prst="rect">
              <a:avLst/>
            </a:prstGeom>
            <a:noFill/>
            <a:ln/>
          </p:spPr>
          <p:txBody>
            <a:bodyPr wrap="square" lIns="0" tIns="0" rIns="0" bIns="0" rtlCol="0" anchor="ctr"/>
            <a:lstStyle/>
            <a:p>
              <a:pPr marL="0" indent="0" algn="ctr">
                <a:buNone/>
              </a:pPr>
              <a:r>
                <a:rPr lang="en-US" sz="2400" b="1" dirty="0">
                  <a:solidFill>
                    <a:srgbClr val="0B2A4A"/>
                  </a:solidFill>
                  <a:latin typeface="Arial" pitchFamily="34" charset="0"/>
                  <a:ea typeface="Arial" pitchFamily="34" charset="-122"/>
                  <a:cs typeface="Arial" pitchFamily="34" charset="-120"/>
                </a:rPr>
                <a:t>2</a:t>
              </a:r>
              <a:endParaRPr lang="en-US" sz="2400" dirty="0"/>
            </a:p>
          </p:txBody>
        </p:sp>
      </p:grpSp>
      <p:grpSp>
        <p:nvGrpSpPr>
          <p:cNvPr id="36" name="Group 35">
            <a:extLst>
              <a:ext uri="{FF2B5EF4-FFF2-40B4-BE49-F238E27FC236}">
                <a16:creationId xmlns:a16="http://schemas.microsoft.com/office/drawing/2014/main" id="{A643F844-012F-C4EA-95AD-9C185C8023D4}"/>
              </a:ext>
            </a:extLst>
          </p:cNvPr>
          <p:cNvGrpSpPr/>
          <p:nvPr/>
        </p:nvGrpSpPr>
        <p:grpSpPr>
          <a:xfrm>
            <a:off x="5120640" y="3931920"/>
            <a:ext cx="6519672" cy="1097280"/>
            <a:chOff x="5120640" y="3931920"/>
            <a:chExt cx="6519672" cy="1097280"/>
          </a:xfrm>
        </p:grpSpPr>
        <p:sp>
          <p:nvSpPr>
            <p:cNvPr id="19" name="aim 3"/>
            <p:cNvSpPr/>
            <p:nvPr/>
          </p:nvSpPr>
          <p:spPr>
            <a:xfrm>
              <a:off x="5806440" y="3931920"/>
              <a:ext cx="5833872" cy="1097280"/>
            </a:xfrm>
            <a:prstGeom prst="roundRect">
              <a:avLst>
                <a:gd name="adj" fmla="val 10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20" name="Text 15"/>
            <p:cNvSpPr txBox="1"/>
            <p:nvPr/>
          </p:nvSpPr>
          <p:spPr>
            <a:xfrm>
              <a:off x="6035040" y="393192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Understand that a career is your journey through life, learning and work.</a:t>
              </a:r>
              <a:endParaRPr lang="en-US" sz="1900" dirty="0"/>
            </a:p>
          </p:txBody>
        </p:sp>
        <p:sp>
          <p:nvSpPr>
            <p:cNvPr id="21" name="aim 3 circle"/>
            <p:cNvSpPr/>
            <p:nvPr/>
          </p:nvSpPr>
          <p:spPr>
            <a:xfrm>
              <a:off x="10744200" y="411480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22" name="aim 3 icon" descr="preencoded.png"/>
            <p:cNvPicPr>
              <a:picLocks noChangeAspect="1"/>
            </p:cNvPicPr>
            <p:nvPr/>
          </p:nvPicPr>
          <p:blipFill>
            <a:blip r:embed="rId6"/>
            <a:stretch>
              <a:fillRect/>
            </a:stretch>
          </p:blipFill>
          <p:spPr>
            <a:xfrm>
              <a:off x="10919765" y="4290365"/>
              <a:ext cx="380390" cy="380390"/>
            </a:xfrm>
            <a:prstGeom prst="rect">
              <a:avLst/>
            </a:prstGeom>
          </p:spPr>
        </p:pic>
        <p:sp>
          <p:nvSpPr>
            <p:cNvPr id="23" name="number 3"/>
            <p:cNvSpPr/>
            <p:nvPr/>
          </p:nvSpPr>
          <p:spPr>
            <a:xfrm>
              <a:off x="5120640" y="4178808"/>
              <a:ext cx="603504" cy="603504"/>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4" name="Text 18"/>
            <p:cNvSpPr txBox="1"/>
            <p:nvPr/>
          </p:nvSpPr>
          <p:spPr>
            <a:xfrm>
              <a:off x="5120640" y="4178808"/>
              <a:ext cx="603504" cy="603504"/>
            </a:xfrm>
            <a:prstGeom prst="rect">
              <a:avLst/>
            </a:prstGeom>
            <a:noFill/>
            <a:ln/>
          </p:spPr>
          <p:txBody>
            <a:bodyPr wrap="square" lIns="0" tIns="0" rIns="0" bIns="0" rtlCol="0" anchor="ctr"/>
            <a:lstStyle/>
            <a:p>
              <a:pPr marL="0" indent="0" algn="ctr">
                <a:buNone/>
              </a:pPr>
              <a:r>
                <a:rPr lang="en-US" sz="2400" b="1" dirty="0">
                  <a:solidFill>
                    <a:srgbClr val="0B2A4A"/>
                  </a:solidFill>
                  <a:latin typeface="Arial" pitchFamily="34" charset="0"/>
                  <a:ea typeface="Arial" pitchFamily="34" charset="-122"/>
                  <a:cs typeface="Arial" pitchFamily="34" charset="-120"/>
                </a:rPr>
                <a:t>3</a:t>
              </a:r>
              <a:endParaRPr lang="en-US" sz="2400" dirty="0"/>
            </a:p>
          </p:txBody>
        </p:sp>
      </p:grpSp>
      <p:grpSp>
        <p:nvGrpSpPr>
          <p:cNvPr id="37" name="Group 36">
            <a:extLst>
              <a:ext uri="{FF2B5EF4-FFF2-40B4-BE49-F238E27FC236}">
                <a16:creationId xmlns:a16="http://schemas.microsoft.com/office/drawing/2014/main" id="{AD94F1AC-53D8-2AAE-40C0-0BE64DAE3A04}"/>
              </a:ext>
            </a:extLst>
          </p:cNvPr>
          <p:cNvGrpSpPr/>
          <p:nvPr/>
        </p:nvGrpSpPr>
        <p:grpSpPr>
          <a:xfrm>
            <a:off x="5120640" y="5349240"/>
            <a:ext cx="6501384" cy="685800"/>
            <a:chOff x="5120640" y="5349240"/>
            <a:chExt cx="6501384" cy="685800"/>
          </a:xfrm>
        </p:grpSpPr>
        <p:sp>
          <p:nvSpPr>
            <p:cNvPr id="25" name="Introduction timing"/>
            <p:cNvSpPr/>
            <p:nvPr/>
          </p:nvSpPr>
          <p:spPr>
            <a:xfrm>
              <a:off x="5120640"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6" name="Image 4" descr="preencoded.png"/>
            <p:cNvPicPr>
              <a:picLocks noChangeAspect="1"/>
            </p:cNvPicPr>
            <p:nvPr/>
          </p:nvPicPr>
          <p:blipFill>
            <a:blip r:embed="rId7"/>
            <a:stretch>
              <a:fillRect/>
            </a:stretch>
          </p:blipFill>
          <p:spPr>
            <a:xfrm>
              <a:off x="5257800" y="5541264"/>
              <a:ext cx="292608" cy="292608"/>
            </a:xfrm>
            <a:prstGeom prst="rect">
              <a:avLst/>
            </a:prstGeom>
          </p:spPr>
        </p:pic>
        <p:sp>
          <p:nvSpPr>
            <p:cNvPr id="27" name="Text 20"/>
            <p:cNvSpPr txBox="1"/>
            <p:nvPr/>
          </p:nvSpPr>
          <p:spPr>
            <a:xfrm>
              <a:off x="5650992"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Introduction</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15 mins</a:t>
              </a:r>
              <a:endParaRPr lang="en-US" sz="1300" dirty="0"/>
            </a:p>
          </p:txBody>
        </p:sp>
        <p:sp>
          <p:nvSpPr>
            <p:cNvPr id="28" name="Activities timing"/>
            <p:cNvSpPr/>
            <p:nvPr/>
          </p:nvSpPr>
          <p:spPr>
            <a:xfrm>
              <a:off x="7342632"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9" name="Image 5" descr="preencoded.png"/>
            <p:cNvPicPr>
              <a:picLocks noChangeAspect="1"/>
            </p:cNvPicPr>
            <p:nvPr/>
          </p:nvPicPr>
          <p:blipFill>
            <a:blip r:embed="rId7"/>
            <a:stretch>
              <a:fillRect/>
            </a:stretch>
          </p:blipFill>
          <p:spPr>
            <a:xfrm>
              <a:off x="7479792" y="5541264"/>
              <a:ext cx="292608" cy="292608"/>
            </a:xfrm>
            <a:prstGeom prst="rect">
              <a:avLst/>
            </a:prstGeom>
          </p:spPr>
        </p:pic>
        <p:sp>
          <p:nvSpPr>
            <p:cNvPr id="30" name="Text 22"/>
            <p:cNvSpPr txBox="1"/>
            <p:nvPr/>
          </p:nvSpPr>
          <p:spPr>
            <a:xfrm>
              <a:off x="7872984"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Activities</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20 mins</a:t>
              </a:r>
              <a:endParaRPr lang="en-US" sz="1300" dirty="0"/>
            </a:p>
          </p:txBody>
        </p:sp>
        <p:sp>
          <p:nvSpPr>
            <p:cNvPr id="31" name="Sharing timing"/>
            <p:cNvSpPr/>
            <p:nvPr/>
          </p:nvSpPr>
          <p:spPr>
            <a:xfrm>
              <a:off x="9564624"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32" name="Image 6" descr="preencoded.png"/>
            <p:cNvPicPr>
              <a:picLocks noChangeAspect="1"/>
            </p:cNvPicPr>
            <p:nvPr/>
          </p:nvPicPr>
          <p:blipFill>
            <a:blip r:embed="rId7"/>
            <a:stretch>
              <a:fillRect/>
            </a:stretch>
          </p:blipFill>
          <p:spPr>
            <a:xfrm>
              <a:off x="9701784" y="5541264"/>
              <a:ext cx="292608" cy="292608"/>
            </a:xfrm>
            <a:prstGeom prst="rect">
              <a:avLst/>
            </a:prstGeom>
          </p:spPr>
        </p:pic>
        <p:sp>
          <p:nvSpPr>
            <p:cNvPr id="33" name="Text 24"/>
            <p:cNvSpPr txBox="1"/>
            <p:nvPr/>
          </p:nvSpPr>
          <p:spPr>
            <a:xfrm>
              <a:off x="10094976"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Sharing</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gr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ppt_x"/>
                                          </p:val>
                                        </p:tav>
                                        <p:tav tm="100000">
                                          <p:val>
                                            <p:strVal val="#ppt_x"/>
                                          </p:val>
                                        </p:tav>
                                      </p:tavLst>
                                    </p:anim>
                                    <p:anim calcmode="lin" valueType="num">
                                      <p:cBhvr additive="base">
                                        <p:cTn id="1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5"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is a career?</a:t>
            </a:r>
            <a:endParaRPr lang="en-US" sz="3200" dirty="0"/>
          </a:p>
        </p:txBody>
      </p:sp>
      <p:sp>
        <p:nvSpPr>
          <p:cNvPr id="4" name="Definition card"/>
          <p:cNvSpPr/>
          <p:nvPr/>
        </p:nvSpPr>
        <p:spPr>
          <a:xfrm>
            <a:off x="548640" y="1508760"/>
            <a:ext cx="11091672" cy="868680"/>
          </a:xfrm>
          <a:prstGeom prst="roundRect">
            <a:avLst>
              <a:gd name="adj" fmla="val 18947"/>
            </a:avLst>
          </a:prstGeom>
          <a:solidFill>
            <a:srgbClr val="FFFFFF"/>
          </a:solidFill>
          <a:ln w="12700">
            <a:solidFill>
              <a:srgbClr val="FFFFFF"/>
            </a:solidFill>
            <a:prstDash val="solid"/>
          </a:ln>
          <a:effectLst>
            <a:outerShdw blurRad="114300" dist="31750" dir="5400000" algn="bl" rotWithShape="0">
              <a:srgbClr val="0B2A4A">
                <a:alpha val="16000"/>
              </a:srgbClr>
            </a:outerShdw>
          </a:effectLst>
        </p:spPr>
        <p:txBody>
          <a:bodyPr/>
          <a:lstStyle/>
          <a:p>
            <a:endParaRPr lang="en-GB"/>
          </a:p>
        </p:txBody>
      </p:sp>
      <p:sp>
        <p:nvSpPr>
          <p:cNvPr id="5" name="Definition"/>
          <p:cNvSpPr txBox="1"/>
          <p:nvPr/>
        </p:nvSpPr>
        <p:spPr>
          <a:xfrm>
            <a:off x="822960" y="1508760"/>
            <a:ext cx="10607040" cy="868680"/>
          </a:xfrm>
          <a:prstGeom prst="rect">
            <a:avLst/>
          </a:prstGeom>
          <a:noFill/>
          <a:ln/>
        </p:spPr>
        <p:txBody>
          <a:bodyPr wrap="square" lIns="0" tIns="0" rIns="0" bIns="0" rtlCol="0" anchor="ctr"/>
          <a:lstStyle/>
          <a:p>
            <a:pPr marL="0" indent="0" algn="l">
              <a:lnSpc>
                <a:spcPct val="105000"/>
              </a:lnSpc>
              <a:buNone/>
            </a:pPr>
            <a:r>
              <a:rPr lang="en-US" sz="2400" dirty="0">
                <a:solidFill>
                  <a:srgbClr val="0B2A4A"/>
                </a:solidFill>
                <a:latin typeface="Arial" pitchFamily="34" charset="0"/>
                <a:ea typeface="Arial" pitchFamily="34" charset="-122"/>
                <a:cs typeface="Arial" pitchFamily="34" charset="-120"/>
              </a:rPr>
              <a:t>A career is </a:t>
            </a:r>
            <a:r>
              <a:rPr lang="en-US" sz="2400" b="1" dirty="0">
                <a:solidFill>
                  <a:srgbClr val="004077"/>
                </a:solidFill>
                <a:latin typeface="Arial" pitchFamily="34" charset="0"/>
                <a:ea typeface="Arial" pitchFamily="34" charset="-122"/>
                <a:cs typeface="Arial" pitchFamily="34" charset="-120"/>
              </a:rPr>
              <a:t>an individual’s journey through life, learning and work</a:t>
            </a:r>
            <a:r>
              <a:rPr lang="en-US" sz="2400" dirty="0">
                <a:solidFill>
                  <a:srgbClr val="0B2A4A"/>
                </a:solidFill>
                <a:latin typeface="Arial" pitchFamily="34" charset="0"/>
                <a:ea typeface="Arial" pitchFamily="34" charset="-122"/>
                <a:cs typeface="Arial" pitchFamily="34" charset="-120"/>
              </a:rPr>
              <a:t>.</a:t>
            </a:r>
            <a:endParaRPr lang="en-US" sz="2400" dirty="0"/>
          </a:p>
        </p:txBody>
      </p:sp>
      <p:sp>
        <p:nvSpPr>
          <p:cNvPr id="6" name="Path 1"/>
          <p:cNvSpPr/>
          <p:nvPr/>
        </p:nvSpPr>
        <p:spPr>
          <a:xfrm flipV="1">
            <a:off x="868680" y="3611880"/>
            <a:ext cx="1097280" cy="960120"/>
          </a:xfrm>
          <a:prstGeom prst="line">
            <a:avLst/>
          </a:prstGeom>
          <a:noFill/>
          <a:ln w="38100">
            <a:solidFill>
              <a:srgbClr val="004077"/>
            </a:solidFill>
            <a:prstDash val="dash"/>
          </a:ln>
        </p:spPr>
        <p:txBody>
          <a:bodyPr/>
          <a:lstStyle/>
          <a:p>
            <a:endParaRPr lang="en-GB"/>
          </a:p>
        </p:txBody>
      </p:sp>
      <p:sp>
        <p:nvSpPr>
          <p:cNvPr id="7" name="Path 2"/>
          <p:cNvSpPr/>
          <p:nvPr/>
        </p:nvSpPr>
        <p:spPr>
          <a:xfrm>
            <a:off x="1965960" y="3611880"/>
            <a:ext cx="1645920" cy="731520"/>
          </a:xfrm>
          <a:prstGeom prst="line">
            <a:avLst/>
          </a:prstGeom>
          <a:noFill/>
          <a:ln w="38100">
            <a:solidFill>
              <a:srgbClr val="004077"/>
            </a:solidFill>
            <a:prstDash val="dash"/>
          </a:ln>
        </p:spPr>
        <p:txBody>
          <a:bodyPr/>
          <a:lstStyle/>
          <a:p>
            <a:endParaRPr lang="en-GB"/>
          </a:p>
        </p:txBody>
      </p:sp>
      <p:sp>
        <p:nvSpPr>
          <p:cNvPr id="8" name="Path 3"/>
          <p:cNvSpPr/>
          <p:nvPr/>
        </p:nvSpPr>
        <p:spPr>
          <a:xfrm flipV="1">
            <a:off x="3611880" y="3291840"/>
            <a:ext cx="1325880" cy="1051560"/>
          </a:xfrm>
          <a:prstGeom prst="line">
            <a:avLst/>
          </a:prstGeom>
          <a:noFill/>
          <a:ln w="38100">
            <a:solidFill>
              <a:srgbClr val="004077"/>
            </a:solidFill>
            <a:prstDash val="dash"/>
          </a:ln>
        </p:spPr>
        <p:txBody>
          <a:bodyPr/>
          <a:lstStyle/>
          <a:p>
            <a:endParaRPr lang="en-GB"/>
          </a:p>
        </p:txBody>
      </p:sp>
      <p:sp>
        <p:nvSpPr>
          <p:cNvPr id="9" name="Path 4"/>
          <p:cNvSpPr/>
          <p:nvPr/>
        </p:nvSpPr>
        <p:spPr>
          <a:xfrm>
            <a:off x="4937760" y="3291840"/>
            <a:ext cx="1097280" cy="960120"/>
          </a:xfrm>
          <a:prstGeom prst="line">
            <a:avLst/>
          </a:prstGeom>
          <a:noFill/>
          <a:ln w="38100">
            <a:solidFill>
              <a:srgbClr val="004077"/>
            </a:solidFill>
            <a:prstDash val="dash"/>
          </a:ln>
        </p:spPr>
        <p:txBody>
          <a:bodyPr/>
          <a:lstStyle/>
          <a:p>
            <a:endParaRPr lang="en-GB"/>
          </a:p>
        </p:txBody>
      </p:sp>
      <p:sp>
        <p:nvSpPr>
          <p:cNvPr id="10" name="Path 5"/>
          <p:cNvSpPr/>
          <p:nvPr/>
        </p:nvSpPr>
        <p:spPr>
          <a:xfrm flipV="1">
            <a:off x="6035040" y="3246120"/>
            <a:ext cx="1051560" cy="1005840"/>
          </a:xfrm>
          <a:prstGeom prst="line">
            <a:avLst/>
          </a:prstGeom>
          <a:noFill/>
          <a:ln w="38100">
            <a:solidFill>
              <a:srgbClr val="004077"/>
            </a:solidFill>
            <a:prstDash val="dash"/>
          </a:ln>
        </p:spPr>
        <p:txBody>
          <a:bodyPr/>
          <a:lstStyle/>
          <a:p>
            <a:endParaRPr lang="en-GB"/>
          </a:p>
        </p:txBody>
      </p:sp>
      <p:sp>
        <p:nvSpPr>
          <p:cNvPr id="11" name="Path 6"/>
          <p:cNvSpPr/>
          <p:nvPr/>
        </p:nvSpPr>
        <p:spPr>
          <a:xfrm>
            <a:off x="7086600" y="3246120"/>
            <a:ext cx="914400" cy="960120"/>
          </a:xfrm>
          <a:prstGeom prst="line">
            <a:avLst/>
          </a:prstGeom>
          <a:noFill/>
          <a:ln w="38100">
            <a:solidFill>
              <a:srgbClr val="004077"/>
            </a:solidFill>
            <a:prstDash val="dash"/>
          </a:ln>
        </p:spPr>
        <p:txBody>
          <a:bodyPr/>
          <a:lstStyle/>
          <a:p>
            <a:endParaRPr lang="en-GB"/>
          </a:p>
        </p:txBody>
      </p:sp>
      <p:sp>
        <p:nvSpPr>
          <p:cNvPr id="12" name="Start"/>
          <p:cNvSpPr/>
          <p:nvPr/>
        </p:nvSpPr>
        <p:spPr>
          <a:xfrm>
            <a:off x="731520" y="4434840"/>
            <a:ext cx="274320" cy="274320"/>
          </a:xfrm>
          <a:prstGeom prst="ellipse">
            <a:avLst/>
          </a:prstGeom>
          <a:solidFill>
            <a:srgbClr val="004077"/>
          </a:solidFill>
          <a:ln w="12700">
            <a:solidFill>
              <a:srgbClr val="004077"/>
            </a:solidFill>
            <a:prstDash val="solid"/>
          </a:ln>
        </p:spPr>
        <p:txBody>
          <a:bodyPr/>
          <a:lstStyle/>
          <a:p>
            <a:endParaRPr lang="en-GB"/>
          </a:p>
        </p:txBody>
      </p:sp>
      <p:sp>
        <p:nvSpPr>
          <p:cNvPr id="13" name="Work experience stop"/>
          <p:cNvSpPr/>
          <p:nvPr/>
        </p:nvSpPr>
        <p:spPr>
          <a:xfrm>
            <a:off x="1143000" y="2788920"/>
            <a:ext cx="1645920" cy="1645920"/>
          </a:xfrm>
          <a:prstGeom prst="ellipse">
            <a:avLst/>
          </a:prstGeom>
          <a:solidFill>
            <a:srgbClr val="0072BA"/>
          </a:solidFill>
          <a:ln w="38100">
            <a:solidFill>
              <a:srgbClr val="FFFFFF"/>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Work Experience</a:t>
            </a:r>
            <a:endParaRPr lang="en-US" sz="1600" dirty="0"/>
          </a:p>
        </p:txBody>
      </p:sp>
      <p:sp>
        <p:nvSpPr>
          <p:cNvPr id="14" name="Part time stop"/>
          <p:cNvSpPr/>
          <p:nvPr/>
        </p:nvSpPr>
        <p:spPr>
          <a:xfrm>
            <a:off x="3017520" y="3749040"/>
            <a:ext cx="1188720" cy="1188720"/>
          </a:xfrm>
          <a:prstGeom prst="ellipse">
            <a:avLst/>
          </a:prstGeom>
          <a:solidFill>
            <a:srgbClr val="E4002B"/>
          </a:solidFill>
          <a:ln w="38100">
            <a:solidFill>
              <a:srgbClr val="FFFFFF"/>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Part time</a:t>
            </a:r>
            <a:endParaRPr lang="en-US" sz="1600" dirty="0"/>
          </a:p>
        </p:txBody>
      </p:sp>
      <p:pic>
        <p:nvPicPr>
          <p:cNvPr id="15" name="Job stop 1"/>
          <p:cNvPicPr>
            <a:picLocks noChangeAspect="1"/>
          </p:cNvPicPr>
          <p:nvPr/>
        </p:nvPicPr>
        <p:blipFill>
          <a:blip r:embed="rId3"/>
          <a:stretch>
            <a:fillRect/>
          </a:stretch>
        </p:blipFill>
        <p:spPr>
          <a:xfrm>
            <a:off x="4480560" y="2834640"/>
            <a:ext cx="914400" cy="914400"/>
          </a:xfrm>
          <a:prstGeom prst="rect">
            <a:avLst/>
          </a:prstGeom>
        </p:spPr>
      </p:pic>
      <p:pic>
        <p:nvPicPr>
          <p:cNvPr id="16" name="Job stop 2"/>
          <p:cNvPicPr>
            <a:picLocks noChangeAspect="1"/>
          </p:cNvPicPr>
          <p:nvPr/>
        </p:nvPicPr>
        <p:blipFill>
          <a:blip r:embed="rId4"/>
          <a:stretch>
            <a:fillRect/>
          </a:stretch>
        </p:blipFill>
        <p:spPr>
          <a:xfrm>
            <a:off x="5577840" y="3794760"/>
            <a:ext cx="914400" cy="914400"/>
          </a:xfrm>
          <a:prstGeom prst="rect">
            <a:avLst/>
          </a:prstGeom>
        </p:spPr>
      </p:pic>
      <p:pic>
        <p:nvPicPr>
          <p:cNvPr id="17" name="Job stop 3"/>
          <p:cNvPicPr>
            <a:picLocks noChangeAspect="1"/>
          </p:cNvPicPr>
          <p:nvPr/>
        </p:nvPicPr>
        <p:blipFill>
          <a:blip r:embed="rId5"/>
          <a:stretch>
            <a:fillRect/>
          </a:stretch>
        </p:blipFill>
        <p:spPr>
          <a:xfrm>
            <a:off x="6629400" y="2788920"/>
            <a:ext cx="914400" cy="914400"/>
          </a:xfrm>
          <a:prstGeom prst="rect">
            <a:avLst/>
          </a:prstGeom>
        </p:spPr>
      </p:pic>
      <p:sp>
        <p:nvSpPr>
          <p:cNvPr id="19" name="All about you"/>
          <p:cNvSpPr/>
          <p:nvPr/>
        </p:nvSpPr>
        <p:spPr>
          <a:xfrm>
            <a:off x="8732520" y="2606040"/>
            <a:ext cx="2926080" cy="2468880"/>
          </a:xfrm>
          <a:prstGeom prst="star16">
            <a:avLst/>
          </a:prstGeom>
          <a:solidFill>
            <a:srgbClr val="F6D000"/>
          </a:solidFill>
          <a:ln w="31750">
            <a:solidFill>
              <a:srgbClr val="FF6600"/>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2600" b="1" dirty="0">
                <a:solidFill>
                  <a:srgbClr val="0B2A4A"/>
                </a:solidFill>
                <a:latin typeface="Arial" pitchFamily="34" charset="0"/>
                <a:ea typeface="Arial" pitchFamily="34" charset="-122"/>
                <a:cs typeface="Arial" pitchFamily="34" charset="-120"/>
              </a:rPr>
              <a:t>It is all about YOU!</a:t>
            </a:r>
            <a:endParaRPr lang="en-US" sz="2600" dirty="0"/>
          </a:p>
        </p:txBody>
      </p:sp>
      <p:sp>
        <p:nvSpPr>
          <p:cNvPr id="20" name="Many jobs"/>
          <p:cNvSpPr/>
          <p:nvPr/>
        </p:nvSpPr>
        <p:spPr>
          <a:xfrm>
            <a:off x="548640" y="5193792"/>
            <a:ext cx="11091672" cy="795528"/>
          </a:xfrm>
          <a:prstGeom prst="roundRect">
            <a:avLst>
              <a:gd name="adj" fmla="val 22989"/>
            </a:avLst>
          </a:prstGeom>
          <a:solidFill>
            <a:srgbClr val="DCEDF9"/>
          </a:solidFill>
          <a:ln w="31750">
            <a:solidFill>
              <a:srgbClr val="0072BA"/>
            </a:solidFill>
          </a:ln>
        </p:spPr>
        <p:txBody>
          <a:bodyPr wrap="square" lIns="320040" tIns="0" rIns="274320" bIns="0" rtlCol="0" anchor="ctr"/>
          <a:lstStyle/>
          <a:p>
            <a:pPr marL="0" indent="0" algn="l">
              <a:buNone/>
            </a:pPr>
            <a:r>
              <a:rPr lang="en-US" sz="2600" b="1" dirty="0">
                <a:solidFill>
                  <a:srgbClr val="004077"/>
                </a:solidFill>
                <a:latin typeface="Arial" pitchFamily="34" charset="0"/>
                <a:ea typeface="Arial" pitchFamily="34" charset="-122"/>
                <a:cs typeface="Arial" pitchFamily="34" charset="-120"/>
              </a:rPr>
              <a:t>Throughout your career you may have many jobs.</a:t>
            </a:r>
            <a:endParaRPr lang="en-US" sz="2600" dirty="0"/>
          </a:p>
        </p:txBody>
      </p:sp>
      <p:sp>
        <p:nvSpPr>
          <p:cNvPr id="9000"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200">
                <a:solidFill>
                  <a:srgbClr val="4F6072"/>
                </a:solidFill>
                <a:latin typeface="Arial"/>
                <a:ea typeface="Arial"/>
                <a:cs typeface="Arial"/>
              </a:defRPr>
            </a:lvl1pPr>
          </a:lstStyle>
          <a:p>
            <a:pPr algn="ctr"/>
            <a:fld id="{F7021451-1387-4CA6-816F-3879F97B5CBC}" type="slidenum">
              <a:rPr lang="en-US" b="0"/>
              <a:t>4</a:t>
            </a:fld>
            <a:endParaRPr lang="en-US"/>
          </a:p>
        </p:txBody>
      </p:sp>
      <p:sp>
        <p:nvSpPr>
          <p:cNvPr id="21" name="Start">
            <a:extLst>
              <a:ext uri="{FF2B5EF4-FFF2-40B4-BE49-F238E27FC236}">
                <a16:creationId xmlns:a16="http://schemas.microsoft.com/office/drawing/2014/main" id="{070371BB-E931-9384-6A63-6F7C8292F516}"/>
              </a:ext>
            </a:extLst>
          </p:cNvPr>
          <p:cNvSpPr/>
          <p:nvPr/>
        </p:nvSpPr>
        <p:spPr>
          <a:xfrm>
            <a:off x="7772400" y="3977640"/>
            <a:ext cx="274320" cy="274320"/>
          </a:xfrm>
          <a:prstGeom prst="ellipse">
            <a:avLst/>
          </a:prstGeom>
          <a:solidFill>
            <a:srgbClr val="004077"/>
          </a:solidFill>
          <a:ln w="12700">
            <a:solidFill>
              <a:srgbClr val="004077"/>
            </a:solidFill>
            <a:prstDash val="solid"/>
          </a:ln>
        </p:spPr>
        <p:txBody>
          <a:bodyPr/>
          <a:lstStyle/>
          <a:p>
            <a:endParaRPr lang="en-GB"/>
          </a:p>
        </p:txBody>
      </p:sp>
      <p:pic>
        <p:nvPicPr>
          <p:cNvPr id="18" name="Job stop 4"/>
          <p:cNvPicPr>
            <a:picLocks noChangeAspect="1"/>
          </p:cNvPicPr>
          <p:nvPr/>
        </p:nvPicPr>
        <p:blipFill>
          <a:blip r:embed="rId6"/>
          <a:stretch>
            <a:fillRect/>
          </a:stretch>
        </p:blipFill>
        <p:spPr>
          <a:xfrm>
            <a:off x="7389278" y="3757953"/>
            <a:ext cx="914400" cy="9144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par>
                                <p:cTn id="15" presetID="53" presetClass="entr" presetSubtype="16" fill="hold" nodeType="withEffect">
                                  <p:stCondLst>
                                    <p:cond delay="7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nodeType="withEffect">
                                  <p:stCondLst>
                                    <p:cond delay="105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140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nodeType="withEffect">
                                  <p:stCondLst>
                                    <p:cond delay="175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is a job?</a:t>
            </a:r>
            <a:endParaRPr lang="en-US" sz="3200" dirty="0"/>
          </a:p>
        </p:txBody>
      </p:sp>
      <p:sp>
        <p:nvSpPr>
          <p:cNvPr id="3" name="card"/>
          <p:cNvSpPr/>
          <p:nvPr/>
        </p:nvSpPr>
        <p:spPr>
          <a:xfrm>
            <a:off x="548640" y="1463040"/>
            <a:ext cx="11091672" cy="1097280"/>
          </a:xfrm>
          <a:prstGeom prst="roundRect">
            <a:avLst>
              <a:gd name="adj" fmla="val 10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job circle"/>
          <p:cNvSpPr/>
          <p:nvPr/>
        </p:nvSpPr>
        <p:spPr>
          <a:xfrm>
            <a:off x="731520" y="1719072"/>
            <a:ext cx="566928" cy="566928"/>
          </a:xfrm>
          <a:prstGeom prst="ellipse">
            <a:avLst/>
          </a:prstGeom>
          <a:solidFill>
            <a:srgbClr val="0072BA"/>
          </a:solidFill>
          <a:ln w="12700">
            <a:solidFill>
              <a:srgbClr val="0072BA"/>
            </a:solidFill>
            <a:prstDash val="solid"/>
          </a:ln>
        </p:spPr>
        <p:txBody>
          <a:bodyPr/>
          <a:lstStyle/>
          <a:p>
            <a:endParaRPr lang="en-GB"/>
          </a:p>
        </p:txBody>
      </p:sp>
      <p:pic>
        <p:nvPicPr>
          <p:cNvPr id="5" name="job icon" descr="preencoded.png"/>
          <p:cNvPicPr>
            <a:picLocks noChangeAspect="1"/>
          </p:cNvPicPr>
          <p:nvPr/>
        </p:nvPicPr>
        <p:blipFill>
          <a:blip r:embed="rId3"/>
          <a:stretch>
            <a:fillRect/>
          </a:stretch>
        </p:blipFill>
        <p:spPr>
          <a:xfrm>
            <a:off x="867583" y="1855135"/>
            <a:ext cx="294803" cy="294803"/>
          </a:xfrm>
          <a:prstGeom prst="rect">
            <a:avLst/>
          </a:prstGeom>
        </p:spPr>
      </p:pic>
      <p:sp>
        <p:nvSpPr>
          <p:cNvPr id="6" name="Text 3"/>
          <p:cNvSpPr txBox="1"/>
          <p:nvPr/>
        </p:nvSpPr>
        <p:spPr>
          <a:xfrm>
            <a:off x="1508760" y="1463040"/>
            <a:ext cx="9966960" cy="109728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A job is </a:t>
            </a:r>
            <a:r>
              <a:rPr lang="en-US" sz="2200" b="1" dirty="0">
                <a:solidFill>
                  <a:srgbClr val="004077"/>
                </a:solidFill>
                <a:latin typeface="Arial" pitchFamily="34" charset="0"/>
                <a:ea typeface="Arial" pitchFamily="34" charset="-122"/>
                <a:cs typeface="Arial" pitchFamily="34" charset="-120"/>
              </a:rPr>
              <a:t>work that a person does regularly to earn money</a:t>
            </a:r>
            <a:r>
              <a:rPr lang="en-US" sz="2200" dirty="0">
                <a:solidFill>
                  <a:srgbClr val="0B2A4A"/>
                </a:solidFill>
                <a:latin typeface="Arial" pitchFamily="34" charset="0"/>
                <a:ea typeface="Arial" pitchFamily="34" charset="-122"/>
                <a:cs typeface="Arial" pitchFamily="34" charset="-120"/>
              </a:rPr>
              <a:t> and help provide a service, make something, or support other people.</a:t>
            </a:r>
            <a:endParaRPr lang="en-US" sz="2200" dirty="0"/>
          </a:p>
        </p:txBody>
      </p:sp>
      <p:sp>
        <p:nvSpPr>
          <p:cNvPr id="7" name="A builder helps create houses and buildings. card"/>
          <p:cNvSpPr/>
          <p:nvPr/>
        </p:nvSpPr>
        <p:spPr>
          <a:xfrm>
            <a:off x="548640" y="2788920"/>
            <a:ext cx="3547872" cy="3337560"/>
          </a:xfrm>
          <a:prstGeom prst="roundRect">
            <a:avLst>
              <a:gd name="adj" fmla="val 328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A builder helps create houses and buildings." descr="A builder helps create houses and buildings."/>
          <p:cNvPicPr>
            <a:picLocks noChangeAspect="1"/>
          </p:cNvPicPr>
          <p:nvPr/>
        </p:nvPicPr>
        <p:blipFill>
          <a:blip r:embed="rId4"/>
          <a:srcRect/>
          <a:stretch/>
        </p:blipFill>
        <p:spPr>
          <a:xfrm>
            <a:off x="658368" y="2898648"/>
            <a:ext cx="3328416" cy="2404872"/>
          </a:xfrm>
          <a:prstGeom prst="rect">
            <a:avLst/>
          </a:prstGeom>
        </p:spPr>
      </p:pic>
      <p:sp>
        <p:nvSpPr>
          <p:cNvPr id="9" name="Text 5"/>
          <p:cNvSpPr txBox="1"/>
          <p:nvPr/>
        </p:nvSpPr>
        <p:spPr>
          <a:xfrm>
            <a:off x="685800" y="5330952"/>
            <a:ext cx="3273552" cy="77724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A builder helps create houses and buildings.</a:t>
            </a:r>
            <a:endParaRPr lang="en-US" sz="1700" dirty="0"/>
          </a:p>
        </p:txBody>
      </p:sp>
      <p:sp>
        <p:nvSpPr>
          <p:cNvPr id="10" name="A teacher helps students learn. card"/>
          <p:cNvSpPr/>
          <p:nvPr/>
        </p:nvSpPr>
        <p:spPr>
          <a:xfrm>
            <a:off x="4320540" y="2788920"/>
            <a:ext cx="3547872" cy="3337560"/>
          </a:xfrm>
          <a:prstGeom prst="roundRect">
            <a:avLst>
              <a:gd name="adj" fmla="val 328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1" name="A teacher helps students learn." descr="A teacher helps students learn."/>
          <p:cNvPicPr>
            <a:picLocks noChangeAspect="1"/>
          </p:cNvPicPr>
          <p:nvPr/>
        </p:nvPicPr>
        <p:blipFill>
          <a:blip r:embed="rId5"/>
          <a:srcRect/>
          <a:stretch/>
        </p:blipFill>
        <p:spPr>
          <a:xfrm>
            <a:off x="4430268" y="2898648"/>
            <a:ext cx="3328416" cy="2404872"/>
          </a:xfrm>
          <a:prstGeom prst="rect">
            <a:avLst/>
          </a:prstGeom>
        </p:spPr>
      </p:pic>
      <p:sp>
        <p:nvSpPr>
          <p:cNvPr id="12" name="Text 7"/>
          <p:cNvSpPr txBox="1"/>
          <p:nvPr/>
        </p:nvSpPr>
        <p:spPr>
          <a:xfrm>
            <a:off x="4457700" y="5330952"/>
            <a:ext cx="3273552" cy="77724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A teacher helps students learn.</a:t>
            </a:r>
            <a:endParaRPr lang="en-US" sz="1700" dirty="0"/>
          </a:p>
        </p:txBody>
      </p:sp>
      <p:sp>
        <p:nvSpPr>
          <p:cNvPr id="13" name="A doctor helps people stay healthy. card"/>
          <p:cNvSpPr/>
          <p:nvPr/>
        </p:nvSpPr>
        <p:spPr>
          <a:xfrm>
            <a:off x="8092440" y="2788920"/>
            <a:ext cx="3547872" cy="3337560"/>
          </a:xfrm>
          <a:prstGeom prst="roundRect">
            <a:avLst>
              <a:gd name="adj" fmla="val 328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A doctor helps people stay healthy." descr="A doctor helps people stay healthy."/>
          <p:cNvPicPr>
            <a:picLocks noChangeAspect="1"/>
          </p:cNvPicPr>
          <p:nvPr/>
        </p:nvPicPr>
        <p:blipFill>
          <a:blip r:embed="rId6"/>
          <a:srcRect/>
          <a:stretch/>
        </p:blipFill>
        <p:spPr>
          <a:xfrm>
            <a:off x="8202168" y="2898648"/>
            <a:ext cx="3328416" cy="2404872"/>
          </a:xfrm>
          <a:prstGeom prst="rect">
            <a:avLst/>
          </a:prstGeom>
        </p:spPr>
      </p:pic>
      <p:sp>
        <p:nvSpPr>
          <p:cNvPr id="15" name="Text 9"/>
          <p:cNvSpPr txBox="1"/>
          <p:nvPr/>
        </p:nvSpPr>
        <p:spPr>
          <a:xfrm>
            <a:off x="8229600" y="5330952"/>
            <a:ext cx="3273552" cy="77724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A doctor helps people stay healthy.</a:t>
            </a:r>
            <a:endParaRPr lang="en-US" sz="17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animBg="1"/>
      <p:bldP spid="13"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Why do we work?</a:t>
            </a:r>
            <a:endParaRPr lang="en-US" sz="3200" dirty="0"/>
          </a:p>
        </p:txBody>
      </p:sp>
      <p:sp>
        <p:nvSpPr>
          <p:cNvPr id="3" name="Text 1"/>
          <p:cNvSpPr txBox="1"/>
          <p:nvPr/>
        </p:nvSpPr>
        <p:spPr>
          <a:xfrm>
            <a:off x="548640" y="1275588"/>
            <a:ext cx="11091672" cy="457200"/>
          </a:xfrm>
          <a:prstGeom prst="rect">
            <a:avLst/>
          </a:prstGeom>
          <a:noFill/>
          <a:ln/>
        </p:spPr>
        <p:txBody>
          <a:bodyPr wrap="square" lIns="0" tIns="0" rIns="0" bIns="0" rtlCol="0" anchor="ctr"/>
          <a:lstStyle/>
          <a:p>
            <a:pPr marL="0" indent="0">
              <a:buNone/>
            </a:pPr>
            <a:r>
              <a:rPr lang="en-US" sz="2000" dirty="0">
                <a:solidFill>
                  <a:srgbClr val="0B2A4A"/>
                </a:solidFill>
                <a:latin typeface="Arial" pitchFamily="34" charset="0"/>
                <a:ea typeface="Arial" pitchFamily="34" charset="-122"/>
                <a:cs typeface="Arial" pitchFamily="34" charset="-120"/>
              </a:rPr>
              <a:t>There may be many different reasons why people choose to do the jobs they do…</a:t>
            </a:r>
            <a:endParaRPr lang="en-US" sz="2000" dirty="0"/>
          </a:p>
        </p:txBody>
      </p:sp>
      <p:sp>
        <p:nvSpPr>
          <p:cNvPr id="4" name="To make money to pay for things card"/>
          <p:cNvSpPr/>
          <p:nvPr/>
        </p:nvSpPr>
        <p:spPr>
          <a:xfrm>
            <a:off x="548640"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5" name="To make money to pay for things" descr="To make money to pay for things"/>
          <p:cNvPicPr>
            <a:picLocks noChangeAspect="1"/>
          </p:cNvPicPr>
          <p:nvPr/>
        </p:nvPicPr>
        <p:blipFill>
          <a:blip r:embed="rId3"/>
          <a:srcRect/>
          <a:stretch/>
        </p:blipFill>
        <p:spPr>
          <a:xfrm>
            <a:off x="658368" y="2843784"/>
            <a:ext cx="2404872" cy="2221992"/>
          </a:xfrm>
          <a:prstGeom prst="rect">
            <a:avLst/>
          </a:prstGeom>
        </p:spPr>
      </p:pic>
      <p:sp>
        <p:nvSpPr>
          <p:cNvPr id="6" name="Text 3"/>
          <p:cNvSpPr txBox="1"/>
          <p:nvPr/>
        </p:nvSpPr>
        <p:spPr>
          <a:xfrm>
            <a:off x="685800"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make money to pay for things</a:t>
            </a:r>
            <a:endParaRPr lang="en-US" sz="1500" dirty="0"/>
          </a:p>
        </p:txBody>
      </p:sp>
      <p:sp>
        <p:nvSpPr>
          <p:cNvPr id="7" name="To do something they enjoy or are good at card"/>
          <p:cNvSpPr/>
          <p:nvPr/>
        </p:nvSpPr>
        <p:spPr>
          <a:xfrm>
            <a:off x="3364992"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To do something they enjoy or are good at" descr="To do something they enjoy or are good at"/>
          <p:cNvPicPr>
            <a:picLocks noChangeAspect="1"/>
          </p:cNvPicPr>
          <p:nvPr/>
        </p:nvPicPr>
        <p:blipFill>
          <a:blip r:embed="rId4"/>
          <a:srcRect/>
          <a:stretch/>
        </p:blipFill>
        <p:spPr>
          <a:xfrm>
            <a:off x="3474720" y="2843784"/>
            <a:ext cx="2404872" cy="2221992"/>
          </a:xfrm>
          <a:prstGeom prst="rect">
            <a:avLst/>
          </a:prstGeom>
        </p:spPr>
      </p:pic>
      <p:sp>
        <p:nvSpPr>
          <p:cNvPr id="9" name="Text 5"/>
          <p:cNvSpPr txBox="1"/>
          <p:nvPr/>
        </p:nvSpPr>
        <p:spPr>
          <a:xfrm>
            <a:off x="3502152"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do something they enjoy or are good at</a:t>
            </a:r>
            <a:endParaRPr lang="en-US" sz="1500" dirty="0"/>
          </a:p>
        </p:txBody>
      </p:sp>
      <p:sp>
        <p:nvSpPr>
          <p:cNvPr id="10" name="To support other people card"/>
          <p:cNvSpPr/>
          <p:nvPr/>
        </p:nvSpPr>
        <p:spPr>
          <a:xfrm>
            <a:off x="6181344"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1" name="To support other people" descr="To support other people"/>
          <p:cNvPicPr>
            <a:picLocks noChangeAspect="1"/>
          </p:cNvPicPr>
          <p:nvPr/>
        </p:nvPicPr>
        <p:blipFill>
          <a:blip r:embed="rId5"/>
          <a:srcRect/>
          <a:stretch/>
        </p:blipFill>
        <p:spPr>
          <a:xfrm>
            <a:off x="6291072" y="2843784"/>
            <a:ext cx="2404872" cy="2221992"/>
          </a:xfrm>
          <a:prstGeom prst="rect">
            <a:avLst/>
          </a:prstGeom>
        </p:spPr>
      </p:pic>
      <p:sp>
        <p:nvSpPr>
          <p:cNvPr id="12" name="Text 7"/>
          <p:cNvSpPr txBox="1"/>
          <p:nvPr/>
        </p:nvSpPr>
        <p:spPr>
          <a:xfrm>
            <a:off x="6318504"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support other people</a:t>
            </a:r>
            <a:endParaRPr lang="en-US" sz="1500" dirty="0"/>
          </a:p>
        </p:txBody>
      </p:sp>
      <p:sp>
        <p:nvSpPr>
          <p:cNvPr id="13" name="To help to protect our planet card"/>
          <p:cNvSpPr/>
          <p:nvPr/>
        </p:nvSpPr>
        <p:spPr>
          <a:xfrm>
            <a:off x="8997696"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To help to protect our planet" descr="To help to protect our planet"/>
          <p:cNvPicPr>
            <a:picLocks noChangeAspect="1"/>
          </p:cNvPicPr>
          <p:nvPr/>
        </p:nvPicPr>
        <p:blipFill>
          <a:blip r:embed="rId6"/>
          <a:srcRect/>
          <a:stretch/>
        </p:blipFill>
        <p:spPr>
          <a:xfrm>
            <a:off x="9107424" y="2843784"/>
            <a:ext cx="2404872" cy="2221992"/>
          </a:xfrm>
          <a:prstGeom prst="rect">
            <a:avLst/>
          </a:prstGeom>
        </p:spPr>
      </p:pic>
      <p:sp>
        <p:nvSpPr>
          <p:cNvPr id="15" name="Text 9"/>
          <p:cNvSpPr txBox="1"/>
          <p:nvPr/>
        </p:nvSpPr>
        <p:spPr>
          <a:xfrm>
            <a:off x="9134856"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help to protect our planet</a:t>
            </a:r>
            <a:endParaRPr lang="en-US" sz="1500" dirty="0"/>
          </a:p>
        </p:txBody>
      </p:sp>
      <p:sp>
        <p:nvSpPr>
          <p:cNvPr id="16" name="question bar"/>
          <p:cNvSpPr/>
          <p:nvPr/>
        </p:nvSpPr>
        <p:spPr>
          <a:xfrm>
            <a:off x="576072" y="180594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7" name="question circle"/>
          <p:cNvSpPr/>
          <p:nvPr/>
        </p:nvSpPr>
        <p:spPr>
          <a:xfrm>
            <a:off x="758952" y="1911096"/>
            <a:ext cx="475488" cy="475488"/>
          </a:xfrm>
          <a:prstGeom prst="ellipse">
            <a:avLst/>
          </a:prstGeom>
          <a:solidFill>
            <a:srgbClr val="FF6600"/>
          </a:solidFill>
          <a:ln w="12700">
            <a:solidFill>
              <a:srgbClr val="FF6600"/>
            </a:solidFill>
            <a:prstDash val="solid"/>
          </a:ln>
        </p:spPr>
        <p:txBody>
          <a:bodyPr/>
          <a:lstStyle/>
          <a:p>
            <a:endParaRPr lang="en-GB"/>
          </a:p>
        </p:txBody>
      </p:sp>
      <p:pic>
        <p:nvPicPr>
          <p:cNvPr id="18" name="question icon" descr="preencoded.png"/>
          <p:cNvPicPr>
            <a:picLocks noChangeAspect="1"/>
          </p:cNvPicPr>
          <p:nvPr/>
        </p:nvPicPr>
        <p:blipFill>
          <a:blip r:embed="rId7"/>
          <a:stretch>
            <a:fillRect/>
          </a:stretch>
        </p:blipFill>
        <p:spPr>
          <a:xfrm>
            <a:off x="873069" y="2025213"/>
            <a:ext cx="247254" cy="247254"/>
          </a:xfrm>
          <a:prstGeom prst="rect">
            <a:avLst/>
          </a:prstGeom>
        </p:spPr>
      </p:pic>
      <p:sp>
        <p:nvSpPr>
          <p:cNvPr id="19" name="Text 12"/>
          <p:cNvSpPr txBox="1"/>
          <p:nvPr/>
        </p:nvSpPr>
        <p:spPr>
          <a:xfrm>
            <a:off x="1399032" y="180594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Can you think of reasons why people work?</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ppt_x"/>
                                          </p:val>
                                        </p:tav>
                                        <p:tav tm="100000">
                                          <p:val>
                                            <p:strVal val="#ppt_x"/>
                                          </p:val>
                                        </p:tav>
                                      </p:tavLst>
                                    </p:anim>
                                    <p:anim calcmode="lin" valueType="num">
                                      <p:cBhvr additive="base">
                                        <p:cTn id="54" dur="500" fill="hold"/>
                                        <p:tgtEl>
                                          <p:spTgt spid="1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2" grpId="0" animBg="1"/>
      <p:bldP spid="13"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Skills warm-up</a:t>
            </a:r>
            <a:endParaRPr lang="en-US" sz="3200" dirty="0"/>
          </a:p>
        </p:txBody>
      </p:sp>
      <p:sp>
        <p:nvSpPr>
          <p:cNvPr id="4" name="Text 2"/>
          <p:cNvSpPr txBox="1"/>
          <p:nvPr/>
        </p:nvSpPr>
        <p:spPr>
          <a:xfrm>
            <a:off x="822960" y="1645920"/>
            <a:ext cx="5120640" cy="457200"/>
          </a:xfrm>
          <a:prstGeom prst="rect">
            <a:avLst/>
          </a:prstGeom>
          <a:noFill/>
          <a:ln/>
        </p:spPr>
        <p:txBody>
          <a:bodyPr wrap="square" lIns="0" tIns="0" rIns="0" bIns="0" rtlCol="0" anchor="t"/>
          <a:lstStyle/>
          <a:p>
            <a:pPr marL="0" indent="0">
              <a:buNone/>
            </a:pPr>
            <a:r>
              <a:rPr lang="en-US" sz="2000" b="1" dirty="0">
                <a:solidFill>
                  <a:srgbClr val="004077"/>
                </a:solidFill>
                <a:latin typeface="Arial" pitchFamily="34" charset="0"/>
                <a:ea typeface="Arial" pitchFamily="34" charset="-122"/>
                <a:cs typeface="Arial" pitchFamily="34" charset="-120"/>
              </a:rPr>
              <a:t>Discuss in pairs:</a:t>
            </a:r>
            <a:endParaRPr lang="en-US" sz="2000" dirty="0"/>
          </a:p>
        </p:txBody>
      </p:sp>
      <p:sp>
        <p:nvSpPr>
          <p:cNvPr id="25" name="Text 22"/>
          <p:cNvSpPr txBox="1"/>
          <p:nvPr/>
        </p:nvSpPr>
        <p:spPr>
          <a:xfrm>
            <a:off x="6522720" y="593825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5</a:t>
            </a:r>
            <a:endParaRPr lang="en-US" sz="1400" dirty="0"/>
          </a:p>
        </p:txBody>
      </p:sp>
      <p:sp>
        <p:nvSpPr>
          <p:cNvPr id="28" name="Text 25"/>
          <p:cNvSpPr txBox="1"/>
          <p:nvPr/>
        </p:nvSpPr>
        <p:spPr>
          <a:xfrm>
            <a:off x="7802880" y="593825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6</a:t>
            </a:r>
            <a:endParaRPr lang="en-US" sz="1400" dirty="0"/>
          </a:p>
        </p:txBody>
      </p:sp>
      <p:sp>
        <p:nvSpPr>
          <p:cNvPr id="31" name="Text 28"/>
          <p:cNvSpPr txBox="1"/>
          <p:nvPr/>
        </p:nvSpPr>
        <p:spPr>
          <a:xfrm>
            <a:off x="9083040" y="593825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7</a:t>
            </a:r>
            <a:endParaRPr lang="en-US" sz="1400" dirty="0"/>
          </a:p>
        </p:txBody>
      </p:sp>
      <p:grpSp>
        <p:nvGrpSpPr>
          <p:cNvPr id="44" name="Group 43">
            <a:extLst>
              <a:ext uri="{FF2B5EF4-FFF2-40B4-BE49-F238E27FC236}">
                <a16:creationId xmlns:a16="http://schemas.microsoft.com/office/drawing/2014/main" id="{EFC65025-8BA5-01EE-58B2-4EBC54A2920A}"/>
              </a:ext>
            </a:extLst>
          </p:cNvPr>
          <p:cNvGrpSpPr/>
          <p:nvPr/>
        </p:nvGrpSpPr>
        <p:grpSpPr>
          <a:xfrm>
            <a:off x="548640" y="2816352"/>
            <a:ext cx="10911840" cy="3264408"/>
            <a:chOff x="548640" y="2816352"/>
            <a:chExt cx="10911840" cy="3264408"/>
          </a:xfrm>
        </p:grpSpPr>
        <p:sp>
          <p:nvSpPr>
            <p:cNvPr id="3" name="card"/>
            <p:cNvSpPr/>
            <p:nvPr/>
          </p:nvSpPr>
          <p:spPr>
            <a:xfrm>
              <a:off x="548640" y="2816352"/>
              <a:ext cx="5669280" cy="3264408"/>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Text 3"/>
            <p:cNvSpPr txBox="1"/>
            <p:nvPr/>
          </p:nvSpPr>
          <p:spPr>
            <a:xfrm>
              <a:off x="822960" y="3100161"/>
              <a:ext cx="5120640" cy="1645920"/>
            </a:xfrm>
            <a:prstGeom prst="rect">
              <a:avLst/>
            </a:prstGeom>
            <a:noFill/>
            <a:ln/>
          </p:spPr>
          <p:txBody>
            <a:bodyPr wrap="square" lIns="0" tIns="0" rIns="0" bIns="0" rtlCol="0" anchor="t"/>
            <a:lstStyle/>
            <a:p>
              <a:pPr marL="0" indent="0">
                <a:buNone/>
              </a:pPr>
              <a:r>
                <a:rPr lang="en-US" sz="2600" b="1" dirty="0">
                  <a:solidFill>
                    <a:srgbClr val="0B2A4A"/>
                  </a:solidFill>
                  <a:latin typeface="Arial" pitchFamily="34" charset="0"/>
                  <a:ea typeface="Arial" pitchFamily="34" charset="-122"/>
                  <a:cs typeface="Arial" pitchFamily="34" charset="-120"/>
                </a:rPr>
                <a:t>Can you think of eight essential skills that everyone needs for almost any job?</a:t>
              </a:r>
              <a:endParaRPr lang="en-US" sz="2600" dirty="0"/>
            </a:p>
          </p:txBody>
        </p:sp>
        <p:sp>
          <p:nvSpPr>
            <p:cNvPr id="6" name="Text 4"/>
            <p:cNvSpPr txBox="1"/>
            <p:nvPr/>
          </p:nvSpPr>
          <p:spPr>
            <a:xfrm>
              <a:off x="822960" y="4636353"/>
              <a:ext cx="5120640" cy="914400"/>
            </a:xfrm>
            <a:prstGeom prst="rect">
              <a:avLst/>
            </a:prstGeom>
            <a:noFill/>
            <a:ln/>
          </p:spPr>
          <p:txBody>
            <a:bodyPr wrap="square" lIns="0" tIns="0" rIns="0" bIns="0" rtlCol="0" anchor="t"/>
            <a:lstStyle/>
            <a:p>
              <a:pPr marL="0" indent="0">
                <a:buNone/>
              </a:pPr>
              <a:r>
                <a:rPr lang="en-US" sz="1500" i="1" dirty="0">
                  <a:solidFill>
                    <a:srgbClr val="4F6072"/>
                  </a:solidFill>
                  <a:latin typeface="Arial" pitchFamily="34" charset="0"/>
                  <a:ea typeface="Arial" pitchFamily="34" charset="-122"/>
                  <a:cs typeface="Arial" pitchFamily="34" charset="-120"/>
                </a:rPr>
                <a:t>Tip: think about how people communicate, solve problems, manage themselves and work with others.</a:t>
              </a:r>
              <a:endParaRPr lang="en-US" sz="1500" dirty="0"/>
            </a:p>
          </p:txBody>
        </p:sp>
        <p:sp>
          <p:nvSpPr>
            <p:cNvPr id="7" name="timer"/>
            <p:cNvSpPr/>
            <p:nvPr/>
          </p:nvSpPr>
          <p:spPr>
            <a:xfrm>
              <a:off x="822960" y="5212080"/>
              <a:ext cx="1874520" cy="566928"/>
            </a:xfrm>
            <a:prstGeom prst="roundRect">
              <a:avLst>
                <a:gd name="adj" fmla="val 50000"/>
              </a:avLst>
            </a:prstGeom>
            <a:solidFill>
              <a:srgbClr val="00CCCC"/>
            </a:solidFill>
            <a:ln w="12700">
              <a:solidFill>
                <a:srgbClr val="00CCCC"/>
              </a:solidFill>
              <a:prstDash val="solid"/>
            </a:ln>
            <a:effectLst>
              <a:outerShdw blurRad="76200" dist="25400" dir="5400000" algn="bl" rotWithShape="0">
                <a:srgbClr val="000000">
                  <a:alpha val="12000"/>
                </a:srgbClr>
              </a:outerShdw>
            </a:effectLst>
          </p:spPr>
          <p:txBody>
            <a:bodyPr/>
            <a:lstStyle/>
            <a:p>
              <a:endParaRPr lang="en-GB"/>
            </a:p>
          </p:txBody>
        </p:sp>
        <p:sp>
          <p:nvSpPr>
            <p:cNvPr id="8" name="timer clock"/>
            <p:cNvSpPr/>
            <p:nvPr/>
          </p:nvSpPr>
          <p:spPr>
            <a:xfrm>
              <a:off x="886968" y="526694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9" name="timer icon" descr="preencoded.png"/>
            <p:cNvPicPr>
              <a:picLocks noChangeAspect="1"/>
            </p:cNvPicPr>
            <p:nvPr/>
          </p:nvPicPr>
          <p:blipFill>
            <a:blip r:embed="rId3"/>
            <a:stretch>
              <a:fillRect/>
            </a:stretch>
          </p:blipFill>
          <p:spPr>
            <a:xfrm>
              <a:off x="969264" y="5349240"/>
              <a:ext cx="292608" cy="292608"/>
            </a:xfrm>
            <a:prstGeom prst="rect">
              <a:avLst/>
            </a:prstGeom>
          </p:spPr>
        </p:pic>
        <p:sp>
          <p:nvSpPr>
            <p:cNvPr id="10" name="Text 7"/>
            <p:cNvSpPr txBox="1"/>
            <p:nvPr/>
          </p:nvSpPr>
          <p:spPr>
            <a:xfrm>
              <a:off x="1389888" y="5212080"/>
              <a:ext cx="1234440" cy="566928"/>
            </a:xfrm>
            <a:prstGeom prst="rect">
              <a:avLst/>
            </a:prstGeom>
            <a:noFill/>
            <a:ln/>
          </p:spPr>
          <p:txBody>
            <a:bodyPr wrap="square" lIns="0" tIns="0" rIns="0" bIns="0" rtlCol="0" anchor="ctr"/>
            <a:lstStyle/>
            <a:p>
              <a:pPr marL="0" indent="0" algn="ctr">
                <a:buNone/>
              </a:pPr>
              <a:r>
                <a:rPr lang="en-US" sz="2000" b="1" dirty="0">
                  <a:solidFill>
                    <a:srgbClr val="0B2A4A"/>
                  </a:solidFill>
                  <a:latin typeface="Arial" pitchFamily="34" charset="0"/>
                  <a:ea typeface="Arial" pitchFamily="34" charset="-122"/>
                  <a:cs typeface="Arial" pitchFamily="34" charset="-120"/>
                </a:rPr>
                <a:t>5 mins</a:t>
              </a:r>
              <a:endParaRPr lang="en-US" sz="2000" dirty="0"/>
            </a:p>
          </p:txBody>
        </p:sp>
        <p:sp>
          <p:nvSpPr>
            <p:cNvPr id="11" name="skill space 1"/>
            <p:cNvSpPr/>
            <p:nvPr/>
          </p:nvSpPr>
          <p:spPr>
            <a:xfrm>
              <a:off x="6522720" y="2829292"/>
              <a:ext cx="1097280" cy="1097280"/>
            </a:xfrm>
            <a:prstGeom prst="ellipse">
              <a:avLst/>
            </a:prstGeom>
            <a:solidFill>
              <a:srgbClr val="FFFFFF"/>
            </a:solidFill>
            <a:ln w="38100">
              <a:solidFill>
                <a:srgbClr val="00CCCC"/>
              </a:solidFill>
              <a:prstDash val="dash"/>
            </a:ln>
          </p:spPr>
          <p:txBody>
            <a:bodyPr/>
            <a:lstStyle/>
            <a:p>
              <a:endParaRPr lang="en-GB"/>
            </a:p>
          </p:txBody>
        </p:sp>
        <p:sp>
          <p:nvSpPr>
            <p:cNvPr id="12" name="Text 9"/>
            <p:cNvSpPr txBox="1"/>
            <p:nvPr/>
          </p:nvSpPr>
          <p:spPr>
            <a:xfrm>
              <a:off x="6522720" y="282929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sp>
          <p:nvSpPr>
            <p:cNvPr id="13" name="Text 10"/>
            <p:cNvSpPr txBox="1"/>
            <p:nvPr/>
          </p:nvSpPr>
          <p:spPr>
            <a:xfrm>
              <a:off x="6522720" y="397229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1</a:t>
              </a:r>
              <a:endParaRPr lang="en-US" sz="1400" dirty="0"/>
            </a:p>
          </p:txBody>
        </p:sp>
        <p:sp>
          <p:nvSpPr>
            <p:cNvPr id="14" name="skill space 2"/>
            <p:cNvSpPr/>
            <p:nvPr/>
          </p:nvSpPr>
          <p:spPr>
            <a:xfrm>
              <a:off x="7802880" y="2829292"/>
              <a:ext cx="1097280" cy="1097280"/>
            </a:xfrm>
            <a:prstGeom prst="ellipse">
              <a:avLst/>
            </a:prstGeom>
            <a:solidFill>
              <a:srgbClr val="FFFFFF"/>
            </a:solidFill>
            <a:ln w="38100">
              <a:solidFill>
                <a:srgbClr val="00CCCC"/>
              </a:solidFill>
              <a:prstDash val="dash"/>
            </a:ln>
          </p:spPr>
          <p:txBody>
            <a:bodyPr/>
            <a:lstStyle/>
            <a:p>
              <a:endParaRPr lang="en-GB"/>
            </a:p>
          </p:txBody>
        </p:sp>
        <p:sp>
          <p:nvSpPr>
            <p:cNvPr id="15" name="Text 12"/>
            <p:cNvSpPr txBox="1"/>
            <p:nvPr/>
          </p:nvSpPr>
          <p:spPr>
            <a:xfrm>
              <a:off x="7802880" y="282929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sp>
          <p:nvSpPr>
            <p:cNvPr id="16" name="Text 13"/>
            <p:cNvSpPr txBox="1"/>
            <p:nvPr/>
          </p:nvSpPr>
          <p:spPr>
            <a:xfrm>
              <a:off x="7802880" y="397229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2</a:t>
              </a:r>
              <a:endParaRPr lang="en-US" sz="1400" dirty="0"/>
            </a:p>
          </p:txBody>
        </p:sp>
        <p:sp>
          <p:nvSpPr>
            <p:cNvPr id="17" name="skill space 3"/>
            <p:cNvSpPr/>
            <p:nvPr/>
          </p:nvSpPr>
          <p:spPr>
            <a:xfrm>
              <a:off x="9083040" y="2829292"/>
              <a:ext cx="1097280" cy="1097280"/>
            </a:xfrm>
            <a:prstGeom prst="ellipse">
              <a:avLst/>
            </a:prstGeom>
            <a:solidFill>
              <a:srgbClr val="FFFFFF"/>
            </a:solidFill>
            <a:ln w="38100">
              <a:solidFill>
                <a:srgbClr val="00CCCC"/>
              </a:solidFill>
              <a:prstDash val="dash"/>
            </a:ln>
          </p:spPr>
          <p:txBody>
            <a:bodyPr/>
            <a:lstStyle/>
            <a:p>
              <a:endParaRPr lang="en-GB"/>
            </a:p>
          </p:txBody>
        </p:sp>
        <p:sp>
          <p:nvSpPr>
            <p:cNvPr id="18" name="Text 15"/>
            <p:cNvSpPr txBox="1"/>
            <p:nvPr/>
          </p:nvSpPr>
          <p:spPr>
            <a:xfrm>
              <a:off x="9083040" y="282929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sp>
          <p:nvSpPr>
            <p:cNvPr id="19" name="Text 16"/>
            <p:cNvSpPr txBox="1"/>
            <p:nvPr/>
          </p:nvSpPr>
          <p:spPr>
            <a:xfrm>
              <a:off x="9083040" y="397229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3</a:t>
              </a:r>
              <a:endParaRPr lang="en-US" sz="1400" dirty="0"/>
            </a:p>
          </p:txBody>
        </p:sp>
        <p:sp>
          <p:nvSpPr>
            <p:cNvPr id="20" name="skill space 4"/>
            <p:cNvSpPr/>
            <p:nvPr/>
          </p:nvSpPr>
          <p:spPr>
            <a:xfrm>
              <a:off x="10363200" y="2829292"/>
              <a:ext cx="1097280" cy="1097280"/>
            </a:xfrm>
            <a:prstGeom prst="ellipse">
              <a:avLst/>
            </a:prstGeom>
            <a:solidFill>
              <a:srgbClr val="FFFFFF"/>
            </a:solidFill>
            <a:ln w="38100">
              <a:solidFill>
                <a:srgbClr val="00CCCC"/>
              </a:solidFill>
              <a:prstDash val="dash"/>
            </a:ln>
          </p:spPr>
          <p:txBody>
            <a:bodyPr/>
            <a:lstStyle/>
            <a:p>
              <a:endParaRPr lang="en-GB"/>
            </a:p>
          </p:txBody>
        </p:sp>
        <p:sp>
          <p:nvSpPr>
            <p:cNvPr id="21" name="Text 18"/>
            <p:cNvSpPr txBox="1"/>
            <p:nvPr/>
          </p:nvSpPr>
          <p:spPr>
            <a:xfrm>
              <a:off x="10363200" y="282929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sp>
          <p:nvSpPr>
            <p:cNvPr id="22" name="Text 19"/>
            <p:cNvSpPr txBox="1"/>
            <p:nvPr/>
          </p:nvSpPr>
          <p:spPr>
            <a:xfrm>
              <a:off x="10363200" y="397229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4</a:t>
              </a:r>
              <a:endParaRPr lang="en-US" sz="1400" dirty="0"/>
            </a:p>
          </p:txBody>
        </p:sp>
        <p:sp>
          <p:nvSpPr>
            <p:cNvPr id="23" name="skill space 5"/>
            <p:cNvSpPr/>
            <p:nvPr/>
          </p:nvSpPr>
          <p:spPr>
            <a:xfrm>
              <a:off x="6522720" y="4795252"/>
              <a:ext cx="1097280" cy="1097280"/>
            </a:xfrm>
            <a:prstGeom prst="ellipse">
              <a:avLst/>
            </a:prstGeom>
            <a:solidFill>
              <a:srgbClr val="FFFFFF"/>
            </a:solidFill>
            <a:ln w="38100">
              <a:solidFill>
                <a:srgbClr val="00CCCC"/>
              </a:solidFill>
              <a:prstDash val="dash"/>
            </a:ln>
          </p:spPr>
          <p:txBody>
            <a:bodyPr/>
            <a:lstStyle/>
            <a:p>
              <a:endParaRPr lang="en-GB"/>
            </a:p>
          </p:txBody>
        </p:sp>
        <p:sp>
          <p:nvSpPr>
            <p:cNvPr id="24" name="Text 21"/>
            <p:cNvSpPr txBox="1"/>
            <p:nvPr/>
          </p:nvSpPr>
          <p:spPr>
            <a:xfrm>
              <a:off x="6522720" y="479525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sp>
          <p:nvSpPr>
            <p:cNvPr id="26" name="skill space 6"/>
            <p:cNvSpPr/>
            <p:nvPr/>
          </p:nvSpPr>
          <p:spPr>
            <a:xfrm>
              <a:off x="7802880" y="4795252"/>
              <a:ext cx="1097280" cy="1097280"/>
            </a:xfrm>
            <a:prstGeom prst="ellipse">
              <a:avLst/>
            </a:prstGeom>
            <a:solidFill>
              <a:srgbClr val="FFFFFF"/>
            </a:solidFill>
            <a:ln w="38100">
              <a:solidFill>
                <a:srgbClr val="00CCCC"/>
              </a:solidFill>
              <a:prstDash val="dash"/>
            </a:ln>
          </p:spPr>
          <p:txBody>
            <a:bodyPr/>
            <a:lstStyle/>
            <a:p>
              <a:endParaRPr lang="en-GB"/>
            </a:p>
          </p:txBody>
        </p:sp>
        <p:sp>
          <p:nvSpPr>
            <p:cNvPr id="27" name="Text 24"/>
            <p:cNvSpPr txBox="1"/>
            <p:nvPr/>
          </p:nvSpPr>
          <p:spPr>
            <a:xfrm>
              <a:off x="7802880" y="479525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sp>
          <p:nvSpPr>
            <p:cNvPr id="29" name="skill space 7"/>
            <p:cNvSpPr/>
            <p:nvPr/>
          </p:nvSpPr>
          <p:spPr>
            <a:xfrm>
              <a:off x="9083040" y="4795252"/>
              <a:ext cx="1097280" cy="1097280"/>
            </a:xfrm>
            <a:prstGeom prst="ellipse">
              <a:avLst/>
            </a:prstGeom>
            <a:solidFill>
              <a:srgbClr val="FFFFFF"/>
            </a:solidFill>
            <a:ln w="38100">
              <a:solidFill>
                <a:srgbClr val="00CCCC"/>
              </a:solidFill>
              <a:prstDash val="dash"/>
            </a:ln>
          </p:spPr>
          <p:txBody>
            <a:bodyPr/>
            <a:lstStyle/>
            <a:p>
              <a:endParaRPr lang="en-GB"/>
            </a:p>
          </p:txBody>
        </p:sp>
        <p:sp>
          <p:nvSpPr>
            <p:cNvPr id="30" name="Text 27"/>
            <p:cNvSpPr txBox="1"/>
            <p:nvPr/>
          </p:nvSpPr>
          <p:spPr>
            <a:xfrm>
              <a:off x="9083040" y="479525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sp>
          <p:nvSpPr>
            <p:cNvPr id="32" name="skill space 8"/>
            <p:cNvSpPr/>
            <p:nvPr/>
          </p:nvSpPr>
          <p:spPr>
            <a:xfrm>
              <a:off x="10363200" y="4795252"/>
              <a:ext cx="1097280" cy="1097280"/>
            </a:xfrm>
            <a:prstGeom prst="ellipse">
              <a:avLst/>
            </a:prstGeom>
            <a:solidFill>
              <a:srgbClr val="FFFFFF"/>
            </a:solidFill>
            <a:ln w="38100">
              <a:solidFill>
                <a:srgbClr val="00CCCC"/>
              </a:solidFill>
              <a:prstDash val="dash"/>
            </a:ln>
          </p:spPr>
          <p:txBody>
            <a:bodyPr/>
            <a:lstStyle/>
            <a:p>
              <a:endParaRPr lang="en-GB"/>
            </a:p>
          </p:txBody>
        </p:sp>
        <p:sp>
          <p:nvSpPr>
            <p:cNvPr id="33" name="Text 30"/>
            <p:cNvSpPr txBox="1"/>
            <p:nvPr/>
          </p:nvSpPr>
          <p:spPr>
            <a:xfrm>
              <a:off x="10363200" y="479525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grpSp>
      <p:sp>
        <p:nvSpPr>
          <p:cNvPr id="34" name="Text 31"/>
          <p:cNvSpPr txBox="1"/>
          <p:nvPr/>
        </p:nvSpPr>
        <p:spPr>
          <a:xfrm>
            <a:off x="10363200" y="593825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8</a:t>
            </a:r>
            <a:endParaRPr lang="en-US" sz="1400" dirty="0"/>
          </a:p>
        </p:txBody>
      </p:sp>
      <p:sp>
        <p:nvSpPr>
          <p:cNvPr id="3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7</a:t>
            </a:fld>
            <a:endParaRPr lang="en-US"/>
          </a:p>
        </p:txBody>
      </p:sp>
      <p:sp>
        <p:nvSpPr>
          <p:cNvPr id="37" name="card">
            <a:extLst>
              <a:ext uri="{FF2B5EF4-FFF2-40B4-BE49-F238E27FC236}">
                <a16:creationId xmlns:a16="http://schemas.microsoft.com/office/drawing/2014/main" id="{430B5B1E-5CC2-99D2-2573-3949CE828D60}"/>
              </a:ext>
            </a:extLst>
          </p:cNvPr>
          <p:cNvSpPr/>
          <p:nvPr/>
        </p:nvSpPr>
        <p:spPr>
          <a:xfrm>
            <a:off x="548640" y="1463040"/>
            <a:ext cx="11091672" cy="960120"/>
          </a:xfrm>
          <a:prstGeom prst="roundRect">
            <a:avLst>
              <a:gd name="adj" fmla="val 11429"/>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39" name="skills circle">
            <a:extLst>
              <a:ext uri="{FF2B5EF4-FFF2-40B4-BE49-F238E27FC236}">
                <a16:creationId xmlns:a16="http://schemas.microsoft.com/office/drawing/2014/main" id="{1BD7A029-FD3A-9701-9A03-A47DDC0CD25A}"/>
              </a:ext>
            </a:extLst>
          </p:cNvPr>
          <p:cNvSpPr/>
          <p:nvPr/>
        </p:nvSpPr>
        <p:spPr>
          <a:xfrm>
            <a:off x="731520" y="1655064"/>
            <a:ext cx="566928" cy="566928"/>
          </a:xfrm>
          <a:prstGeom prst="ellipse">
            <a:avLst/>
          </a:prstGeom>
          <a:solidFill>
            <a:srgbClr val="0072BA"/>
          </a:solidFill>
          <a:ln w="12700">
            <a:solidFill>
              <a:srgbClr val="0072BA"/>
            </a:solidFill>
            <a:prstDash val="solid"/>
          </a:ln>
        </p:spPr>
        <p:txBody>
          <a:bodyPr/>
          <a:lstStyle/>
          <a:p>
            <a:endParaRPr lang="en-GB"/>
          </a:p>
        </p:txBody>
      </p:sp>
      <p:pic>
        <p:nvPicPr>
          <p:cNvPr id="41" name="skills icon" descr="preencoded.png">
            <a:extLst>
              <a:ext uri="{FF2B5EF4-FFF2-40B4-BE49-F238E27FC236}">
                <a16:creationId xmlns:a16="http://schemas.microsoft.com/office/drawing/2014/main" id="{61B9176B-6267-965E-4074-92CE09958AA0}"/>
              </a:ext>
            </a:extLst>
          </p:cNvPr>
          <p:cNvPicPr>
            <a:picLocks noChangeAspect="1"/>
          </p:cNvPicPr>
          <p:nvPr/>
        </p:nvPicPr>
        <p:blipFill>
          <a:blip r:embed="rId4"/>
          <a:stretch>
            <a:fillRect/>
          </a:stretch>
        </p:blipFill>
        <p:spPr>
          <a:xfrm>
            <a:off x="867583" y="1791127"/>
            <a:ext cx="294803" cy="294803"/>
          </a:xfrm>
          <a:prstGeom prst="rect">
            <a:avLst/>
          </a:prstGeom>
        </p:spPr>
      </p:pic>
      <p:sp>
        <p:nvSpPr>
          <p:cNvPr id="43" name="Text 3">
            <a:extLst>
              <a:ext uri="{FF2B5EF4-FFF2-40B4-BE49-F238E27FC236}">
                <a16:creationId xmlns:a16="http://schemas.microsoft.com/office/drawing/2014/main" id="{9E0B8679-34C0-441A-C176-255C885082C7}"/>
              </a:ext>
            </a:extLst>
          </p:cNvPr>
          <p:cNvSpPr txBox="1"/>
          <p:nvPr/>
        </p:nvSpPr>
        <p:spPr>
          <a:xfrm>
            <a:off x="1493520" y="1442337"/>
            <a:ext cx="9966960" cy="96012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Alongside qualifications and work experience, </a:t>
            </a:r>
            <a:r>
              <a:rPr lang="en-US" sz="2200" b="1" dirty="0">
                <a:solidFill>
                  <a:srgbClr val="004077"/>
                </a:solidFill>
                <a:latin typeface="Arial" pitchFamily="34" charset="0"/>
                <a:ea typeface="Arial" pitchFamily="34" charset="-122"/>
                <a:cs typeface="Arial" pitchFamily="34" charset="-120"/>
              </a:rPr>
              <a:t>you will also need different skills for work.</a:t>
            </a: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skills do we need for work?</a:t>
            </a:r>
            <a:endParaRPr lang="en-US" sz="3200" dirty="0"/>
          </a:p>
        </p:txBody>
      </p:sp>
      <p:sp>
        <p:nvSpPr>
          <p:cNvPr id="7" name="essential skills card"/>
          <p:cNvSpPr/>
          <p:nvPr/>
        </p:nvSpPr>
        <p:spPr>
          <a:xfrm>
            <a:off x="466344" y="1274984"/>
            <a:ext cx="6675120" cy="4634110"/>
          </a:xfrm>
          <a:prstGeom prst="roundRect">
            <a:avLst>
              <a:gd name="adj" fmla="val 315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8" name="essential heading"/>
          <p:cNvSpPr/>
          <p:nvPr/>
        </p:nvSpPr>
        <p:spPr>
          <a:xfrm>
            <a:off x="676656" y="1457864"/>
            <a:ext cx="6309360" cy="548640"/>
          </a:xfrm>
          <a:prstGeom prst="roundRect">
            <a:avLst>
              <a:gd name="adj" fmla="val 50000"/>
            </a:avLst>
          </a:prstGeom>
          <a:solidFill>
            <a:srgbClr val="00CCCC"/>
          </a:solidFill>
          <a:ln w="12700">
            <a:solidFill>
              <a:srgbClr val="00CCCC"/>
            </a:solidFill>
            <a:prstDash val="solid"/>
          </a:ln>
        </p:spPr>
        <p:txBody>
          <a:bodyPr/>
          <a:lstStyle/>
          <a:p>
            <a:endParaRPr lang="en-GB"/>
          </a:p>
        </p:txBody>
      </p:sp>
      <p:sp>
        <p:nvSpPr>
          <p:cNvPr id="9" name="Text 6"/>
          <p:cNvSpPr txBox="1"/>
          <p:nvPr/>
        </p:nvSpPr>
        <p:spPr>
          <a:xfrm>
            <a:off x="676656" y="1457864"/>
            <a:ext cx="6309360" cy="548640"/>
          </a:xfrm>
          <a:prstGeom prst="rect">
            <a:avLst/>
          </a:prstGeom>
          <a:noFill/>
          <a:ln/>
        </p:spPr>
        <p:txBody>
          <a:bodyPr wrap="square" lIns="0" tIns="0" rIns="0" bIns="0" rtlCol="0" anchor="ctr"/>
          <a:lstStyle/>
          <a:p>
            <a:pPr marL="0" indent="0" algn="ctr">
              <a:buNone/>
            </a:pPr>
            <a:r>
              <a:rPr lang="en-US" sz="2000" b="1" dirty="0">
                <a:solidFill>
                  <a:srgbClr val="0B2A4A"/>
                </a:solidFill>
                <a:latin typeface="Arial" pitchFamily="34" charset="0"/>
                <a:ea typeface="Arial" pitchFamily="34" charset="-122"/>
                <a:cs typeface="Arial" pitchFamily="34" charset="-120"/>
              </a:rPr>
              <a:t>Essential skills</a:t>
            </a:r>
            <a:endParaRPr lang="en-US" sz="2000" dirty="0"/>
          </a:p>
        </p:txBody>
      </p:sp>
      <p:sp>
        <p:nvSpPr>
          <p:cNvPr id="10" name="Text 7"/>
          <p:cNvSpPr txBox="1"/>
          <p:nvPr/>
        </p:nvSpPr>
        <p:spPr>
          <a:xfrm>
            <a:off x="768096" y="2143664"/>
            <a:ext cx="6126480" cy="914400"/>
          </a:xfrm>
          <a:prstGeom prst="rect">
            <a:avLst/>
          </a:prstGeom>
          <a:noFill/>
          <a:ln/>
        </p:spPr>
        <p:txBody>
          <a:bodyPr wrap="square" lIns="0" tIns="0" rIns="0" bIns="0" rtlCol="0" anchor="t"/>
          <a:lstStyle/>
          <a:p>
            <a:pPr marL="0" indent="0">
              <a:buNone/>
            </a:pPr>
            <a:r>
              <a:rPr lang="en-US" sz="1600" dirty="0">
                <a:solidFill>
                  <a:srgbClr val="0B2A4A"/>
                </a:solidFill>
                <a:latin typeface="Arial" pitchFamily="34" charset="0"/>
                <a:ea typeface="Arial" pitchFamily="34" charset="-122"/>
                <a:cs typeface="Arial" pitchFamily="34" charset="-120"/>
              </a:rPr>
              <a:t>Needed for almost ANY job – they are all about how you communicate, manage yourself, work with others and come up with ideas.</a:t>
            </a:r>
            <a:endParaRPr lang="en-US" sz="1600" dirty="0"/>
          </a:p>
        </p:txBody>
      </p:sp>
      <p:pic>
        <p:nvPicPr>
          <p:cNvPr id="11" name="skill badge" descr="/tmp/claude-0/-home-claude/57c6dd4e-62f2-571d-b351-8f501f7ac058/scratchpad/lessons/y8img/s09_7a683a8b.png"/>
          <p:cNvPicPr>
            <a:picLocks noChangeAspect="1"/>
          </p:cNvPicPr>
          <p:nvPr/>
        </p:nvPicPr>
        <p:blipFill>
          <a:blip r:embed="rId3"/>
          <a:stretch>
            <a:fillRect/>
          </a:stretch>
        </p:blipFill>
        <p:spPr>
          <a:xfrm>
            <a:off x="1117509" y="2945609"/>
            <a:ext cx="1322879" cy="1322879"/>
          </a:xfrm>
          <a:prstGeom prst="rect">
            <a:avLst/>
          </a:prstGeom>
        </p:spPr>
      </p:pic>
      <p:pic>
        <p:nvPicPr>
          <p:cNvPr id="12" name="skill badge" descr="/tmp/claude-0/-home-claude/57c6dd4e-62f2-571d-b351-8f501f7ac058/scratchpad/lessons/y8img/s09_8ecb39e4.png"/>
          <p:cNvPicPr>
            <a:picLocks noChangeAspect="1"/>
          </p:cNvPicPr>
          <p:nvPr/>
        </p:nvPicPr>
        <p:blipFill>
          <a:blip r:embed="rId4"/>
          <a:stretch>
            <a:fillRect/>
          </a:stretch>
        </p:blipFill>
        <p:spPr>
          <a:xfrm>
            <a:off x="2440388" y="2920454"/>
            <a:ext cx="1322879" cy="1322879"/>
          </a:xfrm>
          <a:prstGeom prst="rect">
            <a:avLst/>
          </a:prstGeom>
        </p:spPr>
      </p:pic>
      <p:pic>
        <p:nvPicPr>
          <p:cNvPr id="13" name="skill badge" descr="/tmp/claude-0/-home-claude/57c6dd4e-62f2-571d-b351-8f501f7ac058/scratchpad/lessons/y8img/s09_001d9190.png"/>
          <p:cNvPicPr>
            <a:picLocks noChangeAspect="1"/>
          </p:cNvPicPr>
          <p:nvPr/>
        </p:nvPicPr>
        <p:blipFill>
          <a:blip r:embed="rId5"/>
          <a:stretch>
            <a:fillRect/>
          </a:stretch>
        </p:blipFill>
        <p:spPr>
          <a:xfrm>
            <a:off x="3746324" y="2945609"/>
            <a:ext cx="1322879" cy="1322879"/>
          </a:xfrm>
          <a:prstGeom prst="rect">
            <a:avLst/>
          </a:prstGeom>
        </p:spPr>
      </p:pic>
      <p:pic>
        <p:nvPicPr>
          <p:cNvPr id="14" name="skill badge" descr="/tmp/claude-0/-home-claude/57c6dd4e-62f2-571d-b351-8f501f7ac058/scratchpad/lessons/y8img/s09_a430cf19.png"/>
          <p:cNvPicPr>
            <a:picLocks noChangeAspect="1"/>
          </p:cNvPicPr>
          <p:nvPr/>
        </p:nvPicPr>
        <p:blipFill>
          <a:blip r:embed="rId6"/>
          <a:stretch>
            <a:fillRect/>
          </a:stretch>
        </p:blipFill>
        <p:spPr>
          <a:xfrm>
            <a:off x="5052260" y="2882498"/>
            <a:ext cx="1322879" cy="1322879"/>
          </a:xfrm>
          <a:prstGeom prst="rect">
            <a:avLst/>
          </a:prstGeom>
        </p:spPr>
      </p:pic>
      <p:grpSp>
        <p:nvGrpSpPr>
          <p:cNvPr id="41" name="Group 40">
            <a:extLst>
              <a:ext uri="{FF2B5EF4-FFF2-40B4-BE49-F238E27FC236}">
                <a16:creationId xmlns:a16="http://schemas.microsoft.com/office/drawing/2014/main" id="{262C520A-5E86-1CD7-5C13-51AB16C19A3F}"/>
              </a:ext>
            </a:extLst>
          </p:cNvPr>
          <p:cNvGrpSpPr/>
          <p:nvPr/>
        </p:nvGrpSpPr>
        <p:grpSpPr>
          <a:xfrm>
            <a:off x="7488936" y="1274984"/>
            <a:ext cx="4187952" cy="3474720"/>
            <a:chOff x="7488936" y="1274984"/>
            <a:chExt cx="4187952" cy="3474720"/>
          </a:xfrm>
        </p:grpSpPr>
        <p:sp>
          <p:nvSpPr>
            <p:cNvPr id="20" name="technical skills card"/>
            <p:cNvSpPr/>
            <p:nvPr/>
          </p:nvSpPr>
          <p:spPr>
            <a:xfrm>
              <a:off x="7488936" y="1274984"/>
              <a:ext cx="4187952" cy="3474720"/>
            </a:xfrm>
            <a:prstGeom prst="roundRect">
              <a:avLst>
                <a:gd name="adj" fmla="val 315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1" name="technical heading"/>
            <p:cNvSpPr/>
            <p:nvPr/>
          </p:nvSpPr>
          <p:spPr>
            <a:xfrm>
              <a:off x="7671816" y="1457864"/>
              <a:ext cx="3822192" cy="548640"/>
            </a:xfrm>
            <a:prstGeom prst="roundRect">
              <a:avLst>
                <a:gd name="adj" fmla="val 50000"/>
              </a:avLst>
            </a:prstGeom>
            <a:solidFill>
              <a:srgbClr val="004077"/>
            </a:solidFill>
            <a:ln w="12700">
              <a:solidFill>
                <a:srgbClr val="004077"/>
              </a:solidFill>
              <a:prstDash val="solid"/>
            </a:ln>
          </p:spPr>
          <p:txBody>
            <a:bodyPr/>
            <a:lstStyle/>
            <a:p>
              <a:endParaRPr lang="en-GB"/>
            </a:p>
          </p:txBody>
        </p:sp>
        <p:sp>
          <p:nvSpPr>
            <p:cNvPr id="22" name="Text 11"/>
            <p:cNvSpPr txBox="1"/>
            <p:nvPr/>
          </p:nvSpPr>
          <p:spPr>
            <a:xfrm>
              <a:off x="7671816" y="1457864"/>
              <a:ext cx="3822192"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Technical skills</a:t>
              </a:r>
              <a:endParaRPr lang="en-US" sz="2000" dirty="0"/>
            </a:p>
          </p:txBody>
        </p:sp>
        <p:sp>
          <p:nvSpPr>
            <p:cNvPr id="23" name="Text 12"/>
            <p:cNvSpPr txBox="1"/>
            <p:nvPr/>
          </p:nvSpPr>
          <p:spPr>
            <a:xfrm>
              <a:off x="7763256" y="2143664"/>
              <a:ext cx="3639312" cy="914400"/>
            </a:xfrm>
            <a:prstGeom prst="rect">
              <a:avLst/>
            </a:prstGeom>
            <a:noFill/>
            <a:ln/>
          </p:spPr>
          <p:txBody>
            <a:bodyPr wrap="square" lIns="0" tIns="0" rIns="0" bIns="0" rtlCol="0" anchor="t"/>
            <a:lstStyle/>
            <a:p>
              <a:pPr marL="0" indent="0">
                <a:buNone/>
              </a:pPr>
              <a:r>
                <a:rPr lang="en-US" sz="1600" dirty="0">
                  <a:solidFill>
                    <a:srgbClr val="0B2A4A"/>
                  </a:solidFill>
                  <a:latin typeface="Arial" pitchFamily="34" charset="0"/>
                  <a:ea typeface="Arial" pitchFamily="34" charset="-122"/>
                  <a:cs typeface="Arial" pitchFamily="34" charset="-120"/>
                </a:rPr>
                <a:t>Needed for certain jobs – for example, computer skills to work in IT.</a:t>
              </a:r>
              <a:endParaRPr lang="en-US" sz="1600" dirty="0"/>
            </a:p>
          </p:txBody>
        </p:sp>
        <p:sp>
          <p:nvSpPr>
            <p:cNvPr id="24" name="computer skills circle"/>
            <p:cNvSpPr/>
            <p:nvPr/>
          </p:nvSpPr>
          <p:spPr>
            <a:xfrm>
              <a:off x="7854696" y="3240944"/>
              <a:ext cx="914400" cy="914400"/>
            </a:xfrm>
            <a:prstGeom prst="ellipse">
              <a:avLst/>
            </a:prstGeom>
            <a:solidFill>
              <a:srgbClr val="0072BA"/>
            </a:solidFill>
            <a:ln w="12700">
              <a:solidFill>
                <a:srgbClr val="0072BA"/>
              </a:solidFill>
              <a:prstDash val="solid"/>
            </a:ln>
          </p:spPr>
          <p:txBody>
            <a:bodyPr/>
            <a:lstStyle/>
            <a:p>
              <a:endParaRPr lang="en-GB"/>
            </a:p>
          </p:txBody>
        </p:sp>
        <p:pic>
          <p:nvPicPr>
            <p:cNvPr id="25" name="computer skills icon" descr="preencoded.png"/>
            <p:cNvPicPr>
              <a:picLocks noChangeAspect="1"/>
            </p:cNvPicPr>
            <p:nvPr/>
          </p:nvPicPr>
          <p:blipFill>
            <a:blip r:embed="rId7"/>
            <a:stretch>
              <a:fillRect/>
            </a:stretch>
          </p:blipFill>
          <p:spPr>
            <a:xfrm>
              <a:off x="8074152" y="3460400"/>
              <a:ext cx="475488" cy="475488"/>
            </a:xfrm>
            <a:prstGeom prst="rect">
              <a:avLst/>
            </a:prstGeom>
          </p:spPr>
        </p:pic>
        <p:sp>
          <p:nvSpPr>
            <p:cNvPr id="26" name="practical skills circle"/>
            <p:cNvSpPr/>
            <p:nvPr/>
          </p:nvSpPr>
          <p:spPr>
            <a:xfrm>
              <a:off x="8951976" y="3240944"/>
              <a:ext cx="914400" cy="914400"/>
            </a:xfrm>
            <a:prstGeom prst="ellipse">
              <a:avLst/>
            </a:prstGeom>
            <a:solidFill>
              <a:srgbClr val="5F295F"/>
            </a:solidFill>
            <a:ln w="12700">
              <a:solidFill>
                <a:srgbClr val="5F295F"/>
              </a:solidFill>
              <a:prstDash val="solid"/>
            </a:ln>
          </p:spPr>
          <p:txBody>
            <a:bodyPr/>
            <a:lstStyle/>
            <a:p>
              <a:endParaRPr lang="en-GB"/>
            </a:p>
          </p:txBody>
        </p:sp>
        <p:pic>
          <p:nvPicPr>
            <p:cNvPr id="27" name="practical skills icon" descr="preencoded.png"/>
            <p:cNvPicPr>
              <a:picLocks noChangeAspect="1"/>
            </p:cNvPicPr>
            <p:nvPr/>
          </p:nvPicPr>
          <p:blipFill>
            <a:blip r:embed="rId8"/>
            <a:stretch>
              <a:fillRect/>
            </a:stretch>
          </p:blipFill>
          <p:spPr>
            <a:xfrm>
              <a:off x="9171432" y="3460400"/>
              <a:ext cx="475488" cy="475488"/>
            </a:xfrm>
            <a:prstGeom prst="rect">
              <a:avLst/>
            </a:prstGeom>
          </p:spPr>
        </p:pic>
        <p:sp>
          <p:nvSpPr>
            <p:cNvPr id="28" name="specialist skills circle"/>
            <p:cNvSpPr/>
            <p:nvPr/>
          </p:nvSpPr>
          <p:spPr>
            <a:xfrm>
              <a:off x="10049256" y="3240944"/>
              <a:ext cx="914400" cy="914400"/>
            </a:xfrm>
            <a:prstGeom prst="ellipse">
              <a:avLst/>
            </a:prstGeom>
            <a:solidFill>
              <a:srgbClr val="C25C8F"/>
            </a:solidFill>
            <a:ln w="12700">
              <a:solidFill>
                <a:srgbClr val="C25C8F"/>
              </a:solidFill>
              <a:prstDash val="solid"/>
            </a:ln>
          </p:spPr>
          <p:txBody>
            <a:bodyPr/>
            <a:lstStyle/>
            <a:p>
              <a:endParaRPr lang="en-GB"/>
            </a:p>
          </p:txBody>
        </p:sp>
        <p:pic>
          <p:nvPicPr>
            <p:cNvPr id="29" name="specialist skills icon" descr="preencoded.png"/>
            <p:cNvPicPr>
              <a:picLocks noChangeAspect="1"/>
            </p:cNvPicPr>
            <p:nvPr/>
          </p:nvPicPr>
          <p:blipFill>
            <a:blip r:embed="rId9"/>
            <a:stretch>
              <a:fillRect/>
            </a:stretch>
          </p:blipFill>
          <p:spPr>
            <a:xfrm>
              <a:off x="10268712" y="3460400"/>
              <a:ext cx="475488" cy="475488"/>
            </a:xfrm>
            <a:prstGeom prst="rect">
              <a:avLst/>
            </a:prstGeom>
          </p:spPr>
        </p:pic>
      </p:grpSp>
      <p:sp>
        <p:nvSpPr>
          <p:cNvPr id="30"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8</a:t>
            </a:fld>
            <a:endParaRPr lang="en-US"/>
          </a:p>
        </p:txBody>
      </p:sp>
      <p:pic>
        <p:nvPicPr>
          <p:cNvPr id="32" name="skill badge" descr="/tmp/claude-0/-home-claude/57c6dd4e-62f2-571d-b351-8f501f7ac058/scratchpad/lessons/y8img/s09_c3d7419e.png">
            <a:extLst>
              <a:ext uri="{FF2B5EF4-FFF2-40B4-BE49-F238E27FC236}">
                <a16:creationId xmlns:a16="http://schemas.microsoft.com/office/drawing/2014/main" id="{3CF786D1-4A66-E6D3-2283-B696479162F2}"/>
              </a:ext>
            </a:extLst>
          </p:cNvPr>
          <p:cNvPicPr>
            <a:picLocks noChangeAspect="1"/>
          </p:cNvPicPr>
          <p:nvPr/>
        </p:nvPicPr>
        <p:blipFill>
          <a:blip r:embed="rId10"/>
          <a:stretch>
            <a:fillRect/>
          </a:stretch>
        </p:blipFill>
        <p:spPr>
          <a:xfrm>
            <a:off x="1122901" y="4301993"/>
            <a:ext cx="1359976" cy="1359976"/>
          </a:xfrm>
          <a:prstGeom prst="rect">
            <a:avLst/>
          </a:prstGeom>
        </p:spPr>
      </p:pic>
      <p:pic>
        <p:nvPicPr>
          <p:cNvPr id="34" name="skill badge" descr="/tmp/claude-0/-home-claude/57c6dd4e-62f2-571d-b351-8f501f7ac058/scratchpad/lessons/y8img/s09_f8c4960d.png">
            <a:extLst>
              <a:ext uri="{FF2B5EF4-FFF2-40B4-BE49-F238E27FC236}">
                <a16:creationId xmlns:a16="http://schemas.microsoft.com/office/drawing/2014/main" id="{C7A61875-C61A-1206-8E7A-51C013624822}"/>
              </a:ext>
            </a:extLst>
          </p:cNvPr>
          <p:cNvPicPr>
            <a:picLocks noChangeAspect="1"/>
          </p:cNvPicPr>
          <p:nvPr/>
        </p:nvPicPr>
        <p:blipFill>
          <a:blip r:embed="rId11"/>
          <a:stretch>
            <a:fillRect/>
          </a:stretch>
        </p:blipFill>
        <p:spPr>
          <a:xfrm>
            <a:off x="2461633" y="4335175"/>
            <a:ext cx="1359976" cy="1359976"/>
          </a:xfrm>
          <a:prstGeom prst="rect">
            <a:avLst/>
          </a:prstGeom>
        </p:spPr>
      </p:pic>
      <p:pic>
        <p:nvPicPr>
          <p:cNvPr id="36" name="skill badge" descr="/tmp/claude-0/-home-claude/57c6dd4e-62f2-571d-b351-8f501f7ac058/scratchpad/lessons/y8img/s09_b83adc0a.png">
            <a:extLst>
              <a:ext uri="{FF2B5EF4-FFF2-40B4-BE49-F238E27FC236}">
                <a16:creationId xmlns:a16="http://schemas.microsoft.com/office/drawing/2014/main" id="{AECFAF57-F1EB-1009-3DB3-1F03F3095113}"/>
              </a:ext>
            </a:extLst>
          </p:cNvPr>
          <p:cNvPicPr>
            <a:picLocks noChangeAspect="1"/>
          </p:cNvPicPr>
          <p:nvPr/>
        </p:nvPicPr>
        <p:blipFill>
          <a:blip r:embed="rId12"/>
          <a:stretch>
            <a:fillRect/>
          </a:stretch>
        </p:blipFill>
        <p:spPr>
          <a:xfrm>
            <a:off x="3800364" y="4329254"/>
            <a:ext cx="1359976" cy="1359976"/>
          </a:xfrm>
          <a:prstGeom prst="rect">
            <a:avLst/>
          </a:prstGeom>
        </p:spPr>
      </p:pic>
      <p:pic>
        <p:nvPicPr>
          <p:cNvPr id="38" name="skill badge" descr="/tmp/claude-0/-home-claude/57c6dd4e-62f2-571d-b351-8f501f7ac058/scratchpad/lessons/y8img/s09_b03edc78.png">
            <a:extLst>
              <a:ext uri="{FF2B5EF4-FFF2-40B4-BE49-F238E27FC236}">
                <a16:creationId xmlns:a16="http://schemas.microsoft.com/office/drawing/2014/main" id="{59D2662A-AD63-FE99-A40D-B54430D851F7}"/>
              </a:ext>
            </a:extLst>
          </p:cNvPr>
          <p:cNvPicPr>
            <a:picLocks noChangeAspect="1"/>
          </p:cNvPicPr>
          <p:nvPr/>
        </p:nvPicPr>
        <p:blipFill>
          <a:blip r:embed="rId13"/>
          <a:stretch>
            <a:fillRect/>
          </a:stretch>
        </p:blipFill>
        <p:spPr>
          <a:xfrm>
            <a:off x="5096335" y="4329254"/>
            <a:ext cx="1359976" cy="13599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The eight essential skills</a:t>
            </a:r>
            <a:endParaRPr lang="en-US" sz="3200" dirty="0"/>
          </a:p>
        </p:txBody>
      </p:sp>
      <p:sp>
        <p:nvSpPr>
          <p:cNvPr id="3" name="Communication card"/>
          <p:cNvSpPr/>
          <p:nvPr/>
        </p:nvSpPr>
        <p:spPr>
          <a:xfrm>
            <a:off x="548640" y="146304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Communication heading"/>
          <p:cNvSpPr/>
          <p:nvPr/>
        </p:nvSpPr>
        <p:spPr>
          <a:xfrm>
            <a:off x="685800" y="1600200"/>
            <a:ext cx="5166360" cy="457200"/>
          </a:xfrm>
          <a:prstGeom prst="roundRect">
            <a:avLst>
              <a:gd name="adj" fmla="val 50000"/>
            </a:avLst>
          </a:prstGeom>
          <a:solidFill>
            <a:srgbClr val="F6E3EE"/>
          </a:solidFill>
          <a:ln w="12700">
            <a:solidFill>
              <a:srgbClr val="F6E3EE"/>
            </a:solidFill>
            <a:prstDash val="solid"/>
          </a:ln>
        </p:spPr>
        <p:txBody>
          <a:bodyPr/>
          <a:lstStyle/>
          <a:p>
            <a:endParaRPr lang="en-GB"/>
          </a:p>
        </p:txBody>
      </p:sp>
      <p:sp>
        <p:nvSpPr>
          <p:cNvPr id="5" name="Text 3"/>
          <p:cNvSpPr txBox="1"/>
          <p:nvPr/>
        </p:nvSpPr>
        <p:spPr>
          <a:xfrm>
            <a:off x="685800" y="1600200"/>
            <a:ext cx="5166360" cy="45720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Communication</a:t>
            </a:r>
            <a:endParaRPr lang="en-US" sz="1700" dirty="0"/>
          </a:p>
        </p:txBody>
      </p:sp>
      <p:pic>
        <p:nvPicPr>
          <p:cNvPr id="6" name="Listening badge" descr="/tmp/claude-0/-home-claude/57c6dd4e-62f2-571d-b351-8f501f7ac058/scratchpad/lessons/y8img/s09_7a683a8b.png"/>
          <p:cNvPicPr>
            <a:picLocks noChangeAspect="1"/>
          </p:cNvPicPr>
          <p:nvPr/>
        </p:nvPicPr>
        <p:blipFill>
          <a:blip r:embed="rId3"/>
          <a:stretch>
            <a:fillRect/>
          </a:stretch>
        </p:blipFill>
        <p:spPr>
          <a:xfrm>
            <a:off x="777240" y="2194560"/>
            <a:ext cx="640080" cy="640080"/>
          </a:xfrm>
          <a:prstGeom prst="rect">
            <a:avLst/>
          </a:prstGeom>
        </p:spPr>
      </p:pic>
      <p:sp>
        <p:nvSpPr>
          <p:cNvPr id="7" name="Text 4"/>
          <p:cNvSpPr txBox="1"/>
          <p:nvPr/>
        </p:nvSpPr>
        <p:spPr>
          <a:xfrm>
            <a:off x="1554480" y="2194560"/>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Listening</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Taking in and understanding information</a:t>
            </a:r>
            <a:endParaRPr lang="en-US" sz="1700" dirty="0"/>
          </a:p>
        </p:txBody>
      </p:sp>
      <p:pic>
        <p:nvPicPr>
          <p:cNvPr id="8" name="Speaking badge" descr="/tmp/claude-0/-home-claude/57c6dd4e-62f2-571d-b351-8f501f7ac058/scratchpad/lessons/y8img/s09_8ecb39e4.png"/>
          <p:cNvPicPr>
            <a:picLocks noChangeAspect="1"/>
          </p:cNvPicPr>
          <p:nvPr/>
        </p:nvPicPr>
        <p:blipFill>
          <a:blip r:embed="rId4"/>
          <a:stretch>
            <a:fillRect/>
          </a:stretch>
        </p:blipFill>
        <p:spPr>
          <a:xfrm>
            <a:off x="777240" y="2907792"/>
            <a:ext cx="640080" cy="640080"/>
          </a:xfrm>
          <a:prstGeom prst="rect">
            <a:avLst/>
          </a:prstGeom>
        </p:spPr>
      </p:pic>
      <p:sp>
        <p:nvSpPr>
          <p:cNvPr id="9" name="Text 5"/>
          <p:cNvSpPr txBox="1"/>
          <p:nvPr/>
        </p:nvSpPr>
        <p:spPr>
          <a:xfrm>
            <a:off x="1554480" y="2907792"/>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Speaking</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Sharing information or ideas</a:t>
            </a:r>
            <a:endParaRPr lang="en-US" sz="1700" dirty="0"/>
          </a:p>
        </p:txBody>
      </p:sp>
      <p:sp>
        <p:nvSpPr>
          <p:cNvPr id="10" name="Creative problem solving card"/>
          <p:cNvSpPr/>
          <p:nvPr/>
        </p:nvSpPr>
        <p:spPr>
          <a:xfrm>
            <a:off x="6199632" y="146304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1" name="Creative problem solving heading"/>
          <p:cNvSpPr/>
          <p:nvPr/>
        </p:nvSpPr>
        <p:spPr>
          <a:xfrm>
            <a:off x="6336792" y="1600200"/>
            <a:ext cx="5166360" cy="457200"/>
          </a:xfrm>
          <a:prstGeom prst="roundRect">
            <a:avLst>
              <a:gd name="adj" fmla="val 50000"/>
            </a:avLst>
          </a:prstGeom>
          <a:solidFill>
            <a:srgbClr val="FFF4C2"/>
          </a:solidFill>
          <a:ln w="12700">
            <a:solidFill>
              <a:srgbClr val="FFF4C2"/>
            </a:solidFill>
            <a:prstDash val="solid"/>
          </a:ln>
        </p:spPr>
        <p:txBody>
          <a:bodyPr/>
          <a:lstStyle/>
          <a:p>
            <a:endParaRPr lang="en-GB"/>
          </a:p>
        </p:txBody>
      </p:sp>
      <p:sp>
        <p:nvSpPr>
          <p:cNvPr id="12" name="Text 8"/>
          <p:cNvSpPr txBox="1"/>
          <p:nvPr/>
        </p:nvSpPr>
        <p:spPr>
          <a:xfrm>
            <a:off x="6336792" y="1600200"/>
            <a:ext cx="5166360" cy="45720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Creative problem solving</a:t>
            </a:r>
            <a:endParaRPr lang="en-US" sz="1700" dirty="0"/>
          </a:p>
        </p:txBody>
      </p:sp>
      <p:pic>
        <p:nvPicPr>
          <p:cNvPr id="13" name="Creativity badge" descr="/tmp/claude-0/-home-claude/57c6dd4e-62f2-571d-b351-8f501f7ac058/scratchpad/lessons/y8img/s09_001d9190.png"/>
          <p:cNvPicPr>
            <a:picLocks noChangeAspect="1"/>
          </p:cNvPicPr>
          <p:nvPr/>
        </p:nvPicPr>
        <p:blipFill>
          <a:blip r:embed="rId5"/>
          <a:stretch>
            <a:fillRect/>
          </a:stretch>
        </p:blipFill>
        <p:spPr>
          <a:xfrm>
            <a:off x="6428232" y="2194560"/>
            <a:ext cx="640080" cy="640080"/>
          </a:xfrm>
          <a:prstGeom prst="rect">
            <a:avLst/>
          </a:prstGeom>
        </p:spPr>
      </p:pic>
      <p:sp>
        <p:nvSpPr>
          <p:cNvPr id="14" name="Text 9"/>
          <p:cNvSpPr txBox="1"/>
          <p:nvPr/>
        </p:nvSpPr>
        <p:spPr>
          <a:xfrm>
            <a:off x="7205472" y="2194560"/>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Creativity</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Using imagination to come up with new ideas</a:t>
            </a:r>
            <a:endParaRPr lang="en-US" sz="1700" dirty="0"/>
          </a:p>
        </p:txBody>
      </p:sp>
      <p:pic>
        <p:nvPicPr>
          <p:cNvPr id="15" name="Problem Solving badge" descr="/tmp/claude-0/-home-claude/57c6dd4e-62f2-571d-b351-8f501f7ac058/scratchpad/lessons/y8img/s09_a430cf19.png"/>
          <p:cNvPicPr>
            <a:picLocks noChangeAspect="1"/>
          </p:cNvPicPr>
          <p:nvPr/>
        </p:nvPicPr>
        <p:blipFill>
          <a:blip r:embed="rId6"/>
          <a:stretch>
            <a:fillRect/>
          </a:stretch>
        </p:blipFill>
        <p:spPr>
          <a:xfrm>
            <a:off x="6428232" y="2907792"/>
            <a:ext cx="640080" cy="640080"/>
          </a:xfrm>
          <a:prstGeom prst="rect">
            <a:avLst/>
          </a:prstGeom>
        </p:spPr>
      </p:pic>
      <p:sp>
        <p:nvSpPr>
          <p:cNvPr id="16" name="Text 10"/>
          <p:cNvSpPr txBox="1"/>
          <p:nvPr/>
        </p:nvSpPr>
        <p:spPr>
          <a:xfrm>
            <a:off x="7205472" y="2907792"/>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Problem Solving</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Finding solutions to problems</a:t>
            </a:r>
            <a:endParaRPr lang="en-US" sz="1700" dirty="0"/>
          </a:p>
        </p:txBody>
      </p:sp>
      <p:sp>
        <p:nvSpPr>
          <p:cNvPr id="17" name="Self-management card"/>
          <p:cNvSpPr/>
          <p:nvPr/>
        </p:nvSpPr>
        <p:spPr>
          <a:xfrm>
            <a:off x="548640" y="384048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8" name="Self-management heading"/>
          <p:cNvSpPr/>
          <p:nvPr/>
        </p:nvSpPr>
        <p:spPr>
          <a:xfrm>
            <a:off x="685800" y="3977640"/>
            <a:ext cx="5166360" cy="457200"/>
          </a:xfrm>
          <a:prstGeom prst="roundRect">
            <a:avLst>
              <a:gd name="adj" fmla="val 50000"/>
            </a:avLst>
          </a:prstGeom>
          <a:solidFill>
            <a:srgbClr val="DAF4E7"/>
          </a:solidFill>
          <a:ln w="12700">
            <a:solidFill>
              <a:srgbClr val="DAF4E7"/>
            </a:solidFill>
            <a:prstDash val="solid"/>
          </a:ln>
        </p:spPr>
        <p:txBody>
          <a:bodyPr/>
          <a:lstStyle/>
          <a:p>
            <a:endParaRPr lang="en-GB"/>
          </a:p>
        </p:txBody>
      </p:sp>
      <p:sp>
        <p:nvSpPr>
          <p:cNvPr id="19" name="Text 13"/>
          <p:cNvSpPr txBox="1"/>
          <p:nvPr/>
        </p:nvSpPr>
        <p:spPr>
          <a:xfrm>
            <a:off x="685800" y="3977640"/>
            <a:ext cx="5166360" cy="45720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Self-management</a:t>
            </a:r>
            <a:endParaRPr lang="en-US" sz="1700" dirty="0"/>
          </a:p>
        </p:txBody>
      </p:sp>
      <p:pic>
        <p:nvPicPr>
          <p:cNvPr id="20" name="Planning badge" descr="/tmp/claude-0/-home-claude/57c6dd4e-62f2-571d-b351-8f501f7ac058/scratchpad/lessons/y8img/s09_c3d7419e.png"/>
          <p:cNvPicPr>
            <a:picLocks noChangeAspect="1"/>
          </p:cNvPicPr>
          <p:nvPr/>
        </p:nvPicPr>
        <p:blipFill>
          <a:blip r:embed="rId7"/>
          <a:stretch>
            <a:fillRect/>
          </a:stretch>
        </p:blipFill>
        <p:spPr>
          <a:xfrm>
            <a:off x="777240" y="4572000"/>
            <a:ext cx="640080" cy="640080"/>
          </a:xfrm>
          <a:prstGeom prst="rect">
            <a:avLst/>
          </a:prstGeom>
        </p:spPr>
      </p:pic>
      <p:sp>
        <p:nvSpPr>
          <p:cNvPr id="21" name="Text 14"/>
          <p:cNvSpPr txBox="1"/>
          <p:nvPr/>
        </p:nvSpPr>
        <p:spPr>
          <a:xfrm>
            <a:off x="1554480" y="4572000"/>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Planning</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Setting goals and planning how to reach them</a:t>
            </a:r>
            <a:endParaRPr lang="en-US" sz="1700" dirty="0"/>
          </a:p>
        </p:txBody>
      </p:sp>
      <p:pic>
        <p:nvPicPr>
          <p:cNvPr id="22" name="Adapting badge" descr="/tmp/claude-0/-home-claude/57c6dd4e-62f2-571d-b351-8f501f7ac058/scratchpad/lessons/y8img/s09_f8c4960d.png"/>
          <p:cNvPicPr>
            <a:picLocks noChangeAspect="1"/>
          </p:cNvPicPr>
          <p:nvPr/>
        </p:nvPicPr>
        <p:blipFill>
          <a:blip r:embed="rId8"/>
          <a:stretch>
            <a:fillRect/>
          </a:stretch>
        </p:blipFill>
        <p:spPr>
          <a:xfrm>
            <a:off x="777240" y="5285232"/>
            <a:ext cx="640080" cy="640080"/>
          </a:xfrm>
          <a:prstGeom prst="rect">
            <a:avLst/>
          </a:prstGeom>
        </p:spPr>
      </p:pic>
      <p:sp>
        <p:nvSpPr>
          <p:cNvPr id="23" name="Text 15"/>
          <p:cNvSpPr txBox="1"/>
          <p:nvPr/>
        </p:nvSpPr>
        <p:spPr>
          <a:xfrm>
            <a:off x="1554480" y="5285232"/>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Adapting</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Getting past challenges and setbacks</a:t>
            </a:r>
            <a:endParaRPr lang="en-US" sz="1700" dirty="0"/>
          </a:p>
        </p:txBody>
      </p:sp>
      <p:sp>
        <p:nvSpPr>
          <p:cNvPr id="24" name="Collaboration card"/>
          <p:cNvSpPr/>
          <p:nvPr/>
        </p:nvSpPr>
        <p:spPr>
          <a:xfrm>
            <a:off x="6199632" y="384048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5" name="Collaboration heading"/>
          <p:cNvSpPr/>
          <p:nvPr/>
        </p:nvSpPr>
        <p:spPr>
          <a:xfrm>
            <a:off x="6336792" y="3977640"/>
            <a:ext cx="5166360" cy="457200"/>
          </a:xfrm>
          <a:prstGeom prst="roundRect">
            <a:avLst>
              <a:gd name="adj" fmla="val 50000"/>
            </a:avLst>
          </a:prstGeom>
          <a:solidFill>
            <a:srgbClr val="DCEDF9"/>
          </a:solidFill>
          <a:ln w="12700">
            <a:solidFill>
              <a:srgbClr val="DCEDF9"/>
            </a:solidFill>
            <a:prstDash val="solid"/>
          </a:ln>
        </p:spPr>
        <p:txBody>
          <a:bodyPr/>
          <a:lstStyle/>
          <a:p>
            <a:endParaRPr lang="en-GB"/>
          </a:p>
        </p:txBody>
      </p:sp>
      <p:sp>
        <p:nvSpPr>
          <p:cNvPr id="26" name="Text 18"/>
          <p:cNvSpPr txBox="1"/>
          <p:nvPr/>
        </p:nvSpPr>
        <p:spPr>
          <a:xfrm>
            <a:off x="6336792" y="3977640"/>
            <a:ext cx="5166360" cy="45720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Collaboration</a:t>
            </a:r>
            <a:endParaRPr lang="en-US" sz="1700" dirty="0"/>
          </a:p>
        </p:txBody>
      </p:sp>
      <p:pic>
        <p:nvPicPr>
          <p:cNvPr id="27" name="Teamwork badge" descr="/tmp/claude-0/-home-claude/57c6dd4e-62f2-571d-b351-8f501f7ac058/scratchpad/lessons/y8img/s09_b83adc0a.png"/>
          <p:cNvPicPr>
            <a:picLocks noChangeAspect="1"/>
          </p:cNvPicPr>
          <p:nvPr/>
        </p:nvPicPr>
        <p:blipFill>
          <a:blip r:embed="rId9"/>
          <a:stretch>
            <a:fillRect/>
          </a:stretch>
        </p:blipFill>
        <p:spPr>
          <a:xfrm>
            <a:off x="6428232" y="4572000"/>
            <a:ext cx="640080" cy="640080"/>
          </a:xfrm>
          <a:prstGeom prst="rect">
            <a:avLst/>
          </a:prstGeom>
        </p:spPr>
      </p:pic>
      <p:sp>
        <p:nvSpPr>
          <p:cNvPr id="28" name="Text 19"/>
          <p:cNvSpPr txBox="1"/>
          <p:nvPr/>
        </p:nvSpPr>
        <p:spPr>
          <a:xfrm>
            <a:off x="7205472" y="4572000"/>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Teamwork</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Working well with others to reach a shared goal</a:t>
            </a:r>
            <a:endParaRPr lang="en-US" sz="1700" dirty="0"/>
          </a:p>
        </p:txBody>
      </p:sp>
      <p:pic>
        <p:nvPicPr>
          <p:cNvPr id="29" name="Leadership badge" descr="/tmp/claude-0/-home-claude/57c6dd4e-62f2-571d-b351-8f501f7ac058/scratchpad/lessons/y8img/s09_b03edc78.png"/>
          <p:cNvPicPr>
            <a:picLocks noChangeAspect="1"/>
          </p:cNvPicPr>
          <p:nvPr/>
        </p:nvPicPr>
        <p:blipFill>
          <a:blip r:embed="rId10"/>
          <a:stretch>
            <a:fillRect/>
          </a:stretch>
        </p:blipFill>
        <p:spPr>
          <a:xfrm>
            <a:off x="6428232" y="5285232"/>
            <a:ext cx="640080" cy="640080"/>
          </a:xfrm>
          <a:prstGeom prst="rect">
            <a:avLst/>
          </a:prstGeom>
        </p:spPr>
      </p:pic>
      <p:sp>
        <p:nvSpPr>
          <p:cNvPr id="30" name="Text 20"/>
          <p:cNvSpPr txBox="1"/>
          <p:nvPr/>
        </p:nvSpPr>
        <p:spPr>
          <a:xfrm>
            <a:off x="7205472" y="5285232"/>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Leadership</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Supporting and motivating others</a:t>
            </a:r>
            <a:endParaRPr lang="en-US" sz="1700" dirty="0"/>
          </a:p>
        </p:txBody>
      </p:sp>
      <p:sp>
        <p:nvSpPr>
          <p:cNvPr id="31"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Skills warm-up</a:t>
            </a:r>
            <a:endParaRPr lang="en-US" sz="3200" dirty="0"/>
          </a:p>
        </p:txBody>
      </p:sp>
      <p:sp>
        <p:nvSpPr>
          <p:cNvPr id="3" name="Text 1"/>
          <p:cNvSpPr txBox="1"/>
          <p:nvPr/>
        </p:nvSpPr>
        <p:spPr>
          <a:xfrm>
            <a:off x="548640" y="1371600"/>
            <a:ext cx="8778240" cy="685800"/>
          </a:xfrm>
          <a:prstGeom prst="rect">
            <a:avLst/>
          </a:prstGeom>
          <a:noFill/>
          <a:ln/>
        </p:spPr>
        <p:txBody>
          <a:bodyPr wrap="square" lIns="0" tIns="0" rIns="0" bIns="0" rtlCol="0" anchor="ctr"/>
          <a:lstStyle/>
          <a:p>
            <a:pPr marL="0" indent="0">
              <a:buNone/>
            </a:pPr>
            <a:r>
              <a:rPr lang="en-US" sz="2000" b="1" dirty="0">
                <a:solidFill>
                  <a:srgbClr val="004077"/>
                </a:solidFill>
                <a:latin typeface="Arial" pitchFamily="34" charset="0"/>
                <a:ea typeface="Arial" pitchFamily="34" charset="-122"/>
                <a:cs typeface="Arial" pitchFamily="34" charset="-120"/>
              </a:rPr>
              <a:t>Discuss in pairs: </a:t>
            </a:r>
            <a:r>
              <a:rPr lang="en-US" sz="2000" dirty="0">
                <a:solidFill>
                  <a:srgbClr val="0B2A4A"/>
                </a:solidFill>
                <a:latin typeface="Arial" pitchFamily="34" charset="0"/>
                <a:ea typeface="Arial" pitchFamily="34" charset="-122"/>
                <a:cs typeface="Arial" pitchFamily="34" charset="-120"/>
              </a:rPr>
              <a:t>what technical or practical skills might you need for each of these jobs?</a:t>
            </a:r>
            <a:endParaRPr lang="en-US" sz="2000" dirty="0"/>
          </a:p>
        </p:txBody>
      </p:sp>
      <p:sp>
        <p:nvSpPr>
          <p:cNvPr id="4" name="timer"/>
          <p:cNvSpPr/>
          <p:nvPr/>
        </p:nvSpPr>
        <p:spPr>
          <a:xfrm>
            <a:off x="9765792" y="1435608"/>
            <a:ext cx="1874520" cy="566928"/>
          </a:xfrm>
          <a:prstGeom prst="roundRect">
            <a:avLst>
              <a:gd name="adj" fmla="val 50000"/>
            </a:avLst>
          </a:prstGeom>
          <a:solidFill>
            <a:srgbClr val="00CCCC"/>
          </a:solidFill>
          <a:ln w="12700">
            <a:solidFill>
              <a:srgbClr val="00CCCC"/>
            </a:solidFill>
            <a:prstDash val="solid"/>
          </a:ln>
          <a:effectLst>
            <a:outerShdw blurRad="76200" dist="25400" dir="5400000" algn="bl" rotWithShape="0">
              <a:srgbClr val="000000">
                <a:alpha val="12000"/>
              </a:srgbClr>
            </a:outerShdw>
          </a:effectLst>
        </p:spPr>
        <p:txBody>
          <a:bodyPr/>
          <a:lstStyle/>
          <a:p>
            <a:endParaRPr lang="en-GB"/>
          </a:p>
        </p:txBody>
      </p:sp>
      <p:sp>
        <p:nvSpPr>
          <p:cNvPr id="5" name="timer clock"/>
          <p:cNvSpPr/>
          <p:nvPr/>
        </p:nvSpPr>
        <p:spPr>
          <a:xfrm>
            <a:off x="9829800" y="1490472"/>
            <a:ext cx="457200" cy="457200"/>
          </a:xfrm>
          <a:prstGeom prst="ellipse">
            <a:avLst/>
          </a:prstGeom>
          <a:solidFill>
            <a:srgbClr val="FFFFFF"/>
          </a:solidFill>
          <a:ln w="12700">
            <a:solidFill>
              <a:srgbClr val="FFFFFF"/>
            </a:solidFill>
            <a:prstDash val="solid"/>
          </a:ln>
        </p:spPr>
        <p:txBody>
          <a:bodyPr/>
          <a:lstStyle/>
          <a:p>
            <a:endParaRPr lang="en-GB"/>
          </a:p>
        </p:txBody>
      </p:sp>
      <p:pic>
        <p:nvPicPr>
          <p:cNvPr id="6" name="timer icon" descr="preencoded.png"/>
          <p:cNvPicPr>
            <a:picLocks noChangeAspect="1"/>
          </p:cNvPicPr>
          <p:nvPr/>
        </p:nvPicPr>
        <p:blipFill>
          <a:blip r:embed="rId3"/>
          <a:stretch>
            <a:fillRect/>
          </a:stretch>
        </p:blipFill>
        <p:spPr>
          <a:xfrm>
            <a:off x="9912096" y="1572768"/>
            <a:ext cx="292608" cy="292608"/>
          </a:xfrm>
          <a:prstGeom prst="rect">
            <a:avLst/>
          </a:prstGeom>
        </p:spPr>
      </p:pic>
      <p:sp>
        <p:nvSpPr>
          <p:cNvPr id="7" name="Text 4"/>
          <p:cNvSpPr txBox="1"/>
          <p:nvPr/>
        </p:nvSpPr>
        <p:spPr>
          <a:xfrm>
            <a:off x="10332720" y="1435608"/>
            <a:ext cx="1234440" cy="566928"/>
          </a:xfrm>
          <a:prstGeom prst="rect">
            <a:avLst/>
          </a:prstGeom>
          <a:noFill/>
          <a:ln/>
        </p:spPr>
        <p:txBody>
          <a:bodyPr wrap="square" lIns="0" tIns="0" rIns="0" bIns="0" rtlCol="0" anchor="ctr"/>
          <a:lstStyle/>
          <a:p>
            <a:pPr marL="0" indent="0" algn="ctr">
              <a:buNone/>
            </a:pPr>
            <a:r>
              <a:rPr lang="en-US" sz="2000" b="1" dirty="0">
                <a:solidFill>
                  <a:srgbClr val="0B2A4A"/>
                </a:solidFill>
                <a:latin typeface="Arial" pitchFamily="34" charset="0"/>
                <a:ea typeface="Arial" pitchFamily="34" charset="-122"/>
                <a:cs typeface="Arial" pitchFamily="34" charset="-120"/>
              </a:rPr>
              <a:t>5 mins</a:t>
            </a:r>
            <a:endParaRPr lang="en-US" sz="2000" dirty="0"/>
          </a:p>
        </p:txBody>
      </p:sp>
      <p:sp>
        <p:nvSpPr>
          <p:cNvPr id="8" name="Builder card"/>
          <p:cNvSpPr/>
          <p:nvPr/>
        </p:nvSpPr>
        <p:spPr>
          <a:xfrm>
            <a:off x="548640" y="228600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Builder" descr="Builder"/>
          <p:cNvPicPr>
            <a:picLocks noChangeAspect="1"/>
          </p:cNvPicPr>
          <p:nvPr/>
        </p:nvPicPr>
        <p:blipFill>
          <a:blip r:embed="rId4"/>
          <a:srcRect/>
          <a:stretch/>
        </p:blipFill>
        <p:spPr>
          <a:xfrm>
            <a:off x="658368" y="2395728"/>
            <a:ext cx="3328416" cy="2953512"/>
          </a:xfrm>
          <a:prstGeom prst="rect">
            <a:avLst/>
          </a:prstGeom>
        </p:spPr>
      </p:pic>
      <p:sp>
        <p:nvSpPr>
          <p:cNvPr id="10" name="Text 6"/>
          <p:cNvSpPr txBox="1"/>
          <p:nvPr/>
        </p:nvSpPr>
        <p:spPr>
          <a:xfrm>
            <a:off x="685800" y="5376672"/>
            <a:ext cx="3273552" cy="731520"/>
          </a:xfrm>
          <a:prstGeom prst="rect">
            <a:avLst/>
          </a:prstGeom>
          <a:noFill/>
          <a:ln/>
        </p:spPr>
        <p:txBody>
          <a:bodyPr wrap="square" lIns="0" tIns="0" rIns="0" bIns="0" rtlCol="0" anchor="ctr"/>
          <a:lstStyle/>
          <a:p>
            <a:pPr marL="0" indent="0" algn="ctr">
              <a:buNone/>
            </a:pPr>
            <a:r>
              <a:rPr lang="en-US" sz="2200" b="1" dirty="0">
                <a:solidFill>
                  <a:srgbClr val="0B2A4A"/>
                </a:solidFill>
                <a:latin typeface="Arial" pitchFamily="34" charset="0"/>
                <a:ea typeface="Arial" pitchFamily="34" charset="-122"/>
                <a:cs typeface="Arial" pitchFamily="34" charset="-120"/>
              </a:rPr>
              <a:t>Builder</a:t>
            </a:r>
            <a:endParaRPr lang="en-US" sz="2200" dirty="0"/>
          </a:p>
        </p:txBody>
      </p:sp>
      <p:sp>
        <p:nvSpPr>
          <p:cNvPr id="11" name="Barber card"/>
          <p:cNvSpPr/>
          <p:nvPr/>
        </p:nvSpPr>
        <p:spPr>
          <a:xfrm>
            <a:off x="4320540" y="228600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Barber" descr="Barber"/>
          <p:cNvPicPr>
            <a:picLocks noChangeAspect="1"/>
          </p:cNvPicPr>
          <p:nvPr/>
        </p:nvPicPr>
        <p:blipFill>
          <a:blip r:embed="rId5"/>
          <a:srcRect/>
          <a:stretch/>
        </p:blipFill>
        <p:spPr>
          <a:xfrm>
            <a:off x="4430268" y="2395728"/>
            <a:ext cx="3328416" cy="2953512"/>
          </a:xfrm>
          <a:prstGeom prst="rect">
            <a:avLst/>
          </a:prstGeom>
        </p:spPr>
      </p:pic>
      <p:sp>
        <p:nvSpPr>
          <p:cNvPr id="13" name="Text 8"/>
          <p:cNvSpPr txBox="1"/>
          <p:nvPr/>
        </p:nvSpPr>
        <p:spPr>
          <a:xfrm>
            <a:off x="4457700" y="5376672"/>
            <a:ext cx="3273552" cy="731520"/>
          </a:xfrm>
          <a:prstGeom prst="rect">
            <a:avLst/>
          </a:prstGeom>
          <a:noFill/>
          <a:ln/>
        </p:spPr>
        <p:txBody>
          <a:bodyPr wrap="square" lIns="0" tIns="0" rIns="0" bIns="0" rtlCol="0" anchor="ctr"/>
          <a:lstStyle/>
          <a:p>
            <a:pPr marL="0" indent="0" algn="ctr">
              <a:buNone/>
            </a:pPr>
            <a:r>
              <a:rPr lang="en-US" sz="2200" b="1" dirty="0">
                <a:solidFill>
                  <a:srgbClr val="0B2A4A"/>
                </a:solidFill>
                <a:latin typeface="Arial" pitchFamily="34" charset="0"/>
                <a:ea typeface="Arial" pitchFamily="34" charset="-122"/>
                <a:cs typeface="Arial" pitchFamily="34" charset="-120"/>
              </a:rPr>
              <a:t>Barber</a:t>
            </a:r>
            <a:endParaRPr lang="en-US" sz="2200" dirty="0"/>
          </a:p>
        </p:txBody>
      </p:sp>
      <p:sp>
        <p:nvSpPr>
          <p:cNvPr id="14" name="Chef card"/>
          <p:cNvSpPr/>
          <p:nvPr/>
        </p:nvSpPr>
        <p:spPr>
          <a:xfrm>
            <a:off x="8092440" y="228600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5" name="Chef" descr="Chef"/>
          <p:cNvPicPr>
            <a:picLocks noChangeAspect="1"/>
          </p:cNvPicPr>
          <p:nvPr/>
        </p:nvPicPr>
        <p:blipFill>
          <a:blip r:embed="rId6"/>
          <a:srcRect/>
          <a:stretch/>
        </p:blipFill>
        <p:spPr>
          <a:xfrm>
            <a:off x="8202168" y="2395728"/>
            <a:ext cx="3328416" cy="2953512"/>
          </a:xfrm>
          <a:prstGeom prst="rect">
            <a:avLst/>
          </a:prstGeom>
        </p:spPr>
      </p:pic>
      <p:sp>
        <p:nvSpPr>
          <p:cNvPr id="16" name="Text 10"/>
          <p:cNvSpPr txBox="1"/>
          <p:nvPr/>
        </p:nvSpPr>
        <p:spPr>
          <a:xfrm>
            <a:off x="8229600" y="5376672"/>
            <a:ext cx="3273552" cy="731520"/>
          </a:xfrm>
          <a:prstGeom prst="rect">
            <a:avLst/>
          </a:prstGeom>
          <a:noFill/>
          <a:ln/>
        </p:spPr>
        <p:txBody>
          <a:bodyPr wrap="square" lIns="0" tIns="0" rIns="0" bIns="0" rtlCol="0" anchor="ctr"/>
          <a:lstStyle/>
          <a:p>
            <a:pPr marL="0" indent="0" algn="ctr">
              <a:buNone/>
            </a:pPr>
            <a:r>
              <a:rPr lang="en-US" sz="2200" b="1" dirty="0">
                <a:solidFill>
                  <a:srgbClr val="0B2A4A"/>
                </a:solidFill>
                <a:latin typeface="Arial" pitchFamily="34" charset="0"/>
                <a:ea typeface="Arial" pitchFamily="34" charset="-122"/>
                <a:cs typeface="Arial" pitchFamily="34" charset="-120"/>
              </a:rPr>
              <a:t>Chef</a:t>
            </a:r>
            <a:endParaRPr lang="en-US" sz="2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Skills for work</a:t>
            </a:r>
            <a:endParaRPr lang="en-US" sz="3200" dirty="0"/>
          </a:p>
        </p:txBody>
      </p:sp>
      <p:sp>
        <p:nvSpPr>
          <p:cNvPr id="3" name="Builder card"/>
          <p:cNvSpPr/>
          <p:nvPr/>
        </p:nvSpPr>
        <p:spPr>
          <a:xfrm>
            <a:off x="548640" y="1463040"/>
            <a:ext cx="3547872" cy="379476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Builder" descr="Builder"/>
          <p:cNvPicPr>
            <a:picLocks noChangeAspect="1"/>
          </p:cNvPicPr>
          <p:nvPr/>
        </p:nvPicPr>
        <p:blipFill>
          <a:blip r:embed="rId3"/>
          <a:srcRect/>
          <a:stretch/>
        </p:blipFill>
        <p:spPr>
          <a:xfrm>
            <a:off x="658368" y="1572768"/>
            <a:ext cx="3328416" cy="1600200"/>
          </a:xfrm>
          <a:prstGeom prst="rect">
            <a:avLst/>
          </a:prstGeom>
        </p:spPr>
      </p:pic>
      <p:sp>
        <p:nvSpPr>
          <p:cNvPr id="5" name="Text 2"/>
          <p:cNvSpPr txBox="1"/>
          <p:nvPr/>
        </p:nvSpPr>
        <p:spPr>
          <a:xfrm>
            <a:off x="777240" y="3291840"/>
            <a:ext cx="3108960" cy="457200"/>
          </a:xfrm>
          <a:prstGeom prst="rect">
            <a:avLst/>
          </a:prstGeom>
          <a:noFill/>
          <a:ln/>
        </p:spPr>
        <p:txBody>
          <a:bodyPr wrap="square" lIns="0" tIns="0" rIns="0" bIns="0" rtlCol="0" anchor="ctr"/>
          <a:lstStyle/>
          <a:p>
            <a:pPr marL="0" indent="0">
              <a:buNone/>
            </a:pPr>
            <a:r>
              <a:rPr lang="en-US" sz="2200" b="1" dirty="0">
                <a:solidFill>
                  <a:srgbClr val="004077"/>
                </a:solidFill>
                <a:latin typeface="Arial" pitchFamily="34" charset="0"/>
                <a:ea typeface="Arial" pitchFamily="34" charset="-122"/>
                <a:cs typeface="Arial" pitchFamily="34" charset="-120"/>
              </a:rPr>
              <a:t>Builder</a:t>
            </a:r>
            <a:endParaRPr lang="en-US" sz="2200" dirty="0"/>
          </a:p>
        </p:txBody>
      </p:sp>
      <p:sp>
        <p:nvSpPr>
          <p:cNvPr id="6" name="Text 3"/>
          <p:cNvSpPr txBox="1"/>
          <p:nvPr/>
        </p:nvSpPr>
        <p:spPr>
          <a:xfrm>
            <a:off x="777240" y="3794760"/>
            <a:ext cx="3154680" cy="137160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rgbClr val="0B2A4A"/>
                </a:solidFill>
                <a:latin typeface="Arial" pitchFamily="34" charset="0"/>
                <a:ea typeface="Arial" pitchFamily="34" charset="-122"/>
                <a:cs typeface="Arial" pitchFamily="34" charset="-120"/>
              </a:rPr>
              <a:t>Physical skills</a:t>
            </a:r>
            <a:endParaRPr lang="en-US" sz="1600" dirty="0"/>
          </a:p>
          <a:p>
            <a:pPr marL="177800" indent="-177800">
              <a:spcAft>
                <a:spcPts val="400"/>
              </a:spcAft>
              <a:buSzPct val="100000"/>
              <a:buChar char="•"/>
            </a:pPr>
            <a:r>
              <a:rPr lang="en-US" sz="1600" dirty="0">
                <a:solidFill>
                  <a:srgbClr val="0B2A4A"/>
                </a:solidFill>
                <a:latin typeface="Arial" pitchFamily="34" charset="0"/>
                <a:ea typeface="Arial" pitchFamily="34" charset="-122"/>
                <a:cs typeface="Arial" pitchFamily="34" charset="-120"/>
              </a:rPr>
              <a:t>Practical skills</a:t>
            </a:r>
            <a:endParaRPr lang="en-US" sz="1600" dirty="0"/>
          </a:p>
          <a:p>
            <a:pPr marL="177800" indent="-177800">
              <a:spcAft>
                <a:spcPts val="400"/>
              </a:spcAft>
              <a:buSzPct val="100000"/>
              <a:buChar char="•"/>
            </a:pPr>
            <a:r>
              <a:rPr lang="en-US" sz="1600" dirty="0">
                <a:solidFill>
                  <a:srgbClr val="0B2A4A"/>
                </a:solidFill>
                <a:latin typeface="Arial" pitchFamily="34" charset="0"/>
                <a:ea typeface="Arial" pitchFamily="34" charset="-122"/>
                <a:cs typeface="Arial" pitchFamily="34" charset="-120"/>
              </a:rPr>
              <a:t>Ability to operate machinery</a:t>
            </a:r>
            <a:endParaRPr lang="en-US" sz="1600" dirty="0"/>
          </a:p>
        </p:txBody>
      </p:sp>
      <p:sp>
        <p:nvSpPr>
          <p:cNvPr id="7" name="Barber card"/>
          <p:cNvSpPr/>
          <p:nvPr/>
        </p:nvSpPr>
        <p:spPr>
          <a:xfrm>
            <a:off x="4320540" y="1463040"/>
            <a:ext cx="3547872" cy="379476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Barber" descr="Barber"/>
          <p:cNvPicPr>
            <a:picLocks noChangeAspect="1"/>
          </p:cNvPicPr>
          <p:nvPr/>
        </p:nvPicPr>
        <p:blipFill>
          <a:blip r:embed="rId4"/>
          <a:srcRect/>
          <a:stretch/>
        </p:blipFill>
        <p:spPr>
          <a:xfrm>
            <a:off x="4430268" y="1572768"/>
            <a:ext cx="3328416" cy="1600200"/>
          </a:xfrm>
          <a:prstGeom prst="rect">
            <a:avLst/>
          </a:prstGeom>
        </p:spPr>
      </p:pic>
      <p:sp>
        <p:nvSpPr>
          <p:cNvPr id="9" name="Text 5"/>
          <p:cNvSpPr txBox="1"/>
          <p:nvPr/>
        </p:nvSpPr>
        <p:spPr>
          <a:xfrm>
            <a:off x="4549140" y="3291840"/>
            <a:ext cx="3108960" cy="457200"/>
          </a:xfrm>
          <a:prstGeom prst="rect">
            <a:avLst/>
          </a:prstGeom>
          <a:noFill/>
          <a:ln/>
        </p:spPr>
        <p:txBody>
          <a:bodyPr wrap="square" lIns="0" tIns="0" rIns="0" bIns="0" rtlCol="0" anchor="ctr"/>
          <a:lstStyle/>
          <a:p>
            <a:pPr marL="0" indent="0">
              <a:buNone/>
            </a:pPr>
            <a:r>
              <a:rPr lang="en-US" sz="2200" b="1" dirty="0">
                <a:solidFill>
                  <a:srgbClr val="004077"/>
                </a:solidFill>
                <a:latin typeface="Arial" pitchFamily="34" charset="0"/>
                <a:ea typeface="Arial" pitchFamily="34" charset="-122"/>
                <a:cs typeface="Arial" pitchFamily="34" charset="-120"/>
              </a:rPr>
              <a:t>Barber</a:t>
            </a:r>
            <a:endParaRPr lang="en-US" sz="2200" dirty="0"/>
          </a:p>
        </p:txBody>
      </p:sp>
      <p:sp>
        <p:nvSpPr>
          <p:cNvPr id="10" name="Text 6"/>
          <p:cNvSpPr txBox="1"/>
          <p:nvPr/>
        </p:nvSpPr>
        <p:spPr>
          <a:xfrm>
            <a:off x="4549140" y="3794760"/>
            <a:ext cx="3154680" cy="137160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rgbClr val="0B2A4A"/>
                </a:solidFill>
                <a:latin typeface="Arial" pitchFamily="34" charset="0"/>
                <a:ea typeface="Arial" pitchFamily="34" charset="-122"/>
                <a:cs typeface="Arial" pitchFamily="34" charset="-120"/>
              </a:rPr>
              <a:t>Hair cutting and scissor skills</a:t>
            </a:r>
            <a:endParaRPr lang="en-US" sz="1600" dirty="0"/>
          </a:p>
          <a:p>
            <a:pPr marL="177800" indent="-177800">
              <a:spcAft>
                <a:spcPts val="400"/>
              </a:spcAft>
              <a:buSzPct val="100000"/>
              <a:buChar char="•"/>
            </a:pPr>
            <a:r>
              <a:rPr lang="en-US" sz="1600" dirty="0">
                <a:solidFill>
                  <a:srgbClr val="0B2A4A"/>
                </a:solidFill>
                <a:latin typeface="Arial" pitchFamily="34" charset="0"/>
                <a:ea typeface="Arial" pitchFamily="34" charset="-122"/>
                <a:cs typeface="Arial" pitchFamily="34" charset="-120"/>
              </a:rPr>
              <a:t>Customer service skills</a:t>
            </a:r>
            <a:endParaRPr lang="en-US" sz="1600" dirty="0"/>
          </a:p>
        </p:txBody>
      </p:sp>
      <p:sp>
        <p:nvSpPr>
          <p:cNvPr id="11" name="Chef card"/>
          <p:cNvSpPr/>
          <p:nvPr/>
        </p:nvSpPr>
        <p:spPr>
          <a:xfrm>
            <a:off x="8092440" y="1463040"/>
            <a:ext cx="3547872" cy="379476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Chef" descr="Chef"/>
          <p:cNvPicPr>
            <a:picLocks noChangeAspect="1"/>
          </p:cNvPicPr>
          <p:nvPr/>
        </p:nvPicPr>
        <p:blipFill>
          <a:blip r:embed="rId5"/>
          <a:srcRect/>
          <a:stretch/>
        </p:blipFill>
        <p:spPr>
          <a:xfrm>
            <a:off x="8202168" y="1572768"/>
            <a:ext cx="3328416" cy="1600200"/>
          </a:xfrm>
          <a:prstGeom prst="rect">
            <a:avLst/>
          </a:prstGeom>
        </p:spPr>
      </p:pic>
      <p:sp>
        <p:nvSpPr>
          <p:cNvPr id="13" name="Text 8"/>
          <p:cNvSpPr txBox="1"/>
          <p:nvPr/>
        </p:nvSpPr>
        <p:spPr>
          <a:xfrm>
            <a:off x="8321040" y="3291840"/>
            <a:ext cx="3108960" cy="457200"/>
          </a:xfrm>
          <a:prstGeom prst="rect">
            <a:avLst/>
          </a:prstGeom>
          <a:noFill/>
          <a:ln/>
        </p:spPr>
        <p:txBody>
          <a:bodyPr wrap="square" lIns="0" tIns="0" rIns="0" bIns="0" rtlCol="0" anchor="ctr"/>
          <a:lstStyle/>
          <a:p>
            <a:pPr marL="0" indent="0">
              <a:buNone/>
            </a:pPr>
            <a:r>
              <a:rPr lang="en-US" sz="2200" b="1" dirty="0">
                <a:solidFill>
                  <a:srgbClr val="004077"/>
                </a:solidFill>
                <a:latin typeface="Arial" pitchFamily="34" charset="0"/>
                <a:ea typeface="Arial" pitchFamily="34" charset="-122"/>
                <a:cs typeface="Arial" pitchFamily="34" charset="-120"/>
              </a:rPr>
              <a:t>Chef</a:t>
            </a:r>
            <a:endParaRPr lang="en-US" sz="2200" dirty="0"/>
          </a:p>
        </p:txBody>
      </p:sp>
      <p:sp>
        <p:nvSpPr>
          <p:cNvPr id="14" name="Text 9"/>
          <p:cNvSpPr txBox="1"/>
          <p:nvPr/>
        </p:nvSpPr>
        <p:spPr>
          <a:xfrm>
            <a:off x="8321040" y="3794760"/>
            <a:ext cx="3154680" cy="137160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rgbClr val="0B2A4A"/>
                </a:solidFill>
                <a:latin typeface="Arial" pitchFamily="34" charset="0"/>
                <a:ea typeface="Arial" pitchFamily="34" charset="-122"/>
                <a:cs typeface="Arial" pitchFamily="34" charset="-120"/>
              </a:rPr>
              <a:t>Food preparation skills</a:t>
            </a:r>
            <a:endParaRPr lang="en-US" sz="1600" dirty="0"/>
          </a:p>
          <a:p>
            <a:pPr marL="177800" indent="-177800">
              <a:spcAft>
                <a:spcPts val="400"/>
              </a:spcAft>
              <a:buSzPct val="100000"/>
              <a:buChar char="•"/>
            </a:pPr>
            <a:r>
              <a:rPr lang="en-US" sz="1600" dirty="0">
                <a:solidFill>
                  <a:srgbClr val="0B2A4A"/>
                </a:solidFill>
                <a:latin typeface="Arial" pitchFamily="34" charset="0"/>
                <a:ea typeface="Arial" pitchFamily="34" charset="-122"/>
                <a:cs typeface="Arial" pitchFamily="34" charset="-120"/>
              </a:rPr>
              <a:t>Practical skills, including knifework</a:t>
            </a:r>
            <a:endParaRPr lang="en-US" sz="1600" dirty="0"/>
          </a:p>
        </p:txBody>
      </p:sp>
      <p:sp>
        <p:nvSpPr>
          <p:cNvPr id="15"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6" name="question circle"/>
          <p:cNvSpPr/>
          <p:nvPr/>
        </p:nvSpPr>
        <p:spPr>
          <a:xfrm>
            <a:off x="731520" y="5545836"/>
            <a:ext cx="475488" cy="475488"/>
          </a:xfrm>
          <a:prstGeom prst="ellipse">
            <a:avLst/>
          </a:prstGeom>
          <a:solidFill>
            <a:srgbClr val="00CCCC"/>
          </a:solidFill>
          <a:ln w="12700">
            <a:solidFill>
              <a:srgbClr val="00CCCC"/>
            </a:solidFill>
            <a:prstDash val="solid"/>
          </a:ln>
        </p:spPr>
        <p:txBody>
          <a:bodyPr/>
          <a:lstStyle/>
          <a:p>
            <a:endParaRPr lang="en-GB"/>
          </a:p>
        </p:txBody>
      </p:sp>
      <p:pic>
        <p:nvPicPr>
          <p:cNvPr id="17" name="question icon" descr="preencoded.png"/>
          <p:cNvPicPr>
            <a:picLocks noChangeAspect="1"/>
          </p:cNvPicPr>
          <p:nvPr/>
        </p:nvPicPr>
        <p:blipFill>
          <a:blip r:embed="rId6"/>
          <a:stretch>
            <a:fillRect/>
          </a:stretch>
        </p:blipFill>
        <p:spPr>
          <a:xfrm>
            <a:off x="845637" y="5659953"/>
            <a:ext cx="247254" cy="247254"/>
          </a:xfrm>
          <a:prstGeom prst="rect">
            <a:avLst/>
          </a:prstGeom>
        </p:spPr>
      </p:pic>
      <p:sp>
        <p:nvSpPr>
          <p:cNvPr id="18" name="Text 12"/>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Did you discuss these skills or others?</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A website to help with your future career</a:t>
            </a:r>
            <a:endParaRPr lang="en-US" sz="3200" dirty="0"/>
          </a:p>
        </p:txBody>
      </p:sp>
      <p:sp>
        <p:nvSpPr>
          <p:cNvPr id="3" name="card"/>
          <p:cNvSpPr/>
          <p:nvPr/>
        </p:nvSpPr>
        <p:spPr>
          <a:xfrm>
            <a:off x="548640" y="1463040"/>
            <a:ext cx="475488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Next Steps Ready logo" descr="/tmp/claude-0/-home-claude/57c6dd4e-62f2-571d-b351-8f501f7ac058/scratchpad/lessons/wex/ppt/media/image1.png"/>
          <p:cNvPicPr>
            <a:picLocks noChangeAspect="1"/>
          </p:cNvPicPr>
          <p:nvPr/>
        </p:nvPicPr>
        <p:blipFill>
          <a:blip r:embed="rId3"/>
          <a:stretch>
            <a:fillRect/>
          </a:stretch>
        </p:blipFill>
        <p:spPr>
          <a:xfrm>
            <a:off x="868680" y="2057400"/>
            <a:ext cx="4114800" cy="817284"/>
          </a:xfrm>
          <a:prstGeom prst="rect">
            <a:avLst/>
          </a:prstGeom>
        </p:spPr>
      </p:pic>
      <p:sp>
        <p:nvSpPr>
          <p:cNvPr id="5" name="web address"/>
          <p:cNvSpPr/>
          <p:nvPr/>
        </p:nvSpPr>
        <p:spPr>
          <a:xfrm>
            <a:off x="868680" y="3154680"/>
            <a:ext cx="4114800" cy="731520"/>
          </a:xfrm>
          <a:prstGeom prst="roundRect">
            <a:avLst>
              <a:gd name="adj" fmla="val 15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pic>
        <p:nvPicPr>
          <p:cNvPr id="6" name="Image 1" descr="preencoded.png"/>
          <p:cNvPicPr>
            <a:picLocks noChangeAspect="1"/>
          </p:cNvPicPr>
          <p:nvPr/>
        </p:nvPicPr>
        <p:blipFill>
          <a:blip r:embed="rId4"/>
          <a:stretch>
            <a:fillRect/>
          </a:stretch>
        </p:blipFill>
        <p:spPr>
          <a:xfrm>
            <a:off x="1051560" y="3310128"/>
            <a:ext cx="420624" cy="420624"/>
          </a:xfrm>
          <a:prstGeom prst="rect">
            <a:avLst/>
          </a:prstGeom>
        </p:spPr>
      </p:pic>
      <p:sp>
        <p:nvSpPr>
          <p:cNvPr id="7" name="Text 3"/>
          <p:cNvSpPr txBox="1"/>
          <p:nvPr/>
        </p:nvSpPr>
        <p:spPr>
          <a:xfrm>
            <a:off x="1600200" y="3154680"/>
            <a:ext cx="3291840" cy="731520"/>
          </a:xfrm>
          <a:prstGeom prst="rect">
            <a:avLst/>
          </a:prstGeom>
          <a:noFill/>
          <a:ln/>
        </p:spPr>
        <p:txBody>
          <a:bodyPr wrap="square" lIns="0" tIns="0" rIns="0" bIns="0" rtlCol="0" anchor="ctr"/>
          <a:lstStyle/>
          <a:p>
            <a:pPr marL="0" indent="0">
              <a:buNone/>
            </a:pPr>
            <a:r>
              <a:rPr lang="en-US" sz="2100" b="1" dirty="0">
                <a:solidFill>
                  <a:srgbClr val="0072BA"/>
                </a:solidFill>
                <a:latin typeface="Arial" pitchFamily="34" charset="0"/>
                <a:ea typeface="Arial" pitchFamily="34" charset="-122"/>
                <a:cs typeface="Arial" pitchFamily="34" charset="-120"/>
              </a:rPr>
              <a:t>nextstepsready.org.uk</a:t>
            </a:r>
            <a:endParaRPr lang="en-US" sz="2100" dirty="0"/>
          </a:p>
        </p:txBody>
      </p:sp>
      <p:sp>
        <p:nvSpPr>
          <p:cNvPr id="8" name="Text 4"/>
          <p:cNvSpPr txBox="1"/>
          <p:nvPr/>
        </p:nvSpPr>
        <p:spPr>
          <a:xfrm>
            <a:off x="868680" y="4114800"/>
            <a:ext cx="4206240" cy="1737360"/>
          </a:xfrm>
          <a:prstGeom prst="rect">
            <a:avLst/>
          </a:prstGeom>
          <a:noFill/>
          <a:ln/>
        </p:spPr>
        <p:txBody>
          <a:bodyPr wrap="square" lIns="0" tIns="0" rIns="0" bIns="0" rtlCol="0" anchor="t"/>
          <a:lstStyle/>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Free for everyone</a:t>
            </a:r>
            <a:endParaRPr lang="en-US" sz="1700" dirty="0"/>
          </a:p>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No login or password</a:t>
            </a:r>
            <a:endParaRPr lang="en-US" sz="1700" dirty="0"/>
          </a:p>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Works on computers, tablets and phones</a:t>
            </a:r>
            <a:endParaRPr lang="en-US" sz="1700" dirty="0"/>
          </a:p>
        </p:txBody>
      </p:sp>
      <p:sp>
        <p:nvSpPr>
          <p:cNvPr id="9" name="Next Steps Ready home page frame"/>
          <p:cNvSpPr/>
          <p:nvPr/>
        </p:nvSpPr>
        <p:spPr>
          <a:xfrm>
            <a:off x="5660136" y="1453896"/>
            <a:ext cx="5961888" cy="4289842"/>
          </a:xfrm>
          <a:prstGeom prst="roundRect">
            <a:avLst>
              <a:gd name="adj" fmla="val 1279"/>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0" name="Next Steps Ready home page" descr="Next Steps Ready home page"/>
          <p:cNvPicPr>
            <a:picLocks noChangeAspect="1"/>
          </p:cNvPicPr>
          <p:nvPr/>
        </p:nvPicPr>
        <p:blipFill>
          <a:blip r:embed="rId5"/>
          <a:stretch>
            <a:fillRect/>
          </a:stretch>
        </p:blipFill>
        <p:spPr>
          <a:xfrm>
            <a:off x="5715000" y="1508760"/>
            <a:ext cx="5852160" cy="4180114"/>
          </a:xfrm>
          <a:prstGeom prst="rect">
            <a:avLst/>
          </a:prstGeom>
        </p:spPr>
      </p:pic>
      <p:sp>
        <p:nvSpPr>
          <p:cNvPr id="11" name="red ring"/>
          <p:cNvSpPr/>
          <p:nvPr/>
        </p:nvSpPr>
        <p:spPr>
          <a:xfrm>
            <a:off x="6170894" y="3260489"/>
            <a:ext cx="1638082" cy="2181497"/>
          </a:xfrm>
          <a:prstGeom prst="ellipse">
            <a:avLst/>
          </a:prstGeom>
          <a:ln w="38100">
            <a:solidFill>
              <a:srgbClr val="D7263D"/>
            </a:solidFill>
            <a:prstDash val="solid"/>
          </a:ln>
        </p:spPr>
        <p:txBody>
          <a:bodyPr/>
          <a:lstStyle/>
          <a:p>
            <a:endParaRPr lang="en-GB"/>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1: What are your skills strengths?</a:t>
            </a:r>
            <a:endParaRPr lang="en-US" sz="3200" dirty="0"/>
          </a:p>
        </p:txBody>
      </p:sp>
      <p:sp>
        <p:nvSpPr>
          <p:cNvPr id="3" name="number 1"/>
          <p:cNvSpPr/>
          <p:nvPr/>
        </p:nvSpPr>
        <p:spPr>
          <a:xfrm>
            <a:off x="548640" y="1417320"/>
            <a:ext cx="502920" cy="502920"/>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548640" y="1417320"/>
            <a:ext cx="502920" cy="502920"/>
          </a:xfrm>
          <a:prstGeom prst="rect">
            <a:avLst/>
          </a:prstGeom>
          <a:noFill/>
          <a:ln/>
        </p:spPr>
        <p:txBody>
          <a:bodyPr wrap="square" lIns="0" tIns="0" rIns="0" bIns="0" rtlCol="0" anchor="ctr"/>
          <a:lstStyle/>
          <a:p>
            <a:pPr marL="0" indent="0" algn="ctr">
              <a:buNone/>
            </a:pPr>
            <a:r>
              <a:rPr lang="en-US" sz="1800" b="1" dirty="0">
                <a:solidFill>
                  <a:srgbClr val="0B2A4A"/>
                </a:solidFill>
                <a:latin typeface="Arial" pitchFamily="34" charset="0"/>
                <a:ea typeface="Arial" pitchFamily="34" charset="-122"/>
                <a:cs typeface="Arial" pitchFamily="34" charset="-120"/>
              </a:rPr>
              <a:t>1</a:t>
            </a:r>
            <a:endParaRPr lang="en-US" sz="1800" dirty="0"/>
          </a:p>
        </p:txBody>
      </p:sp>
      <p:sp>
        <p:nvSpPr>
          <p:cNvPr id="5" name="Text 3"/>
          <p:cNvSpPr txBox="1"/>
          <p:nvPr/>
        </p:nvSpPr>
        <p:spPr>
          <a:xfrm>
            <a:off x="1243584" y="1350598"/>
            <a:ext cx="3017520" cy="64008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Go to Start With You and open the Skills Profile</a:t>
            </a:r>
            <a:endParaRPr lang="en-US" sz="1600" dirty="0"/>
          </a:p>
        </p:txBody>
      </p:sp>
      <p:sp>
        <p:nvSpPr>
          <p:cNvPr id="6" name="Go to Start With You and open the Skills Profile frame"/>
          <p:cNvSpPr/>
          <p:nvPr/>
        </p:nvSpPr>
        <p:spPr>
          <a:xfrm>
            <a:off x="548640" y="2185416"/>
            <a:ext cx="3602736" cy="2565749"/>
          </a:xfrm>
          <a:prstGeom prst="roundRect">
            <a:avLst>
              <a:gd name="adj" fmla="val 2138"/>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7" name="Go to Start With You and open the Skills Profile" descr="Go to Start With You and open the Skills Profile"/>
          <p:cNvPicPr>
            <a:picLocks noChangeAspect="1"/>
          </p:cNvPicPr>
          <p:nvPr/>
        </p:nvPicPr>
        <p:blipFill>
          <a:blip r:embed="rId3"/>
          <a:stretch>
            <a:fillRect/>
          </a:stretch>
        </p:blipFill>
        <p:spPr>
          <a:xfrm>
            <a:off x="603504" y="2240280"/>
            <a:ext cx="3493008" cy="2456021"/>
          </a:xfrm>
          <a:prstGeom prst="rect">
            <a:avLst/>
          </a:prstGeom>
        </p:spPr>
      </p:pic>
      <p:sp>
        <p:nvSpPr>
          <p:cNvPr id="8" name="red ring"/>
          <p:cNvSpPr/>
          <p:nvPr/>
        </p:nvSpPr>
        <p:spPr>
          <a:xfrm>
            <a:off x="2025656" y="3796397"/>
            <a:ext cx="648704" cy="207117"/>
          </a:xfrm>
          <a:prstGeom prst="ellipse">
            <a:avLst/>
          </a:prstGeom>
          <a:ln w="38100">
            <a:solidFill>
              <a:srgbClr val="D7263D"/>
            </a:solidFill>
            <a:prstDash val="solid"/>
          </a:ln>
        </p:spPr>
        <p:txBody>
          <a:bodyPr/>
          <a:lstStyle/>
          <a:p>
            <a:endParaRPr lang="en-GB"/>
          </a:p>
        </p:txBody>
      </p:sp>
      <p:grpSp>
        <p:nvGrpSpPr>
          <p:cNvPr id="28" name="Group 27">
            <a:extLst>
              <a:ext uri="{FF2B5EF4-FFF2-40B4-BE49-F238E27FC236}">
                <a16:creationId xmlns:a16="http://schemas.microsoft.com/office/drawing/2014/main" id="{C614CA5E-2044-AFBC-7656-3585D1240E70}"/>
              </a:ext>
            </a:extLst>
          </p:cNvPr>
          <p:cNvGrpSpPr/>
          <p:nvPr/>
        </p:nvGrpSpPr>
        <p:grpSpPr>
          <a:xfrm>
            <a:off x="4315968" y="1371600"/>
            <a:ext cx="3657600" cy="3379565"/>
            <a:chOff x="4315968" y="1371600"/>
            <a:chExt cx="3657600" cy="3379565"/>
          </a:xfrm>
        </p:grpSpPr>
        <p:sp>
          <p:nvSpPr>
            <p:cNvPr id="9" name="number 2"/>
            <p:cNvSpPr/>
            <p:nvPr/>
          </p:nvSpPr>
          <p:spPr>
            <a:xfrm>
              <a:off x="4315968" y="1417320"/>
              <a:ext cx="502920" cy="502920"/>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315968" y="1417320"/>
              <a:ext cx="502920" cy="502920"/>
            </a:xfrm>
            <a:prstGeom prst="rect">
              <a:avLst/>
            </a:prstGeom>
            <a:noFill/>
            <a:ln/>
          </p:spPr>
          <p:txBody>
            <a:bodyPr wrap="square" lIns="0" tIns="0" rIns="0" bIns="0" rtlCol="0" anchor="ctr"/>
            <a:lstStyle/>
            <a:p>
              <a:pPr marL="0" indent="0" algn="ctr">
                <a:buNone/>
              </a:pPr>
              <a:r>
                <a:rPr lang="en-US" sz="1800" b="1" dirty="0">
                  <a:solidFill>
                    <a:srgbClr val="0B2A4A"/>
                  </a:solidFill>
                  <a:latin typeface="Arial" pitchFamily="34" charset="0"/>
                  <a:ea typeface="Arial" pitchFamily="34" charset="-122"/>
                  <a:cs typeface="Arial" pitchFamily="34" charset="-120"/>
                </a:rPr>
                <a:t>2</a:t>
              </a:r>
              <a:endParaRPr lang="en-US" sz="1800" dirty="0"/>
            </a:p>
          </p:txBody>
        </p:sp>
        <p:sp>
          <p:nvSpPr>
            <p:cNvPr id="11" name="Text 8"/>
            <p:cNvSpPr txBox="1"/>
            <p:nvPr/>
          </p:nvSpPr>
          <p:spPr>
            <a:xfrm>
              <a:off x="4956048" y="1371600"/>
              <a:ext cx="3017520" cy="64008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Tick the activities you have already done</a:t>
              </a:r>
              <a:endParaRPr lang="en-US" sz="1600" dirty="0"/>
            </a:p>
          </p:txBody>
        </p:sp>
        <p:sp>
          <p:nvSpPr>
            <p:cNvPr id="12" name="Tick the activities you have already done frame"/>
            <p:cNvSpPr/>
            <p:nvPr/>
          </p:nvSpPr>
          <p:spPr>
            <a:xfrm>
              <a:off x="4315968" y="2185416"/>
              <a:ext cx="3602736" cy="2565749"/>
            </a:xfrm>
            <a:prstGeom prst="roundRect">
              <a:avLst>
                <a:gd name="adj" fmla="val 2138"/>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3" name="Tick the activities you have already done" descr="Tick the activities you have already done"/>
            <p:cNvPicPr>
              <a:picLocks noChangeAspect="1"/>
            </p:cNvPicPr>
            <p:nvPr/>
          </p:nvPicPr>
          <p:blipFill>
            <a:blip r:embed="rId4"/>
            <a:stretch>
              <a:fillRect/>
            </a:stretch>
          </p:blipFill>
          <p:spPr>
            <a:xfrm>
              <a:off x="4370832" y="2240280"/>
              <a:ext cx="3493008" cy="2456021"/>
            </a:xfrm>
            <a:prstGeom prst="rect">
              <a:avLst/>
            </a:prstGeom>
          </p:spPr>
        </p:pic>
        <p:sp>
          <p:nvSpPr>
            <p:cNvPr id="14" name="red ring"/>
            <p:cNvSpPr/>
            <p:nvPr/>
          </p:nvSpPr>
          <p:spPr>
            <a:xfrm>
              <a:off x="4502952" y="3032301"/>
              <a:ext cx="1636075" cy="341082"/>
            </a:xfrm>
            <a:prstGeom prst="ellipse">
              <a:avLst/>
            </a:prstGeom>
            <a:ln w="38100">
              <a:solidFill>
                <a:srgbClr val="D7263D"/>
              </a:solidFill>
              <a:prstDash val="solid"/>
            </a:ln>
          </p:spPr>
          <p:txBody>
            <a:bodyPr/>
            <a:lstStyle/>
            <a:p>
              <a:endParaRPr lang="en-GB"/>
            </a:p>
          </p:txBody>
        </p:sp>
      </p:grpSp>
      <p:grpSp>
        <p:nvGrpSpPr>
          <p:cNvPr id="29" name="Group 28">
            <a:extLst>
              <a:ext uri="{FF2B5EF4-FFF2-40B4-BE49-F238E27FC236}">
                <a16:creationId xmlns:a16="http://schemas.microsoft.com/office/drawing/2014/main" id="{761F716F-E7AD-E821-74A8-0CA7C40C61EB}"/>
              </a:ext>
            </a:extLst>
          </p:cNvPr>
          <p:cNvGrpSpPr/>
          <p:nvPr/>
        </p:nvGrpSpPr>
        <p:grpSpPr>
          <a:xfrm>
            <a:off x="8083296" y="1371600"/>
            <a:ext cx="3657600" cy="3379565"/>
            <a:chOff x="8083296" y="1371600"/>
            <a:chExt cx="3657600" cy="3379565"/>
          </a:xfrm>
        </p:grpSpPr>
        <p:sp>
          <p:nvSpPr>
            <p:cNvPr id="15" name="number 3"/>
            <p:cNvSpPr/>
            <p:nvPr/>
          </p:nvSpPr>
          <p:spPr>
            <a:xfrm>
              <a:off x="8083296" y="1417320"/>
              <a:ext cx="502920" cy="502920"/>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6" name="Text 12"/>
            <p:cNvSpPr txBox="1"/>
            <p:nvPr/>
          </p:nvSpPr>
          <p:spPr>
            <a:xfrm>
              <a:off x="8083296" y="1417320"/>
              <a:ext cx="502920" cy="502920"/>
            </a:xfrm>
            <a:prstGeom prst="rect">
              <a:avLst/>
            </a:prstGeom>
            <a:noFill/>
            <a:ln/>
          </p:spPr>
          <p:txBody>
            <a:bodyPr wrap="square" lIns="0" tIns="0" rIns="0" bIns="0" rtlCol="0" anchor="ctr"/>
            <a:lstStyle/>
            <a:p>
              <a:pPr marL="0" indent="0" algn="ctr">
                <a:buNone/>
              </a:pPr>
              <a:r>
                <a:rPr lang="en-US" sz="1800" b="1" dirty="0">
                  <a:solidFill>
                    <a:srgbClr val="0B2A4A"/>
                  </a:solidFill>
                  <a:latin typeface="Arial" pitchFamily="34" charset="0"/>
                  <a:ea typeface="Arial" pitchFamily="34" charset="-122"/>
                  <a:cs typeface="Arial" pitchFamily="34" charset="-120"/>
                </a:rPr>
                <a:t>3</a:t>
              </a:r>
              <a:endParaRPr lang="en-US" sz="1800" dirty="0"/>
            </a:p>
          </p:txBody>
        </p:sp>
        <p:sp>
          <p:nvSpPr>
            <p:cNvPr id="17" name="Text 13"/>
            <p:cNvSpPr txBox="1"/>
            <p:nvPr/>
          </p:nvSpPr>
          <p:spPr>
            <a:xfrm>
              <a:off x="8723376" y="1371600"/>
              <a:ext cx="3017520" cy="64008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See your skills – click a skill to see your examples</a:t>
              </a:r>
              <a:endParaRPr lang="en-US" sz="1600" dirty="0"/>
            </a:p>
          </p:txBody>
        </p:sp>
        <p:sp>
          <p:nvSpPr>
            <p:cNvPr id="18" name="See your skills – click a skill to see your examples frame"/>
            <p:cNvSpPr/>
            <p:nvPr/>
          </p:nvSpPr>
          <p:spPr>
            <a:xfrm>
              <a:off x="8083296" y="2185416"/>
              <a:ext cx="3602736" cy="2565749"/>
            </a:xfrm>
            <a:prstGeom prst="roundRect">
              <a:avLst>
                <a:gd name="adj" fmla="val 2138"/>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9" name="See your skills – click a skill to see your examples" descr="See your skills – click a skill to see your examples"/>
            <p:cNvPicPr>
              <a:picLocks noChangeAspect="1"/>
            </p:cNvPicPr>
            <p:nvPr/>
          </p:nvPicPr>
          <p:blipFill>
            <a:blip r:embed="rId5"/>
            <a:stretch>
              <a:fillRect/>
            </a:stretch>
          </p:blipFill>
          <p:spPr>
            <a:xfrm>
              <a:off x="8138160" y="2240280"/>
              <a:ext cx="3493008" cy="2456021"/>
            </a:xfrm>
            <a:prstGeom prst="rect">
              <a:avLst/>
            </a:prstGeom>
          </p:spPr>
        </p:pic>
        <p:sp>
          <p:nvSpPr>
            <p:cNvPr id="20" name="red ring"/>
            <p:cNvSpPr/>
            <p:nvPr/>
          </p:nvSpPr>
          <p:spPr>
            <a:xfrm>
              <a:off x="8255395" y="3084398"/>
              <a:ext cx="1636075" cy="812439"/>
            </a:xfrm>
            <a:prstGeom prst="ellipse">
              <a:avLst/>
            </a:prstGeom>
            <a:ln w="38100">
              <a:solidFill>
                <a:srgbClr val="D7263D"/>
              </a:solidFill>
              <a:prstDash val="solid"/>
            </a:ln>
          </p:spPr>
          <p:txBody>
            <a:bodyPr/>
            <a:lstStyle/>
            <a:p>
              <a:endParaRPr lang="en-GB"/>
            </a:p>
          </p:txBody>
        </p:sp>
      </p:grpSp>
      <p:grpSp>
        <p:nvGrpSpPr>
          <p:cNvPr id="30" name="Group 29">
            <a:extLst>
              <a:ext uri="{FF2B5EF4-FFF2-40B4-BE49-F238E27FC236}">
                <a16:creationId xmlns:a16="http://schemas.microsoft.com/office/drawing/2014/main" id="{ED503EA0-11A2-E110-2468-68855F8AF4DF}"/>
              </a:ext>
            </a:extLst>
          </p:cNvPr>
          <p:cNvGrpSpPr/>
          <p:nvPr/>
        </p:nvGrpSpPr>
        <p:grpSpPr>
          <a:xfrm>
            <a:off x="548640" y="5349240"/>
            <a:ext cx="11091672" cy="777240"/>
            <a:chOff x="548640" y="5349240"/>
            <a:chExt cx="11091672" cy="777240"/>
          </a:xfrm>
        </p:grpSpPr>
        <p:sp>
          <p:nvSpPr>
            <p:cNvPr id="21" name="timer"/>
            <p:cNvSpPr/>
            <p:nvPr/>
          </p:nvSpPr>
          <p:spPr>
            <a:xfrm>
              <a:off x="9765792" y="5486400"/>
              <a:ext cx="1874520" cy="566928"/>
            </a:xfrm>
            <a:prstGeom prst="roundRect">
              <a:avLst>
                <a:gd name="adj" fmla="val 50000"/>
              </a:avLst>
            </a:prstGeom>
            <a:solidFill>
              <a:srgbClr val="00CCCC"/>
            </a:solidFill>
            <a:ln w="12700">
              <a:solidFill>
                <a:srgbClr val="00CCCC"/>
              </a:solidFill>
              <a:prstDash val="solid"/>
            </a:ln>
            <a:effectLst>
              <a:outerShdw blurRad="76200" dist="25400" dir="5400000" algn="bl" rotWithShape="0">
                <a:srgbClr val="000000">
                  <a:alpha val="12000"/>
                </a:srgbClr>
              </a:outerShdw>
            </a:effectLst>
          </p:spPr>
          <p:txBody>
            <a:bodyPr/>
            <a:lstStyle/>
            <a:p>
              <a:endParaRPr lang="en-GB"/>
            </a:p>
          </p:txBody>
        </p:sp>
        <p:sp>
          <p:nvSpPr>
            <p:cNvPr id="22" name="timer clock"/>
            <p:cNvSpPr/>
            <p:nvPr/>
          </p:nvSpPr>
          <p:spPr>
            <a:xfrm>
              <a:off x="9829800" y="554126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23" name="timer icon" descr="preencoded.png"/>
            <p:cNvPicPr>
              <a:picLocks noChangeAspect="1"/>
            </p:cNvPicPr>
            <p:nvPr/>
          </p:nvPicPr>
          <p:blipFill>
            <a:blip r:embed="rId6"/>
            <a:stretch>
              <a:fillRect/>
            </a:stretch>
          </p:blipFill>
          <p:spPr>
            <a:xfrm>
              <a:off x="9912096" y="5623560"/>
              <a:ext cx="292608" cy="292608"/>
            </a:xfrm>
            <a:prstGeom prst="rect">
              <a:avLst/>
            </a:prstGeom>
          </p:spPr>
        </p:pic>
        <p:sp>
          <p:nvSpPr>
            <p:cNvPr id="24" name="Text 18"/>
            <p:cNvSpPr txBox="1"/>
            <p:nvPr/>
          </p:nvSpPr>
          <p:spPr>
            <a:xfrm>
              <a:off x="10332720" y="5486400"/>
              <a:ext cx="1234440" cy="566928"/>
            </a:xfrm>
            <a:prstGeom prst="rect">
              <a:avLst/>
            </a:prstGeom>
            <a:noFill/>
            <a:ln/>
          </p:spPr>
          <p:txBody>
            <a:bodyPr wrap="square" lIns="0" tIns="0" rIns="0" bIns="0" rtlCol="0" anchor="ctr"/>
            <a:lstStyle/>
            <a:p>
              <a:pPr marL="0" indent="0" algn="ctr">
                <a:buNone/>
              </a:pPr>
              <a:r>
                <a:rPr lang="en-US" sz="2000" b="1" dirty="0">
                  <a:solidFill>
                    <a:srgbClr val="0B2A4A"/>
                  </a:solidFill>
                  <a:latin typeface="Arial" pitchFamily="34" charset="0"/>
                  <a:ea typeface="Arial" pitchFamily="34" charset="-122"/>
                  <a:cs typeface="Arial" pitchFamily="34" charset="-120"/>
                </a:rPr>
                <a:t>10 mins</a:t>
              </a:r>
              <a:endParaRPr lang="en-US" sz="2000" dirty="0"/>
            </a:p>
          </p:txBody>
        </p:sp>
        <p:sp>
          <p:nvSpPr>
            <p:cNvPr id="25" name="write down"/>
            <p:cNvSpPr/>
            <p:nvPr/>
          </p:nvSpPr>
          <p:spPr>
            <a:xfrm>
              <a:off x="548640" y="5349240"/>
              <a:ext cx="8961120" cy="777240"/>
            </a:xfrm>
            <a:prstGeom prst="roundRect">
              <a:avLst>
                <a:gd name="adj" fmla="val 14118"/>
              </a:avLst>
            </a:prstGeom>
            <a:solidFill>
              <a:srgbClr val="D6F7F7"/>
            </a:solidFill>
            <a:ln w="12700">
              <a:solidFill>
                <a:srgbClr val="D6F7F7"/>
              </a:solidFill>
              <a:prstDash val="solid"/>
            </a:ln>
            <a:effectLst>
              <a:outerShdw blurRad="76200" dist="25400" dir="5400000" algn="bl" rotWithShape="0">
                <a:srgbClr val="000000">
                  <a:alpha val="12000"/>
                </a:srgbClr>
              </a:outerShdw>
            </a:effectLst>
          </p:spPr>
          <p:txBody>
            <a:bodyPr/>
            <a:lstStyle/>
            <a:p>
              <a:endParaRPr lang="en-GB"/>
            </a:p>
          </p:txBody>
        </p:sp>
        <p:sp>
          <p:nvSpPr>
            <p:cNvPr id="26" name="Text 20"/>
            <p:cNvSpPr txBox="1"/>
            <p:nvPr/>
          </p:nvSpPr>
          <p:spPr>
            <a:xfrm>
              <a:off x="777240" y="5349240"/>
              <a:ext cx="8595360" cy="777240"/>
            </a:xfrm>
            <a:prstGeom prst="rect">
              <a:avLst/>
            </a:prstGeom>
            <a:noFill/>
            <a:ln/>
          </p:spPr>
          <p:txBody>
            <a:bodyPr wrap="square" lIns="0" tIns="0" rIns="0" bIns="0" rtlCol="0" anchor="ctr"/>
            <a:lstStyle/>
            <a:p>
              <a:pPr marL="0" indent="0">
                <a:buNone/>
              </a:pPr>
              <a:r>
                <a:rPr lang="en-US" sz="1600" b="1" dirty="0">
                  <a:solidFill>
                    <a:srgbClr val="0B2A4A"/>
                  </a:solidFill>
                  <a:latin typeface="Arial" pitchFamily="34" charset="0"/>
                  <a:ea typeface="Arial" pitchFamily="34" charset="-122"/>
                  <a:cs typeface="Arial" pitchFamily="34" charset="-120"/>
                </a:rPr>
                <a:t>Write down your top three skills, with an example of where you have used and built each one.</a:t>
              </a:r>
              <a:endParaRPr lang="en-US" sz="1600" dirty="0"/>
            </a:p>
          </p:txBody>
        </p:sp>
      </p:grpSp>
      <p:sp>
        <p:nvSpPr>
          <p:cNvPr id="27"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2: Which skills does a job need?</a:t>
            </a:r>
            <a:endParaRPr lang="en-US" sz="3200" dirty="0"/>
          </a:p>
        </p:txBody>
      </p:sp>
      <p:sp>
        <p:nvSpPr>
          <p:cNvPr id="3" name="card"/>
          <p:cNvSpPr/>
          <p:nvPr/>
        </p:nvSpPr>
        <p:spPr>
          <a:xfrm>
            <a:off x="548640" y="1463040"/>
            <a:ext cx="612648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822960" y="1627632"/>
            <a:ext cx="5577840" cy="457200"/>
          </a:xfrm>
          <a:prstGeom prst="rect">
            <a:avLst/>
          </a:prstGeom>
          <a:noFill/>
          <a:ln/>
        </p:spPr>
        <p:txBody>
          <a:bodyPr wrap="square" lIns="0" tIns="0" rIns="0" bIns="0" rtlCol="0" anchor="t"/>
          <a:lstStyle/>
          <a:p>
            <a:pPr marL="0" indent="0">
              <a:buNone/>
            </a:pPr>
            <a:r>
              <a:rPr lang="en-US" sz="1800" b="1" dirty="0">
                <a:solidFill>
                  <a:srgbClr val="004077"/>
                </a:solidFill>
                <a:latin typeface="Arial" pitchFamily="34" charset="0"/>
                <a:ea typeface="Arial" pitchFamily="34" charset="-122"/>
                <a:cs typeface="Arial" pitchFamily="34" charset="-120"/>
              </a:rPr>
              <a:t>Work in pairs:</a:t>
            </a:r>
            <a:endParaRPr lang="en-US" sz="1800" dirty="0"/>
          </a:p>
        </p:txBody>
      </p:sp>
      <p:sp>
        <p:nvSpPr>
          <p:cNvPr id="5" name="number 1"/>
          <p:cNvSpPr/>
          <p:nvPr/>
        </p:nvSpPr>
        <p:spPr>
          <a:xfrm>
            <a:off x="822960" y="2194560"/>
            <a:ext cx="502920" cy="502920"/>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6" name="Text 4"/>
          <p:cNvSpPr txBox="1"/>
          <p:nvPr/>
        </p:nvSpPr>
        <p:spPr>
          <a:xfrm>
            <a:off x="822960" y="2194560"/>
            <a:ext cx="502920" cy="502920"/>
          </a:xfrm>
          <a:prstGeom prst="rect">
            <a:avLst/>
          </a:prstGeom>
          <a:noFill/>
          <a:ln/>
        </p:spPr>
        <p:txBody>
          <a:bodyPr wrap="square" lIns="0" tIns="0" rIns="0" bIns="0" rtlCol="0" anchor="ctr"/>
          <a:lstStyle/>
          <a:p>
            <a:pPr marL="0" indent="0" algn="ctr">
              <a:buNone/>
            </a:pPr>
            <a:r>
              <a:rPr lang="en-US" sz="1800" b="1" dirty="0">
                <a:solidFill>
                  <a:srgbClr val="0B2A4A"/>
                </a:solidFill>
                <a:latin typeface="Arial" pitchFamily="34" charset="0"/>
                <a:ea typeface="Arial" pitchFamily="34" charset="-122"/>
                <a:cs typeface="Arial" pitchFamily="34" charset="-120"/>
              </a:rPr>
              <a:t>1</a:t>
            </a:r>
            <a:endParaRPr lang="en-US" sz="1800" dirty="0"/>
          </a:p>
        </p:txBody>
      </p:sp>
      <p:sp>
        <p:nvSpPr>
          <p:cNvPr id="7" name="Text 5"/>
          <p:cNvSpPr txBox="1"/>
          <p:nvPr/>
        </p:nvSpPr>
        <p:spPr>
          <a:xfrm>
            <a:off x="1508760" y="2157984"/>
            <a:ext cx="4892040" cy="100584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Each find a job you find interesting on the National Careers Service (or through Explore Jobs on Next Steps Ready).</a:t>
            </a:r>
            <a:endParaRPr lang="en-US" sz="1700" dirty="0"/>
          </a:p>
        </p:txBody>
      </p:sp>
      <p:sp>
        <p:nvSpPr>
          <p:cNvPr id="8" name="number 2"/>
          <p:cNvSpPr/>
          <p:nvPr/>
        </p:nvSpPr>
        <p:spPr>
          <a:xfrm>
            <a:off x="822960" y="3200400"/>
            <a:ext cx="502920" cy="502920"/>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Text 7"/>
          <p:cNvSpPr txBox="1"/>
          <p:nvPr/>
        </p:nvSpPr>
        <p:spPr>
          <a:xfrm>
            <a:off x="822960" y="3200400"/>
            <a:ext cx="502920" cy="502920"/>
          </a:xfrm>
          <a:prstGeom prst="rect">
            <a:avLst/>
          </a:prstGeom>
          <a:noFill/>
          <a:ln/>
        </p:spPr>
        <p:txBody>
          <a:bodyPr wrap="square" lIns="0" tIns="0" rIns="0" bIns="0" rtlCol="0" anchor="ctr"/>
          <a:lstStyle/>
          <a:p>
            <a:pPr marL="0" indent="0" algn="ctr">
              <a:buNone/>
            </a:pPr>
            <a:r>
              <a:rPr lang="en-US" sz="1800" b="1" dirty="0">
                <a:solidFill>
                  <a:srgbClr val="0B2A4A"/>
                </a:solidFill>
                <a:latin typeface="Arial" pitchFamily="34" charset="0"/>
                <a:ea typeface="Arial" pitchFamily="34" charset="-122"/>
                <a:cs typeface="Arial" pitchFamily="34" charset="-120"/>
              </a:rPr>
              <a:t>2</a:t>
            </a:r>
            <a:endParaRPr lang="en-US" sz="1800" dirty="0"/>
          </a:p>
        </p:txBody>
      </p:sp>
      <p:sp>
        <p:nvSpPr>
          <p:cNvPr id="10" name="Text 8"/>
          <p:cNvSpPr txBox="1"/>
          <p:nvPr/>
        </p:nvSpPr>
        <p:spPr>
          <a:xfrm>
            <a:off x="1508760" y="3163824"/>
            <a:ext cx="4892040" cy="100584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Open the job profile and click "What it takes" to see the skills you need.</a:t>
            </a:r>
            <a:endParaRPr lang="en-US" sz="1700" dirty="0"/>
          </a:p>
        </p:txBody>
      </p:sp>
      <p:sp>
        <p:nvSpPr>
          <p:cNvPr id="11" name="number 3"/>
          <p:cNvSpPr/>
          <p:nvPr/>
        </p:nvSpPr>
        <p:spPr>
          <a:xfrm>
            <a:off x="822960" y="4206240"/>
            <a:ext cx="502920" cy="502920"/>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10"/>
          <p:cNvSpPr txBox="1"/>
          <p:nvPr/>
        </p:nvSpPr>
        <p:spPr>
          <a:xfrm>
            <a:off x="822960" y="4206240"/>
            <a:ext cx="502920" cy="502920"/>
          </a:xfrm>
          <a:prstGeom prst="rect">
            <a:avLst/>
          </a:prstGeom>
          <a:noFill/>
          <a:ln/>
        </p:spPr>
        <p:txBody>
          <a:bodyPr wrap="square" lIns="0" tIns="0" rIns="0" bIns="0" rtlCol="0" anchor="ctr"/>
          <a:lstStyle/>
          <a:p>
            <a:pPr marL="0" indent="0" algn="ctr">
              <a:buNone/>
            </a:pPr>
            <a:r>
              <a:rPr lang="en-US" sz="1800" b="1" dirty="0">
                <a:solidFill>
                  <a:srgbClr val="0B2A4A"/>
                </a:solidFill>
                <a:latin typeface="Arial" pitchFamily="34" charset="0"/>
                <a:ea typeface="Arial" pitchFamily="34" charset="-122"/>
                <a:cs typeface="Arial" pitchFamily="34" charset="-120"/>
              </a:rPr>
              <a:t>3</a:t>
            </a:r>
            <a:endParaRPr lang="en-US" sz="1800" dirty="0"/>
          </a:p>
        </p:txBody>
      </p:sp>
      <p:sp>
        <p:nvSpPr>
          <p:cNvPr id="13" name="Text 11"/>
          <p:cNvSpPr txBox="1"/>
          <p:nvPr/>
        </p:nvSpPr>
        <p:spPr>
          <a:xfrm>
            <a:off x="1508760" y="4169664"/>
            <a:ext cx="4892040" cy="100584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Discuss which skills matter most and why, then write them in part 2 of your My Skills sheet.</a:t>
            </a:r>
            <a:endParaRPr lang="en-US" sz="1700" dirty="0"/>
          </a:p>
        </p:txBody>
      </p:sp>
      <p:sp>
        <p:nvSpPr>
          <p:cNvPr id="14" name="timer"/>
          <p:cNvSpPr/>
          <p:nvPr/>
        </p:nvSpPr>
        <p:spPr>
          <a:xfrm>
            <a:off x="4572000" y="5349240"/>
            <a:ext cx="1874520" cy="566928"/>
          </a:xfrm>
          <a:prstGeom prst="roundRect">
            <a:avLst>
              <a:gd name="adj" fmla="val 50000"/>
            </a:avLst>
          </a:prstGeom>
          <a:solidFill>
            <a:srgbClr val="00CCCC"/>
          </a:solidFill>
          <a:ln w="12700">
            <a:solidFill>
              <a:srgbClr val="00CCCC"/>
            </a:solidFill>
            <a:prstDash val="solid"/>
          </a:ln>
          <a:effectLst>
            <a:outerShdw blurRad="76200" dist="25400" dir="5400000" algn="bl" rotWithShape="0">
              <a:srgbClr val="000000">
                <a:alpha val="12000"/>
              </a:srgbClr>
            </a:outerShdw>
          </a:effectLst>
        </p:spPr>
        <p:txBody>
          <a:bodyPr/>
          <a:lstStyle/>
          <a:p>
            <a:endParaRPr lang="en-GB"/>
          </a:p>
        </p:txBody>
      </p:sp>
      <p:sp>
        <p:nvSpPr>
          <p:cNvPr id="15" name="timer clock"/>
          <p:cNvSpPr/>
          <p:nvPr/>
        </p:nvSpPr>
        <p:spPr>
          <a:xfrm>
            <a:off x="4636008" y="540410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16" name="timer icon" descr="preencoded.png"/>
          <p:cNvPicPr>
            <a:picLocks noChangeAspect="1"/>
          </p:cNvPicPr>
          <p:nvPr/>
        </p:nvPicPr>
        <p:blipFill>
          <a:blip r:embed="rId3"/>
          <a:stretch>
            <a:fillRect/>
          </a:stretch>
        </p:blipFill>
        <p:spPr>
          <a:xfrm>
            <a:off x="4718304" y="5486400"/>
            <a:ext cx="292608" cy="292608"/>
          </a:xfrm>
          <a:prstGeom prst="rect">
            <a:avLst/>
          </a:prstGeom>
        </p:spPr>
      </p:pic>
      <p:sp>
        <p:nvSpPr>
          <p:cNvPr id="17" name="Text 14"/>
          <p:cNvSpPr txBox="1"/>
          <p:nvPr/>
        </p:nvSpPr>
        <p:spPr>
          <a:xfrm>
            <a:off x="5138928" y="5349240"/>
            <a:ext cx="1234440" cy="566928"/>
          </a:xfrm>
          <a:prstGeom prst="rect">
            <a:avLst/>
          </a:prstGeom>
          <a:noFill/>
          <a:ln/>
        </p:spPr>
        <p:txBody>
          <a:bodyPr wrap="square" lIns="0" tIns="0" rIns="0" bIns="0" rtlCol="0" anchor="ctr"/>
          <a:lstStyle/>
          <a:p>
            <a:pPr marL="0" indent="0" algn="ctr">
              <a:buNone/>
            </a:pPr>
            <a:r>
              <a:rPr lang="en-US" sz="2000" b="1" dirty="0">
                <a:solidFill>
                  <a:srgbClr val="0B2A4A"/>
                </a:solidFill>
                <a:latin typeface="Arial" pitchFamily="34" charset="0"/>
                <a:ea typeface="Arial" pitchFamily="34" charset="-122"/>
                <a:cs typeface="Arial" pitchFamily="34" charset="-120"/>
              </a:rPr>
              <a:t>10 mins</a:t>
            </a:r>
            <a:endParaRPr lang="en-US" sz="2000" dirty="0"/>
          </a:p>
        </p:txBody>
      </p:sp>
      <p:sp>
        <p:nvSpPr>
          <p:cNvPr id="18" name="National Careers Service job profile frame"/>
          <p:cNvSpPr/>
          <p:nvPr/>
        </p:nvSpPr>
        <p:spPr>
          <a:xfrm>
            <a:off x="7031736" y="1408176"/>
            <a:ext cx="4270248" cy="4730427"/>
          </a:xfrm>
          <a:prstGeom prst="roundRect">
            <a:avLst>
              <a:gd name="adj" fmla="val 1285"/>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9" name="National Careers Service job profile" descr="National Careers Service job profile"/>
          <p:cNvPicPr>
            <a:picLocks noChangeAspect="1"/>
          </p:cNvPicPr>
          <p:nvPr/>
        </p:nvPicPr>
        <p:blipFill>
          <a:blip r:embed="rId4"/>
          <a:stretch>
            <a:fillRect/>
          </a:stretch>
        </p:blipFill>
        <p:spPr>
          <a:xfrm>
            <a:off x="7086600" y="1463040"/>
            <a:ext cx="4160520" cy="4620699"/>
          </a:xfrm>
          <a:prstGeom prst="rect">
            <a:avLst/>
          </a:prstGeom>
        </p:spPr>
      </p:pic>
      <p:sp>
        <p:nvSpPr>
          <p:cNvPr id="20" name="red ring"/>
          <p:cNvSpPr/>
          <p:nvPr/>
        </p:nvSpPr>
        <p:spPr>
          <a:xfrm>
            <a:off x="6675121" y="5246578"/>
            <a:ext cx="2805684" cy="829610"/>
          </a:xfrm>
          <a:prstGeom prst="ellipse">
            <a:avLst/>
          </a:prstGeom>
          <a:ln w="38100">
            <a:solidFill>
              <a:srgbClr val="D7263D"/>
            </a:solidFill>
            <a:prstDash val="solid"/>
          </a:ln>
        </p:spPr>
        <p:txBody>
          <a:bodyPr/>
          <a:lstStyle/>
          <a:p>
            <a:endParaRPr lang="en-GB"/>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Sharing your skills</a:t>
            </a:r>
            <a:endParaRPr lang="en-US" sz="3200" dirty="0"/>
          </a:p>
        </p:txBody>
      </p:sp>
      <p:sp>
        <p:nvSpPr>
          <p:cNvPr id="3" name="timer"/>
          <p:cNvSpPr/>
          <p:nvPr/>
        </p:nvSpPr>
        <p:spPr>
          <a:xfrm>
            <a:off x="7223760" y="539496"/>
            <a:ext cx="1874520" cy="566928"/>
          </a:xfrm>
          <a:prstGeom prst="roundRect">
            <a:avLst>
              <a:gd name="adj" fmla="val 50000"/>
            </a:avLst>
          </a:prstGeom>
          <a:solidFill>
            <a:srgbClr val="00CCCC"/>
          </a:solidFill>
          <a:ln w="12700">
            <a:solidFill>
              <a:srgbClr val="00CCCC"/>
            </a:solidFill>
            <a:prstDash val="solid"/>
          </a:ln>
          <a:effectLst>
            <a:outerShdw blurRad="76200" dist="25400" dir="5400000" algn="bl" rotWithShape="0">
              <a:srgbClr val="000000">
                <a:alpha val="12000"/>
              </a:srgbClr>
            </a:outerShdw>
          </a:effectLst>
        </p:spPr>
        <p:txBody>
          <a:bodyPr/>
          <a:lstStyle/>
          <a:p>
            <a:endParaRPr lang="en-GB"/>
          </a:p>
        </p:txBody>
      </p:sp>
      <p:sp>
        <p:nvSpPr>
          <p:cNvPr id="4" name="timer clock"/>
          <p:cNvSpPr/>
          <p:nvPr/>
        </p:nvSpPr>
        <p:spPr>
          <a:xfrm>
            <a:off x="7287768" y="594360"/>
            <a:ext cx="457200" cy="457200"/>
          </a:xfrm>
          <a:prstGeom prst="ellipse">
            <a:avLst/>
          </a:prstGeom>
          <a:solidFill>
            <a:srgbClr val="FFFFFF"/>
          </a:solidFill>
          <a:ln w="12700">
            <a:solidFill>
              <a:srgbClr val="FFFFFF"/>
            </a:solidFill>
            <a:prstDash val="solid"/>
          </a:ln>
        </p:spPr>
        <p:txBody>
          <a:bodyPr/>
          <a:lstStyle/>
          <a:p>
            <a:endParaRPr lang="en-GB"/>
          </a:p>
        </p:txBody>
      </p:sp>
      <p:pic>
        <p:nvPicPr>
          <p:cNvPr id="5" name="timer icon" descr="preencoded.png"/>
          <p:cNvPicPr>
            <a:picLocks noChangeAspect="1"/>
          </p:cNvPicPr>
          <p:nvPr/>
        </p:nvPicPr>
        <p:blipFill>
          <a:blip r:embed="rId3"/>
          <a:stretch>
            <a:fillRect/>
          </a:stretch>
        </p:blipFill>
        <p:spPr>
          <a:xfrm>
            <a:off x="7370064" y="676656"/>
            <a:ext cx="292608" cy="292608"/>
          </a:xfrm>
          <a:prstGeom prst="rect">
            <a:avLst/>
          </a:prstGeom>
        </p:spPr>
      </p:pic>
      <p:sp>
        <p:nvSpPr>
          <p:cNvPr id="6" name="Text 3"/>
          <p:cNvSpPr txBox="1"/>
          <p:nvPr/>
        </p:nvSpPr>
        <p:spPr>
          <a:xfrm>
            <a:off x="7790688" y="539496"/>
            <a:ext cx="1234440" cy="566928"/>
          </a:xfrm>
          <a:prstGeom prst="rect">
            <a:avLst/>
          </a:prstGeom>
          <a:noFill/>
          <a:ln/>
        </p:spPr>
        <p:txBody>
          <a:bodyPr wrap="square" lIns="0" tIns="0" rIns="0" bIns="0" rtlCol="0" anchor="ctr"/>
          <a:lstStyle/>
          <a:p>
            <a:pPr marL="0" indent="0" algn="ctr">
              <a:buNone/>
            </a:pPr>
            <a:r>
              <a:rPr lang="en-US" sz="2000" b="1" dirty="0">
                <a:solidFill>
                  <a:srgbClr val="0B2A4A"/>
                </a:solidFill>
                <a:latin typeface="Arial" pitchFamily="34" charset="0"/>
                <a:ea typeface="Arial" pitchFamily="34" charset="-122"/>
                <a:cs typeface="Arial" pitchFamily="34" charset="-120"/>
              </a:rPr>
              <a:t>10 mins</a:t>
            </a:r>
            <a:endParaRPr lang="en-US" sz="2000" dirty="0"/>
          </a:p>
        </p:txBody>
      </p:sp>
      <p:sp>
        <p:nvSpPr>
          <p:cNvPr id="7" name="Text 4"/>
          <p:cNvSpPr txBox="1"/>
          <p:nvPr/>
        </p:nvSpPr>
        <p:spPr>
          <a:xfrm>
            <a:off x="548640" y="1371600"/>
            <a:ext cx="11091672" cy="548640"/>
          </a:xfrm>
          <a:prstGeom prst="rect">
            <a:avLst/>
          </a:prstGeom>
          <a:noFill/>
          <a:ln/>
        </p:spPr>
        <p:txBody>
          <a:bodyPr wrap="square" lIns="0" tIns="0" rIns="0" bIns="0" rtlCol="0" anchor="ctr"/>
          <a:lstStyle/>
          <a:p>
            <a:pPr marL="0" indent="0">
              <a:buNone/>
            </a:pPr>
            <a:r>
              <a:rPr lang="en-US" sz="2000" b="1" dirty="0">
                <a:solidFill>
                  <a:srgbClr val="004077"/>
                </a:solidFill>
                <a:latin typeface="Arial" pitchFamily="34" charset="0"/>
                <a:ea typeface="Arial" pitchFamily="34" charset="-122"/>
                <a:cs typeface="Arial" pitchFamily="34" charset="-120"/>
              </a:rPr>
              <a:t>With a partner, take it in turns to talk about your own skills and strengths.</a:t>
            </a:r>
            <a:endParaRPr lang="en-US" sz="2000" dirty="0"/>
          </a:p>
        </p:txBody>
      </p:sp>
      <p:sp>
        <p:nvSpPr>
          <p:cNvPr id="8" name="Speaking card"/>
          <p:cNvSpPr/>
          <p:nvPr/>
        </p:nvSpPr>
        <p:spPr>
          <a:xfrm>
            <a:off x="548640" y="2011680"/>
            <a:ext cx="11091672" cy="1417320"/>
          </a:xfrm>
          <a:prstGeom prst="roundRect">
            <a:avLst>
              <a:gd name="adj" fmla="val 774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Speaking badge" descr="/tmp/claude-0/-home-claude/57c6dd4e-62f2-571d-b351-8f501f7ac058/scratchpad/lessons/wex/ppt/media/image4.png"/>
          <p:cNvPicPr>
            <a:picLocks noChangeAspect="1"/>
          </p:cNvPicPr>
          <p:nvPr/>
        </p:nvPicPr>
        <p:blipFill>
          <a:blip r:embed="rId4"/>
          <a:stretch>
            <a:fillRect/>
          </a:stretch>
        </p:blipFill>
        <p:spPr>
          <a:xfrm>
            <a:off x="777240" y="2167128"/>
            <a:ext cx="1097280" cy="1097280"/>
          </a:xfrm>
          <a:prstGeom prst="rect">
            <a:avLst/>
          </a:prstGeom>
        </p:spPr>
      </p:pic>
      <p:sp>
        <p:nvSpPr>
          <p:cNvPr id="10" name="Text 6"/>
          <p:cNvSpPr txBox="1"/>
          <p:nvPr/>
        </p:nvSpPr>
        <p:spPr>
          <a:xfrm>
            <a:off x="2194560" y="2011680"/>
            <a:ext cx="9235440" cy="1417320"/>
          </a:xfrm>
          <a:prstGeom prst="rect">
            <a:avLst/>
          </a:prstGeom>
          <a:noFill/>
          <a:ln/>
        </p:spPr>
        <p:txBody>
          <a:bodyPr wrap="square" lIns="0" tIns="0" rIns="0" bIns="0" rtlCol="0" anchor="ctr"/>
          <a:lstStyle/>
          <a:p>
            <a:pPr marL="0" indent="0">
              <a:buNone/>
            </a:pPr>
            <a:r>
              <a:rPr lang="en-US" sz="2100" dirty="0">
                <a:solidFill>
                  <a:srgbClr val="0B2A4A"/>
                </a:solidFill>
                <a:latin typeface="Arial" pitchFamily="34" charset="0"/>
                <a:ea typeface="Arial" pitchFamily="34" charset="-122"/>
                <a:cs typeface="Arial" pitchFamily="34" charset="-120"/>
              </a:rPr>
              <a:t>Speak clearly and give examples of where you have been building your skills.</a:t>
            </a:r>
            <a:endParaRPr lang="en-US" sz="2100" dirty="0"/>
          </a:p>
        </p:txBody>
      </p:sp>
      <p:sp>
        <p:nvSpPr>
          <p:cNvPr id="11" name="Listening card"/>
          <p:cNvSpPr/>
          <p:nvPr/>
        </p:nvSpPr>
        <p:spPr>
          <a:xfrm>
            <a:off x="548640" y="3611880"/>
            <a:ext cx="11091672" cy="1417320"/>
          </a:xfrm>
          <a:prstGeom prst="roundRect">
            <a:avLst>
              <a:gd name="adj" fmla="val 774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Listening badge" descr="/tmp/claude-0/-home-claude/57c6dd4e-62f2-571d-b351-8f501f7ac058/scratchpad/lessons/wex/ppt/media/image3.png"/>
          <p:cNvPicPr>
            <a:picLocks noChangeAspect="1"/>
          </p:cNvPicPr>
          <p:nvPr/>
        </p:nvPicPr>
        <p:blipFill>
          <a:blip r:embed="rId5"/>
          <a:stretch>
            <a:fillRect/>
          </a:stretch>
        </p:blipFill>
        <p:spPr>
          <a:xfrm>
            <a:off x="777240" y="3767328"/>
            <a:ext cx="1097280" cy="1097280"/>
          </a:xfrm>
          <a:prstGeom prst="rect">
            <a:avLst/>
          </a:prstGeom>
        </p:spPr>
      </p:pic>
      <p:sp>
        <p:nvSpPr>
          <p:cNvPr id="13" name="Text 8"/>
          <p:cNvSpPr txBox="1"/>
          <p:nvPr/>
        </p:nvSpPr>
        <p:spPr>
          <a:xfrm>
            <a:off x="2194560" y="3611880"/>
            <a:ext cx="9235440" cy="1417320"/>
          </a:xfrm>
          <a:prstGeom prst="rect">
            <a:avLst/>
          </a:prstGeom>
          <a:noFill/>
          <a:ln/>
        </p:spPr>
        <p:txBody>
          <a:bodyPr wrap="square" lIns="0" tIns="0" rIns="0" bIns="0" rtlCol="0" anchor="ctr"/>
          <a:lstStyle/>
          <a:p>
            <a:pPr marL="0" indent="0">
              <a:buNone/>
            </a:pPr>
            <a:r>
              <a:rPr lang="en-US" sz="2100" dirty="0">
                <a:solidFill>
                  <a:srgbClr val="0B2A4A"/>
                </a:solidFill>
                <a:latin typeface="Arial" pitchFamily="34" charset="0"/>
                <a:ea typeface="Arial" pitchFamily="34" charset="-122"/>
                <a:cs typeface="Arial" pitchFamily="34" charset="-120"/>
              </a:rPr>
              <a:t>Listen carefully while your partner speaks. Show you are listening by asking questions to find out more.</a:t>
            </a:r>
            <a:endParaRPr lang="en-US" sz="2100" dirty="0"/>
          </a:p>
        </p:txBody>
      </p:sp>
      <p:sp>
        <p:nvSpPr>
          <p:cNvPr id="14" name="question bar"/>
          <p:cNvSpPr/>
          <p:nvPr/>
        </p:nvSpPr>
        <p:spPr>
          <a:xfrm>
            <a:off x="548640" y="5349240"/>
            <a:ext cx="11091672" cy="777240"/>
          </a:xfrm>
          <a:prstGeom prst="roundRect">
            <a:avLst>
              <a:gd name="adj" fmla="val 14118"/>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5" name="question circle"/>
          <p:cNvSpPr/>
          <p:nvPr/>
        </p:nvSpPr>
        <p:spPr>
          <a:xfrm>
            <a:off x="731520" y="5500116"/>
            <a:ext cx="475488" cy="475488"/>
          </a:xfrm>
          <a:prstGeom prst="ellipse">
            <a:avLst/>
          </a:prstGeom>
          <a:solidFill>
            <a:srgbClr val="00CCCC"/>
          </a:solidFill>
          <a:ln w="12700">
            <a:solidFill>
              <a:srgbClr val="00CCCC"/>
            </a:solidFill>
            <a:prstDash val="solid"/>
          </a:ln>
        </p:spPr>
        <p:txBody>
          <a:bodyPr/>
          <a:lstStyle/>
          <a:p>
            <a:endParaRPr lang="en-GB"/>
          </a:p>
        </p:txBody>
      </p:sp>
      <p:pic>
        <p:nvPicPr>
          <p:cNvPr id="16" name="question icon" descr="preencoded.png"/>
          <p:cNvPicPr>
            <a:picLocks noChangeAspect="1"/>
          </p:cNvPicPr>
          <p:nvPr/>
        </p:nvPicPr>
        <p:blipFill>
          <a:blip r:embed="rId6"/>
          <a:stretch>
            <a:fillRect/>
          </a:stretch>
        </p:blipFill>
        <p:spPr>
          <a:xfrm>
            <a:off x="845637" y="5614233"/>
            <a:ext cx="247254" cy="247254"/>
          </a:xfrm>
          <a:prstGeom prst="rect">
            <a:avLst/>
          </a:prstGeom>
        </p:spPr>
      </p:pic>
      <p:sp>
        <p:nvSpPr>
          <p:cNvPr id="17" name="Text 11"/>
          <p:cNvSpPr txBox="1"/>
          <p:nvPr/>
        </p:nvSpPr>
        <p:spPr>
          <a:xfrm>
            <a:off x="1371600" y="5349240"/>
            <a:ext cx="10085832" cy="77724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Share with the class an example of your partner's top skill and where they have used it.</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In this lesson you:</a:t>
            </a:r>
            <a:endParaRPr lang="en-US" sz="3200" dirty="0"/>
          </a:p>
        </p:txBody>
      </p:sp>
      <p:sp>
        <p:nvSpPr>
          <p:cNvPr id="3" name="recap 1"/>
          <p:cNvSpPr/>
          <p:nvPr/>
        </p:nvSpPr>
        <p:spPr>
          <a:xfrm>
            <a:off x="5486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recap photo" descr="recap photo"/>
          <p:cNvPicPr>
            <a:picLocks noChangeAspect="1"/>
          </p:cNvPicPr>
          <p:nvPr/>
        </p:nvPicPr>
        <p:blipFill>
          <a:blip r:embed="rId3"/>
          <a:srcRect/>
          <a:stretch/>
        </p:blipFill>
        <p:spPr>
          <a:xfrm>
            <a:off x="685800" y="1645920"/>
            <a:ext cx="3273552" cy="1737360"/>
          </a:xfrm>
          <a:prstGeom prst="rect">
            <a:avLst/>
          </a:prstGeom>
        </p:spPr>
      </p:pic>
      <p:sp>
        <p:nvSpPr>
          <p:cNvPr id="5" name="Text 2"/>
          <p:cNvSpPr txBox="1"/>
          <p:nvPr/>
        </p:nvSpPr>
        <p:spPr>
          <a:xfrm>
            <a:off x="7772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Talked about your skills strengths with others.</a:t>
            </a:r>
            <a:endParaRPr lang="en-US" sz="1800" dirty="0"/>
          </a:p>
        </p:txBody>
      </p:sp>
      <p:sp>
        <p:nvSpPr>
          <p:cNvPr id="6" name="tick 1 circle"/>
          <p:cNvSpPr/>
          <p:nvPr/>
        </p:nvSpPr>
        <p:spPr>
          <a:xfrm>
            <a:off x="4114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7" name="tick 1 icon" descr="preencoded.png"/>
          <p:cNvPicPr>
            <a:picLocks noChangeAspect="1"/>
          </p:cNvPicPr>
          <p:nvPr/>
        </p:nvPicPr>
        <p:blipFill>
          <a:blip r:embed="rId4"/>
          <a:stretch>
            <a:fillRect/>
          </a:stretch>
        </p:blipFill>
        <p:spPr>
          <a:xfrm>
            <a:off x="543154" y="1503274"/>
            <a:ext cx="285293" cy="285293"/>
          </a:xfrm>
          <a:prstGeom prst="rect">
            <a:avLst/>
          </a:prstGeom>
        </p:spPr>
      </p:pic>
      <p:sp>
        <p:nvSpPr>
          <p:cNvPr id="8" name="recap 2"/>
          <p:cNvSpPr/>
          <p:nvPr/>
        </p:nvSpPr>
        <p:spPr>
          <a:xfrm>
            <a:off x="43205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recap photo" descr="recap photo"/>
          <p:cNvPicPr>
            <a:picLocks noChangeAspect="1"/>
          </p:cNvPicPr>
          <p:nvPr/>
        </p:nvPicPr>
        <p:blipFill>
          <a:blip r:embed="rId5"/>
          <a:srcRect/>
          <a:stretch/>
        </p:blipFill>
        <p:spPr>
          <a:xfrm>
            <a:off x="4457700" y="1645920"/>
            <a:ext cx="3273552" cy="1737360"/>
          </a:xfrm>
          <a:prstGeom prst="rect">
            <a:avLst/>
          </a:prstGeom>
        </p:spPr>
      </p:pic>
      <p:sp>
        <p:nvSpPr>
          <p:cNvPr id="10" name="Text 5"/>
          <p:cNvSpPr txBox="1"/>
          <p:nvPr/>
        </p:nvSpPr>
        <p:spPr>
          <a:xfrm>
            <a:off x="45491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Recognised the skills needed for work and how to build them.</a:t>
            </a:r>
            <a:endParaRPr lang="en-US" sz="1800" dirty="0"/>
          </a:p>
        </p:txBody>
      </p:sp>
      <p:sp>
        <p:nvSpPr>
          <p:cNvPr id="11" name="tick 2 circle"/>
          <p:cNvSpPr/>
          <p:nvPr/>
        </p:nvSpPr>
        <p:spPr>
          <a:xfrm>
            <a:off x="41833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2" name="tick 2 icon" descr="preencoded.png"/>
          <p:cNvPicPr>
            <a:picLocks noChangeAspect="1"/>
          </p:cNvPicPr>
          <p:nvPr/>
        </p:nvPicPr>
        <p:blipFill>
          <a:blip r:embed="rId4"/>
          <a:stretch>
            <a:fillRect/>
          </a:stretch>
        </p:blipFill>
        <p:spPr>
          <a:xfrm>
            <a:off x="4315054" y="1503274"/>
            <a:ext cx="285293" cy="285293"/>
          </a:xfrm>
          <a:prstGeom prst="rect">
            <a:avLst/>
          </a:prstGeom>
        </p:spPr>
      </p:pic>
      <p:sp>
        <p:nvSpPr>
          <p:cNvPr id="13" name="recap 3"/>
          <p:cNvSpPr/>
          <p:nvPr/>
        </p:nvSpPr>
        <p:spPr>
          <a:xfrm>
            <a:off x="80924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recap photo" descr="recap photo"/>
          <p:cNvPicPr>
            <a:picLocks noChangeAspect="1"/>
          </p:cNvPicPr>
          <p:nvPr/>
        </p:nvPicPr>
        <p:blipFill>
          <a:blip r:embed="rId6"/>
          <a:srcRect/>
          <a:stretch/>
        </p:blipFill>
        <p:spPr>
          <a:xfrm>
            <a:off x="8229600" y="1645920"/>
            <a:ext cx="3273552" cy="1737360"/>
          </a:xfrm>
          <a:prstGeom prst="rect">
            <a:avLst/>
          </a:prstGeom>
        </p:spPr>
      </p:pic>
      <p:sp>
        <p:nvSpPr>
          <p:cNvPr id="15" name="Text 8"/>
          <p:cNvSpPr txBox="1"/>
          <p:nvPr/>
        </p:nvSpPr>
        <p:spPr>
          <a:xfrm>
            <a:off x="83210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Found out that a career is your journey through life, learning and work.</a:t>
            </a:r>
            <a:endParaRPr lang="en-US" sz="1800" dirty="0"/>
          </a:p>
        </p:txBody>
      </p:sp>
      <p:sp>
        <p:nvSpPr>
          <p:cNvPr id="16" name="tick 3 circle"/>
          <p:cNvSpPr/>
          <p:nvPr/>
        </p:nvSpPr>
        <p:spPr>
          <a:xfrm>
            <a:off x="79552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7" name="tick 3 icon" descr="preencoded.png"/>
          <p:cNvPicPr>
            <a:picLocks noChangeAspect="1"/>
          </p:cNvPicPr>
          <p:nvPr/>
        </p:nvPicPr>
        <p:blipFill>
          <a:blip r:embed="rId4"/>
          <a:stretch>
            <a:fillRect/>
          </a:stretch>
        </p:blipFill>
        <p:spPr>
          <a:xfrm>
            <a:off x="8086954" y="1503274"/>
            <a:ext cx="285293" cy="285293"/>
          </a:xfrm>
          <a:prstGeom prst="rect">
            <a:avLst/>
          </a:prstGeom>
        </p:spPr>
      </p:pic>
      <p:sp>
        <p:nvSpPr>
          <p:cNvPr id="18" name="question bar"/>
          <p:cNvSpPr/>
          <p:nvPr/>
        </p:nvSpPr>
        <p:spPr>
          <a:xfrm>
            <a:off x="548640" y="548640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9" name="question circle"/>
          <p:cNvSpPr/>
          <p:nvPr/>
        </p:nvSpPr>
        <p:spPr>
          <a:xfrm>
            <a:off x="731520" y="5568696"/>
            <a:ext cx="475488" cy="475488"/>
          </a:xfrm>
          <a:prstGeom prst="ellipse">
            <a:avLst/>
          </a:prstGeom>
          <a:solidFill>
            <a:srgbClr val="00CCCC"/>
          </a:solidFill>
          <a:ln w="12700">
            <a:solidFill>
              <a:srgbClr val="00CCCC"/>
            </a:solidFill>
            <a:prstDash val="solid"/>
          </a:ln>
        </p:spPr>
        <p:txBody>
          <a:bodyPr/>
          <a:lstStyle/>
          <a:p>
            <a:endParaRPr lang="en-GB"/>
          </a:p>
        </p:txBody>
      </p:sp>
      <p:pic>
        <p:nvPicPr>
          <p:cNvPr id="20" name="question icon" descr="preencoded.png"/>
          <p:cNvPicPr>
            <a:picLocks noChangeAspect="1"/>
          </p:cNvPicPr>
          <p:nvPr/>
        </p:nvPicPr>
        <p:blipFill>
          <a:blip r:embed="rId7"/>
          <a:stretch>
            <a:fillRect/>
          </a:stretch>
        </p:blipFill>
        <p:spPr>
          <a:xfrm>
            <a:off x="845637" y="5682813"/>
            <a:ext cx="247254" cy="247254"/>
          </a:xfrm>
          <a:prstGeom prst="rect">
            <a:avLst/>
          </a:prstGeom>
        </p:spPr>
      </p:pic>
      <p:sp>
        <p:nvSpPr>
          <p:cNvPr id="21" name="Text 12"/>
          <p:cNvSpPr txBox="1"/>
          <p:nvPr/>
        </p:nvSpPr>
        <p:spPr>
          <a:xfrm>
            <a:off x="1371600" y="548640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Build your Skills Profile at home: nextstepsready.org.uk</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My Skills</a:t>
            </a:r>
            <a:endParaRPr lang="en-US" sz="3200" dirty="0"/>
          </a:p>
        </p:txBody>
      </p:sp>
      <p:sp>
        <p:nvSpPr>
          <p:cNvPr id="3" name="Text 1"/>
          <p:cNvSpPr txBox="1"/>
          <p:nvPr/>
        </p:nvSpPr>
        <p:spPr>
          <a:xfrm>
            <a:off x="5486400" y="548640"/>
            <a:ext cx="6153912" cy="548640"/>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Name: ……………………………………………………………</a:t>
            </a:r>
            <a:endParaRPr lang="en-US" sz="1600" dirty="0"/>
          </a:p>
        </p:txBody>
      </p:sp>
      <p:sp>
        <p:nvSpPr>
          <p:cNvPr id="4" name="Text 2"/>
          <p:cNvSpPr txBox="1"/>
          <p:nvPr/>
        </p:nvSpPr>
        <p:spPr>
          <a:xfrm>
            <a:off x="548640" y="1325880"/>
            <a:ext cx="110916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1. My top three skills</a:t>
            </a:r>
            <a:endParaRPr lang="en-US" sz="17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91672" cy="1837944"/>
        </p:xfrm>
        <a:graphic>
          <a:graphicData uri="http://schemas.openxmlformats.org/drawingml/2006/table">
            <a:tbl>
              <a:tblPr/>
              <a:tblGrid>
                <a:gridCol w="2926080">
                  <a:extLst>
                    <a:ext uri="{9D8B030D-6E8A-4147-A177-3AD203B41FA5}">
                      <a16:colId xmlns:a16="http://schemas.microsoft.com/office/drawing/2014/main" val="20000"/>
                    </a:ext>
                  </a:extLst>
                </a:gridCol>
                <a:gridCol w="8165592">
                  <a:extLst>
                    <a:ext uri="{9D8B030D-6E8A-4147-A177-3AD203B41FA5}">
                      <a16:colId xmlns:a16="http://schemas.microsoft.com/office/drawing/2014/main" val="20001"/>
                    </a:ext>
                  </a:extLst>
                </a:gridCol>
              </a:tblGrid>
              <a:tr h="329184">
                <a:tc>
                  <a:txBody>
                    <a:bodyPr/>
                    <a:lstStyle/>
                    <a:p>
                      <a:pPr marL="0" indent="0">
                        <a:buNone/>
                      </a:pPr>
                      <a:r>
                        <a:rPr lang="en-US" sz="1300" b="1" dirty="0">
                          <a:solidFill>
                            <a:srgbClr val="0B2A4A"/>
                          </a:solidFill>
                          <a:latin typeface="Arial" pitchFamily="34" charset="0"/>
                          <a:ea typeface="Arial" pitchFamily="34" charset="-122"/>
                          <a:cs typeface="Arial" pitchFamily="34" charset="-120"/>
                        </a:rPr>
                        <a:t>Skill</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CCCC"/>
                    </a:solidFill>
                  </a:tcPr>
                </a:tc>
                <a:tc>
                  <a:txBody>
                    <a:bodyPr/>
                    <a:lstStyle/>
                    <a:p>
                      <a:pPr marL="0" indent="0">
                        <a:buNone/>
                      </a:pPr>
                      <a:r>
                        <a:rPr lang="en-US" sz="1300" b="1" dirty="0">
                          <a:solidFill>
                            <a:srgbClr val="0B2A4A"/>
                          </a:solidFill>
                          <a:latin typeface="Arial" pitchFamily="34" charset="0"/>
                          <a:ea typeface="Arial" pitchFamily="34" charset="-122"/>
                          <a:cs typeface="Arial" pitchFamily="34" charset="-120"/>
                        </a:rPr>
                        <a:t>Where I have used and built this skill (example)</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CCCC"/>
                    </a:solidFill>
                  </a:tcPr>
                </a:tc>
                <a:extLst>
                  <a:ext uri="{0D108BD9-81ED-4DB2-BD59-A6C34878D82A}">
                    <a16:rowId xmlns:a16="http://schemas.microsoft.com/office/drawing/2014/main" val="10000"/>
                  </a:ext>
                </a:extLst>
              </a:tr>
              <a:tr h="502920">
                <a:tc>
                  <a:txBody>
                    <a:bodyPr/>
                    <a:lstStyle/>
                    <a:p>
                      <a:pPr marL="0" indent="0">
                        <a:buNone/>
                      </a:pPr>
                      <a:r>
                        <a:rPr lang="en-US" sz="1300" dirty="0">
                          <a:solidFill>
                            <a:srgbClr val="4F6072"/>
                          </a:solidFill>
                          <a:latin typeface="Arial" pitchFamily="34" charset="0"/>
                          <a:ea typeface="Arial" pitchFamily="34" charset="-122"/>
                          <a:cs typeface="Arial" pitchFamily="34" charset="-120"/>
                        </a:rPr>
                        <a:t>1.</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buNone/>
                      </a:pPr>
                      <a:r>
                        <a:rPr lang="en-US" sz="1300" dirty="0">
                          <a:solidFill>
                            <a:srgbClr val="4F6072"/>
                          </a:solidFill>
                          <a:latin typeface="Arial" pitchFamily="34" charset="0"/>
                          <a:ea typeface="Arial" pitchFamily="34" charset="-122"/>
                          <a:cs typeface="Arial" pitchFamily="34" charset="-120"/>
                        </a:rPr>
                        <a:t>2.</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2920">
                <a:tc>
                  <a:txBody>
                    <a:bodyPr/>
                    <a:lstStyle/>
                    <a:p>
                      <a:pPr marL="0" indent="0">
                        <a:buNone/>
                      </a:pPr>
                      <a:r>
                        <a:rPr lang="en-US" sz="1300" dirty="0">
                          <a:solidFill>
                            <a:srgbClr val="4F6072"/>
                          </a:solidFill>
                          <a:latin typeface="Arial" pitchFamily="34" charset="0"/>
                          <a:ea typeface="Arial" pitchFamily="34" charset="-122"/>
                          <a:cs typeface="Arial" pitchFamily="34" charset="-120"/>
                        </a:rPr>
                        <a:t>3.</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Text 3"/>
          <p:cNvSpPr txBox="1"/>
          <p:nvPr/>
        </p:nvSpPr>
        <p:spPr>
          <a:xfrm>
            <a:off x="548640" y="3703320"/>
            <a:ext cx="4572000"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2. Skills for a job</a:t>
            </a:r>
            <a:endParaRPr lang="en-US" sz="1700" dirty="0"/>
          </a:p>
        </p:txBody>
      </p:sp>
      <p:sp>
        <p:nvSpPr>
          <p:cNvPr id="7" name="Text 4"/>
          <p:cNvSpPr txBox="1"/>
          <p:nvPr/>
        </p:nvSpPr>
        <p:spPr>
          <a:xfrm>
            <a:off x="3840480" y="3703320"/>
            <a:ext cx="7799832" cy="365760"/>
          </a:xfrm>
          <a:prstGeom prst="rect">
            <a:avLst/>
          </a:prstGeom>
          <a:noFill/>
          <a:ln/>
        </p:spPr>
        <p:txBody>
          <a:bodyPr wrap="square" lIns="0" tIns="0" rIns="0" bIns="0" rtlCol="0" anchor="ctr"/>
          <a:lstStyle/>
          <a:p>
            <a:pPr marL="0" indent="0">
              <a:buNone/>
            </a:pPr>
            <a:r>
              <a:rPr lang="en-US" sz="1400" dirty="0">
                <a:solidFill>
                  <a:srgbClr val="0B2A4A"/>
                </a:solidFill>
                <a:latin typeface="Arial" pitchFamily="34" charset="0"/>
                <a:ea typeface="Arial" pitchFamily="34" charset="-122"/>
                <a:cs typeface="Arial" pitchFamily="34" charset="-120"/>
              </a:rPr>
              <a:t>A job I find interesting: ……………………………………………</a:t>
            </a:r>
            <a:endParaRPr lang="en-US" sz="1400" dirty="0"/>
          </a:p>
        </p:txBody>
      </p:sp>
      <p:graphicFrame>
        <p:nvGraphicFramePr>
          <p:cNvPr id="35" name="Table 1"/>
          <p:cNvGraphicFramePr>
            <a:graphicFrameLocks noGrp="1"/>
          </p:cNvGraphicFramePr>
          <p:nvPr>
            <p:extLst>
              <p:ext uri="{D42A27DB-BD31-4B8C-83A1-F6EECF244321}">
                <p14:modId xmlns:p14="http://schemas.microsoft.com/office/powerpoint/2010/main" val="1579011935"/>
              </p:ext>
            </p:extLst>
          </p:nvPr>
        </p:nvGraphicFramePr>
        <p:xfrm>
          <a:off x="548640" y="4114800"/>
          <a:ext cx="11091672" cy="1581912"/>
        </p:xfrm>
        <a:graphic>
          <a:graphicData uri="http://schemas.openxmlformats.org/drawingml/2006/table">
            <a:tbl>
              <a:tblPr/>
              <a:tblGrid>
                <a:gridCol w="2926080">
                  <a:extLst>
                    <a:ext uri="{9D8B030D-6E8A-4147-A177-3AD203B41FA5}">
                      <a16:colId xmlns:a16="http://schemas.microsoft.com/office/drawing/2014/main" val="20000"/>
                    </a:ext>
                  </a:extLst>
                </a:gridCol>
                <a:gridCol w="8165592">
                  <a:extLst>
                    <a:ext uri="{9D8B030D-6E8A-4147-A177-3AD203B41FA5}">
                      <a16:colId xmlns:a16="http://schemas.microsoft.com/office/drawing/2014/main" val="20001"/>
                    </a:ext>
                  </a:extLst>
                </a:gridCol>
              </a:tblGrid>
              <a:tr h="347472">
                <a:tc>
                  <a:txBody>
                    <a:bodyPr/>
                    <a:lstStyle/>
                    <a:p>
                      <a:pPr marL="0" indent="0">
                        <a:buNone/>
                      </a:pPr>
                      <a:r>
                        <a:rPr lang="en-US" sz="1300" b="1" dirty="0">
                          <a:solidFill>
                            <a:srgbClr val="0B2A4A"/>
                          </a:solidFill>
                          <a:latin typeface="Arial" pitchFamily="34" charset="0"/>
                          <a:ea typeface="Arial" pitchFamily="34" charset="-122"/>
                          <a:cs typeface="Arial" pitchFamily="34" charset="-120"/>
                        </a:rPr>
                        <a:t>Most important skills for this job</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CCCC"/>
                    </a:solidFill>
                  </a:tcPr>
                </a:tc>
                <a:tc>
                  <a:txBody>
                    <a:bodyPr/>
                    <a:lstStyle/>
                    <a:p>
                      <a:pPr marL="0" indent="0">
                        <a:buNone/>
                      </a:pPr>
                      <a:r>
                        <a:rPr lang="en-US" sz="1300" b="1" dirty="0">
                          <a:solidFill>
                            <a:srgbClr val="0B2A4A"/>
                          </a:solidFill>
                          <a:latin typeface="Arial" pitchFamily="34" charset="0"/>
                          <a:ea typeface="Arial" pitchFamily="34" charset="-122"/>
                          <a:cs typeface="Arial" pitchFamily="34" charset="-120"/>
                        </a:rPr>
                        <a:t>Why?</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CCCC"/>
                    </a:solidFill>
                  </a:tcPr>
                </a:tc>
                <a:extLst>
                  <a:ext uri="{0D108BD9-81ED-4DB2-BD59-A6C34878D82A}">
                    <a16:rowId xmlns:a16="http://schemas.microsoft.com/office/drawing/2014/main" val="10000"/>
                  </a:ext>
                </a:extLst>
              </a:tr>
              <a:tr h="411480">
                <a:tc>
                  <a:txBody>
                    <a:bodyPr/>
                    <a:lstStyle/>
                    <a:p>
                      <a:pPr marL="0" indent="0">
                        <a:buNone/>
                      </a:pPr>
                      <a:r>
                        <a:rPr lang="en-US" sz="1300" dirty="0">
                          <a:solidFill>
                            <a:srgbClr val="4F6072"/>
                          </a:solidFill>
                          <a:latin typeface="Arial" pitchFamily="34" charset="0"/>
                          <a:ea typeface="Arial" pitchFamily="34" charset="-122"/>
                          <a:cs typeface="Arial" pitchFamily="34" charset="-120"/>
                        </a:rPr>
                        <a:t>1.</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11480">
                <a:tc>
                  <a:txBody>
                    <a:bodyPr/>
                    <a:lstStyle/>
                    <a:p>
                      <a:pPr marL="0" indent="0">
                        <a:buNone/>
                      </a:pPr>
                      <a:r>
                        <a:rPr lang="en-US" sz="1300" dirty="0">
                          <a:solidFill>
                            <a:srgbClr val="4F6072"/>
                          </a:solidFill>
                          <a:latin typeface="Arial" pitchFamily="34" charset="0"/>
                          <a:ea typeface="Arial" pitchFamily="34" charset="-122"/>
                          <a:cs typeface="Arial" pitchFamily="34" charset="-120"/>
                        </a:rPr>
                        <a:t>2.</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11480">
                <a:tc>
                  <a:txBody>
                    <a:bodyPr/>
                    <a:lstStyle/>
                    <a:p>
                      <a:pPr marL="0" indent="0">
                        <a:buNone/>
                      </a:pPr>
                      <a:r>
                        <a:rPr lang="en-US" sz="1300" dirty="0">
                          <a:solidFill>
                            <a:srgbClr val="4F6072"/>
                          </a:solidFill>
                          <a:latin typeface="Arial" pitchFamily="34" charset="0"/>
                          <a:ea typeface="Arial" pitchFamily="34" charset="-122"/>
                          <a:cs typeface="Arial" pitchFamily="34" charset="-120"/>
                        </a:rPr>
                        <a:t>3.</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9" name="Text 5"/>
          <p:cNvSpPr txBox="1"/>
          <p:nvPr/>
        </p:nvSpPr>
        <p:spPr>
          <a:xfrm>
            <a:off x="548640" y="5833872"/>
            <a:ext cx="11091672" cy="320040"/>
          </a:xfrm>
          <a:prstGeom prst="rect">
            <a:avLst/>
          </a:prstGeom>
          <a:noFill/>
          <a:ln/>
        </p:spPr>
        <p:txBody>
          <a:bodyPr wrap="square" lIns="0" tIns="0" rIns="0" bIns="0" rtlCol="0" anchor="ctr"/>
          <a:lstStyle/>
          <a:p>
            <a:pPr marL="0" indent="0">
              <a:buNone/>
            </a:pPr>
            <a:r>
              <a:rPr lang="en-US" sz="1400" dirty="0">
                <a:solidFill>
                  <a:srgbClr val="0B2A4A"/>
                </a:solidFill>
                <a:latin typeface="Arial" pitchFamily="34" charset="0"/>
                <a:ea typeface="Arial" pitchFamily="34" charset="-122"/>
                <a:cs typeface="Arial" pitchFamily="34" charset="-120"/>
              </a:rPr>
              <a:t>A skill I would like to develop: ……………………………………………………………………………</a:t>
            </a:r>
            <a:endParaRPr lang="en-US" sz="14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17</a:t>
            </a:fld>
            <a:endParaRPr lang="en-US"/>
          </a:p>
        </p:txBody>
      </p:sp>
    </p:spTree>
  </p:cSld>
  <p:clrMapOvr>
    <a:masterClrMapping/>
  </p:clrMapOvr>
</p:sld>
</file>

<file path=ppt/theme/theme1.xml><?xml version="1.0" encoding="utf-8"?>
<a:theme xmlns:a="http://schemas.openxmlformats.org/drawingml/2006/main" name="Next Steps Ready">
  <a:themeElements>
    <a:clrScheme name="Next Steps Ready">
      <a:dk1>
        <a:srgbClr val="0B2A4A"/>
      </a:dk1>
      <a:lt1>
        <a:srgbClr val="FFFFFF"/>
      </a:lt1>
      <a:dk2>
        <a:srgbClr val="004077"/>
      </a:dk2>
      <a:lt2>
        <a:srgbClr val="F3F8FC"/>
      </a:lt2>
      <a:accent1>
        <a:srgbClr val="0072BA"/>
      </a:accent1>
      <a:accent2>
        <a:srgbClr val="FF6600"/>
      </a:accent2>
      <a:accent3>
        <a:srgbClr val="00CCCC"/>
      </a:accent3>
      <a:accent4>
        <a:srgbClr val="F6D000"/>
      </a:accent4>
      <a:accent5>
        <a:srgbClr val="00AF61"/>
      </a:accent5>
      <a:accent6>
        <a:srgbClr val="5F295F"/>
      </a:accent6>
      <a:hlink>
        <a:srgbClr val="0072BA"/>
      </a:hlink>
      <a:folHlink>
        <a:srgbClr val="5F295F"/>
      </a:folHlink>
    </a:clrScheme>
    <a:fontScheme name="Next Steps Read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2348</Words>
  <Application>Microsoft Office PowerPoint</Application>
  <PresentationFormat>Widescreen</PresentationFormat>
  <Paragraphs>241</Paragraphs>
  <Slides>17</Slides>
  <Notes>17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17</vt:i4>
      </vt:variant>
    </vt:vector>
  </HeadingPairs>
  <TitlesOfParts>
    <vt:vector size="19" baseType="lpstr">
      <vt:lpstr>Arial</vt:lpstr>
      <vt:lpstr>Next Steps Ready</vt:lpstr>
      <vt:lpstr>Teacher notes: Year 8 – Know yourself, know your skills</vt:lpstr>
      <vt:lpstr>Lesson overview</vt:lpstr>
      <vt:lpstr>PowerPoint Presentation</vt:lpstr>
      <vt:lpstr>What is a career?</vt:lpstr>
      <vt:lpstr>What is a job?</vt:lpstr>
      <vt:lpstr>Why do we work?</vt:lpstr>
      <vt:lpstr>Skills warm-up</vt:lpstr>
      <vt:lpstr>What skills do we need for work?</vt:lpstr>
      <vt:lpstr>The eight essential skills</vt:lpstr>
      <vt:lpstr>Skills warm-up</vt:lpstr>
      <vt:lpstr>Skills for work</vt:lpstr>
      <vt:lpstr>A website to help with your future career</vt:lpstr>
      <vt:lpstr>Task 1: What are your skills strengths?</vt:lpstr>
      <vt:lpstr>Task 2: Which skills does a job need?</vt:lpstr>
      <vt:lpstr>Sharing your skills</vt:lpstr>
      <vt:lpstr>In this lesson you:</vt:lpstr>
      <vt:lpstr>My Skills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Steps Ready – Year 8 careers lesson: Know yourself, know your skills (online version)</dc:title>
  <dc:subject>PptxGenJS Presentation</dc:subject>
  <dc:creator>Careerpilot Team</dc:creator>
  <cp:lastModifiedBy>Sue Lewis</cp:lastModifiedBy>
  <cp:revision>3</cp:revision>
  <dcterms:created xsi:type="dcterms:W3CDTF">2026-10-26T23:29:36Z</dcterms:created>
  <dcterms:modified xsi:type="dcterms:W3CDTF">2026-10-27T16:04:41Z</dcterms:modified>
</cp:coreProperties>
</file>