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75" r:id="rId5"/>
    <p:sldId id="276" r:id="rId6"/>
    <p:sldId id="277" r:id="rId7"/>
    <p:sldId id="263" r:id="rId8"/>
    <p:sldId id="278" r:id="rId9"/>
    <p:sldId id="262" r:id="rId10"/>
    <p:sldId id="264" r:id="rId11"/>
    <p:sldId id="265" r:id="rId12"/>
    <p:sldId id="266" r:id="rId13"/>
    <p:sldId id="267" r:id="rId14"/>
    <p:sldId id="268" r:id="rId15"/>
    <p:sldId id="269" r:id="rId16"/>
    <p:sldId id="270" r:id="rId17"/>
    <p:sldId id="271"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3414" autoAdjust="0"/>
  </p:normalViewPr>
  <p:slideViewPr>
    <p:cSldViewPr snapToGrid="0" snapToObjects="1">
      <p:cViewPr varScale="1">
        <p:scale>
          <a:sx n="92" d="100"/>
          <a:sy n="92" d="100"/>
        </p:scale>
        <p:origin x="12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552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OFFLINE version: no computers are needed. Students record their answers on the My Skills sheet (last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job is.
Encourage students to explain what is meant by the word job, then reveal the answer.
Look at the photos: how does each of these jobs help other people?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why people work, then reveal the four reasons one by one.
Ask: what other reasons can you think of? (for example, to meet people, to learn new things, to be independent).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students 5 minutes to discuss this task.
Explain that alongside qualifications and work experience, employers look for skills.
</a:t>
            </a:r>
            <a:r>
              <a:rPr lang="en-US"/>
              <a:t>Some technical skills are needed for certain jobs, like computer skills to work in IT, but there are also some essential skills that are needed for almost any job.</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 students 5 minutes to discuss this task.
Remind them that essential skills are needed by everyone for any job.
Technical skills may be specific to certain job roles.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alongside qualifications and work experience, employers look for skills.
Some technical skills are needed for certain jobs, like computer skills to work in IT, but there are also some essential skills that are needed for almost any job.</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what skills did students come up with?
There are eight skills that employers have identified as essential to any job. They are people skills: they are all about how you communicate with others, how you manage yourself and how you come up with new ideas.
Communication:
Listening – receiving, retaining and processing information
Speaking – transmitting information or ideas
Creative problem solving:
Creativity – using imagination and generating new ideas
Problem solving – finding solutions to problems
Self-management:
Planning – setting goals and designing routes to achieve them
Adapting – overcoming challenges and setbacks to achieve goals
Collaboration:
Teamwork – working cooperatively with others to achieve a shared goal
Leadership – supporting, encouraging and motivating others to achieve a shared goal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5 minutes to discuss this task.
Remind them that essential skills are needed by everyone for any job.
</a:t>
            </a:r>
            <a:r>
              <a:rPr lang="en-US" b="1" dirty="0"/>
              <a:t>Technical skills may be specific to certain job roles.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discussion: what skills did students come up with?
These are examples of technical skills that may be needed for certain jobs, in addition to the eight essential skills:
Communication – Listening and Speaking
Creative problem solving – Problem Solving and Creativity
Self-management – Adapting and Planning
Collaboration – Leadership and Teamwork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think about the eight essential skills and where they have shown them, for example in school, at home, in clubs, sport or hobbies.
They write their top three skills, each with an example, on the My Skills sheet (slide 16).
Example: "I use teamwork skills regularly when playing as part of the local football team."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could give the example of a builder: this job needs good problem-solving skills to adapt or solve building issues; good teamwork skills to work with others, for example other trades, the architect, planners, engineers and the client; and good planning skills, as builders create plans and work to deadlines and to a high standard.
If students need ideas, they can look up a job on the National Careers Service. The job profiles include the skills needed for each role: https://nationalcareers.service.gov.uk/explore-careers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time to talk in pairs about their skills strengths.
This activity supports students to develop the following Skills Builder steps:
Step 8 Speaking – Using facts: I use facts and examples to support my communication
Step 8 Listening – Questioning: I ask open questions to understand more
You may want to check students' understanding of these skills steps. Ask students for feedback on how they feel they or their partner have shown these skills steps.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which skill would you most like to develop? Where could you build it – in school, at home or in a club?
Remind students that they can use the Skills Profile on Next Steps Ready at home – it is free and there is no login. They can use their examples later in application forms and interviews.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Tasks 1 and 2.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D6F7F7"/>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6F7F7"/>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8</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1396073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35.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5.png"/><Relationship Id="rId5" Type="http://schemas.openxmlformats.org/officeDocument/2006/relationships/image" Target="../media/image27.png"/><Relationship Id="rId10" Type="http://schemas.openxmlformats.org/officeDocument/2006/relationships/image" Target="../media/image34.png"/><Relationship Id="rId4" Type="http://schemas.openxmlformats.org/officeDocument/2006/relationships/image" Target="../media/image26.png"/><Relationship Id="rId9" Type="http://schemas.openxmlformats.org/officeDocument/2006/relationships/image" Target="../media/image33.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6.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5.png"/><Relationship Id="rId4" Type="http://schemas.openxmlformats.org/officeDocument/2006/relationships/image" Target="../media/image27.png"/><Relationship Id="rId9"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7.jpg"/><Relationship Id="rId4" Type="http://schemas.openxmlformats.org/officeDocument/2006/relationships/image" Target="../media/image36.jp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2.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5.png"/><Relationship Id="rId5" Type="http://schemas.openxmlformats.org/officeDocument/2006/relationships/image" Target="../media/image27.png"/><Relationship Id="rId10" Type="http://schemas.openxmlformats.org/officeDocument/2006/relationships/image" Target="../media/image34.png"/><Relationship Id="rId4" Type="http://schemas.openxmlformats.org/officeDocument/2006/relationships/image" Target="../media/image26.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29.png"/><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7.jp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8 – Know yourself, know your skills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8 badge" descr="/tmp/claude-0/-home-claude/57c6dd4e-62f2-571d-b351-8f501f7ac058/scratchpad/lessons/assets/badge-y8.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840480"/>
            <a:ext cx="3108960" cy="11430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A one-hour careers lesson to help Year 8 students recognise their skills and the skills needed for work.</a:t>
            </a:r>
            <a:endParaRPr lang="en-US" sz="1500" dirty="0"/>
          </a:p>
        </p:txBody>
      </p:sp>
      <p:sp>
        <p:nvSpPr>
          <p:cNvPr id="6" name="version tag"/>
          <p:cNvSpPr/>
          <p:nvPr/>
        </p:nvSpPr>
        <p:spPr>
          <a:xfrm>
            <a:off x="777240" y="5029200"/>
            <a:ext cx="3108960" cy="777240"/>
          </a:xfrm>
          <a:prstGeom prst="roundRect">
            <a:avLst>
              <a:gd name="adj" fmla="val 11765"/>
            </a:avLst>
          </a:prstGeom>
          <a:solidFill>
            <a:srgbClr val="00CCCC"/>
          </a:solidFill>
          <a:ln w="12700">
            <a:solidFill>
              <a:srgbClr val="00CCCC"/>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Offline version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No computers needed for students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95F2F59D-956A-4B41-E51D-C539166601DC}"/>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career describes their journey through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learning, skills and qualifications are important for career</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Recording achievements</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Skills sheet (slide 16), one per student.</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15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4–11</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careers, jobs and why people work; essential and technical skills (two 5-minute warm-ups)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12</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1: your skills strengths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My Skills sheet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13</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2: which skills does a job need?</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My Skills sheet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14–15</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Share your skills with a partner,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45–50 minutes. Timings are a guide.</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8 badge" descr="/tmp/claude-0/-home-claude/57c6dd4e-62f2-571d-b351-8f501f7ac058/scratchpad/lessons/assets/badge-y8.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000" b="1" dirty="0">
                <a:solidFill>
                  <a:srgbClr val="FFFFFF"/>
                </a:solidFill>
                <a:latin typeface="Arial" pitchFamily="34" charset="0"/>
                <a:ea typeface="Arial" pitchFamily="34" charset="-122"/>
                <a:cs typeface="Arial" pitchFamily="34" charset="-120"/>
              </a:rPr>
              <a:t>Know yourself, know your skills</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which skills you already have, and which skills you need for work.</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Talk about your skills strengths with others in your class.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B9DD9B6F-2851-254A-5A6D-1EDD9DB052FA}"/>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Recognise the skills needed for the world of work and how to build them.</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A643F844-012F-C4EA-95AD-9C185C8023D4}"/>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a career is your journey through life, learning and work.</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0B2A4A"/>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AD94F1AC-53D8-2AAE-40C0-0BE64DAE3A04}"/>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15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20 mins</a:t>
              </a:r>
              <a:endParaRPr lang="en-US" sz="1300" dirty="0"/>
            </a:p>
          </p:txBody>
        </p:sp>
        <p:sp>
          <p:nvSpPr>
            <p:cNvPr id="31" name="Sharing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Sharing</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4</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job?</a:t>
            </a:r>
            <a:endParaRPr lang="en-US" sz="3200" dirty="0"/>
          </a:p>
        </p:txBody>
      </p:sp>
      <p:sp>
        <p:nvSpPr>
          <p:cNvPr id="3" name="card"/>
          <p:cNvSpPr/>
          <p:nvPr/>
        </p:nvSpPr>
        <p:spPr>
          <a:xfrm>
            <a:off x="548640" y="1463040"/>
            <a:ext cx="11091672" cy="1097280"/>
          </a:xfrm>
          <a:prstGeom prst="roundRect">
            <a:avLst>
              <a:gd name="adj" fmla="val 10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job circle"/>
          <p:cNvSpPr/>
          <p:nvPr/>
        </p:nvSpPr>
        <p:spPr>
          <a:xfrm>
            <a:off x="731520" y="1719072"/>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job icon" descr="preencoded.png"/>
          <p:cNvPicPr>
            <a:picLocks noChangeAspect="1"/>
          </p:cNvPicPr>
          <p:nvPr/>
        </p:nvPicPr>
        <p:blipFill>
          <a:blip r:embed="rId3"/>
          <a:stretch>
            <a:fillRect/>
          </a:stretch>
        </p:blipFill>
        <p:spPr>
          <a:xfrm>
            <a:off x="867583" y="1855135"/>
            <a:ext cx="294803" cy="294803"/>
          </a:xfrm>
          <a:prstGeom prst="rect">
            <a:avLst/>
          </a:prstGeom>
        </p:spPr>
      </p:pic>
      <p:sp>
        <p:nvSpPr>
          <p:cNvPr id="6" name="Text 3"/>
          <p:cNvSpPr txBox="1"/>
          <p:nvPr/>
        </p:nvSpPr>
        <p:spPr>
          <a:xfrm>
            <a:off x="1508760" y="1463040"/>
            <a:ext cx="9966960" cy="109728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 job is </a:t>
            </a:r>
            <a:r>
              <a:rPr lang="en-US" sz="2200" b="1" dirty="0">
                <a:solidFill>
                  <a:srgbClr val="004077"/>
                </a:solidFill>
                <a:latin typeface="Arial" pitchFamily="34" charset="0"/>
                <a:ea typeface="Arial" pitchFamily="34" charset="-122"/>
                <a:cs typeface="Arial" pitchFamily="34" charset="-120"/>
              </a:rPr>
              <a:t>work that a person does regularly to earn money</a:t>
            </a:r>
            <a:r>
              <a:rPr lang="en-US" sz="22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2200" dirty="0"/>
          </a:p>
        </p:txBody>
      </p:sp>
      <p:sp>
        <p:nvSpPr>
          <p:cNvPr id="7" name="A builder helps create houses and buildings. card"/>
          <p:cNvSpPr/>
          <p:nvPr/>
        </p:nvSpPr>
        <p:spPr>
          <a:xfrm>
            <a:off x="5486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A builder helps create houses and buildings." descr="A builder helps create houses and buildings."/>
          <p:cNvPicPr>
            <a:picLocks noChangeAspect="1"/>
          </p:cNvPicPr>
          <p:nvPr/>
        </p:nvPicPr>
        <p:blipFill>
          <a:blip r:embed="rId4"/>
          <a:srcRect/>
          <a:stretch/>
        </p:blipFill>
        <p:spPr>
          <a:xfrm>
            <a:off x="658368" y="2898648"/>
            <a:ext cx="3328416" cy="2404872"/>
          </a:xfrm>
          <a:prstGeom prst="rect">
            <a:avLst/>
          </a:prstGeom>
        </p:spPr>
      </p:pic>
      <p:sp>
        <p:nvSpPr>
          <p:cNvPr id="9" name="Text 5"/>
          <p:cNvSpPr txBox="1"/>
          <p:nvPr/>
        </p:nvSpPr>
        <p:spPr>
          <a:xfrm>
            <a:off x="6858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builder helps create houses and buildings.</a:t>
            </a:r>
            <a:endParaRPr lang="en-US" sz="1700" dirty="0"/>
          </a:p>
        </p:txBody>
      </p:sp>
      <p:sp>
        <p:nvSpPr>
          <p:cNvPr id="10" name="A teacher helps students learn. card"/>
          <p:cNvSpPr/>
          <p:nvPr/>
        </p:nvSpPr>
        <p:spPr>
          <a:xfrm>
            <a:off x="43205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A teacher helps students learn." descr="A teacher helps students learn."/>
          <p:cNvPicPr>
            <a:picLocks noChangeAspect="1"/>
          </p:cNvPicPr>
          <p:nvPr/>
        </p:nvPicPr>
        <p:blipFill>
          <a:blip r:embed="rId5"/>
          <a:srcRect/>
          <a:stretch/>
        </p:blipFill>
        <p:spPr>
          <a:xfrm>
            <a:off x="4430268" y="2898648"/>
            <a:ext cx="3328416" cy="2404872"/>
          </a:xfrm>
          <a:prstGeom prst="rect">
            <a:avLst/>
          </a:prstGeom>
        </p:spPr>
      </p:pic>
      <p:sp>
        <p:nvSpPr>
          <p:cNvPr id="12" name="Text 7"/>
          <p:cNvSpPr txBox="1"/>
          <p:nvPr/>
        </p:nvSpPr>
        <p:spPr>
          <a:xfrm>
            <a:off x="44577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teacher helps students learn.</a:t>
            </a:r>
            <a:endParaRPr lang="en-US" sz="1700" dirty="0"/>
          </a:p>
        </p:txBody>
      </p:sp>
      <p:sp>
        <p:nvSpPr>
          <p:cNvPr id="13" name="A doctor helps people stay healthy. card"/>
          <p:cNvSpPr/>
          <p:nvPr/>
        </p:nvSpPr>
        <p:spPr>
          <a:xfrm>
            <a:off x="8092440" y="2788920"/>
            <a:ext cx="3547872" cy="3337560"/>
          </a:xfrm>
          <a:prstGeom prst="roundRect">
            <a:avLst>
              <a:gd name="adj" fmla="val 328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A doctor helps people stay healthy." descr="A doctor helps people stay healthy."/>
          <p:cNvPicPr>
            <a:picLocks noChangeAspect="1"/>
          </p:cNvPicPr>
          <p:nvPr/>
        </p:nvPicPr>
        <p:blipFill>
          <a:blip r:embed="rId6"/>
          <a:srcRect/>
          <a:stretch/>
        </p:blipFill>
        <p:spPr>
          <a:xfrm>
            <a:off x="8202168" y="2898648"/>
            <a:ext cx="3328416" cy="2404872"/>
          </a:xfrm>
          <a:prstGeom prst="rect">
            <a:avLst/>
          </a:prstGeom>
        </p:spPr>
      </p:pic>
      <p:sp>
        <p:nvSpPr>
          <p:cNvPr id="15" name="Text 9"/>
          <p:cNvSpPr txBox="1"/>
          <p:nvPr/>
        </p:nvSpPr>
        <p:spPr>
          <a:xfrm>
            <a:off x="8229600" y="5330952"/>
            <a:ext cx="3273552" cy="777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 doctor helps people stay healthy.</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2" grpId="0" animBg="1"/>
      <p:bldP spid="13"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we work?</a:t>
            </a:r>
            <a:endParaRPr lang="en-US" sz="3200" dirty="0"/>
          </a:p>
        </p:txBody>
      </p:sp>
      <p:sp>
        <p:nvSpPr>
          <p:cNvPr id="3" name="Text 1"/>
          <p:cNvSpPr txBox="1"/>
          <p:nvPr/>
        </p:nvSpPr>
        <p:spPr>
          <a:xfrm>
            <a:off x="548640" y="1275588"/>
            <a:ext cx="11091672" cy="457200"/>
          </a:xfrm>
          <a:prstGeom prst="rect">
            <a:avLst/>
          </a:prstGeom>
          <a:noFill/>
          <a:ln/>
        </p:spPr>
        <p:txBody>
          <a:bodyPr wrap="square" lIns="0" tIns="0" rIns="0" bIns="0" rtlCol="0" anchor="ctr"/>
          <a:lstStyle/>
          <a:p>
            <a:pPr marL="0" indent="0">
              <a:buNone/>
            </a:pPr>
            <a:r>
              <a:rPr lang="en-US" sz="2000" dirty="0">
                <a:solidFill>
                  <a:srgbClr val="0B2A4A"/>
                </a:solidFill>
                <a:latin typeface="Arial" pitchFamily="34" charset="0"/>
                <a:ea typeface="Arial" pitchFamily="34" charset="-122"/>
                <a:cs typeface="Arial" pitchFamily="34" charset="-120"/>
              </a:rPr>
              <a:t>There may be many different reasons why people choose to do the jobs they do…</a:t>
            </a:r>
            <a:endParaRPr lang="en-US" sz="2000" dirty="0"/>
          </a:p>
        </p:txBody>
      </p:sp>
      <p:sp>
        <p:nvSpPr>
          <p:cNvPr id="4" name="To make money to pay for things card"/>
          <p:cNvSpPr/>
          <p:nvPr/>
        </p:nvSpPr>
        <p:spPr>
          <a:xfrm>
            <a:off x="548640"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5" name="To make money to pay for things" descr="To make money to pay for things"/>
          <p:cNvPicPr>
            <a:picLocks noChangeAspect="1"/>
          </p:cNvPicPr>
          <p:nvPr/>
        </p:nvPicPr>
        <p:blipFill>
          <a:blip r:embed="rId3"/>
          <a:srcRect/>
          <a:stretch/>
        </p:blipFill>
        <p:spPr>
          <a:xfrm>
            <a:off x="658368" y="2843784"/>
            <a:ext cx="2404872" cy="2221992"/>
          </a:xfrm>
          <a:prstGeom prst="rect">
            <a:avLst/>
          </a:prstGeom>
        </p:spPr>
      </p:pic>
      <p:sp>
        <p:nvSpPr>
          <p:cNvPr id="6" name="Text 3"/>
          <p:cNvSpPr txBox="1"/>
          <p:nvPr/>
        </p:nvSpPr>
        <p:spPr>
          <a:xfrm>
            <a:off x="685800"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make money to pay for things</a:t>
            </a:r>
            <a:endParaRPr lang="en-US" sz="1500" dirty="0"/>
          </a:p>
        </p:txBody>
      </p:sp>
      <p:sp>
        <p:nvSpPr>
          <p:cNvPr id="7" name="To do something they enjoy or are good at card"/>
          <p:cNvSpPr/>
          <p:nvPr/>
        </p:nvSpPr>
        <p:spPr>
          <a:xfrm>
            <a:off x="3364992"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To do something they enjoy or are good at" descr="To do something they enjoy or are good at"/>
          <p:cNvPicPr>
            <a:picLocks noChangeAspect="1"/>
          </p:cNvPicPr>
          <p:nvPr/>
        </p:nvPicPr>
        <p:blipFill>
          <a:blip r:embed="rId4"/>
          <a:srcRect/>
          <a:stretch/>
        </p:blipFill>
        <p:spPr>
          <a:xfrm>
            <a:off x="3474720" y="2843784"/>
            <a:ext cx="2404872" cy="2221992"/>
          </a:xfrm>
          <a:prstGeom prst="rect">
            <a:avLst/>
          </a:prstGeom>
        </p:spPr>
      </p:pic>
      <p:sp>
        <p:nvSpPr>
          <p:cNvPr id="9" name="Text 5"/>
          <p:cNvSpPr txBox="1"/>
          <p:nvPr/>
        </p:nvSpPr>
        <p:spPr>
          <a:xfrm>
            <a:off x="3502152"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do something they enjoy or are good at</a:t>
            </a:r>
            <a:endParaRPr lang="en-US" sz="1500" dirty="0"/>
          </a:p>
        </p:txBody>
      </p:sp>
      <p:sp>
        <p:nvSpPr>
          <p:cNvPr id="10" name="To support other people card"/>
          <p:cNvSpPr/>
          <p:nvPr/>
        </p:nvSpPr>
        <p:spPr>
          <a:xfrm>
            <a:off x="6181344"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To support other people" descr="To support other people"/>
          <p:cNvPicPr>
            <a:picLocks noChangeAspect="1"/>
          </p:cNvPicPr>
          <p:nvPr/>
        </p:nvPicPr>
        <p:blipFill>
          <a:blip r:embed="rId5"/>
          <a:srcRect/>
          <a:stretch/>
        </p:blipFill>
        <p:spPr>
          <a:xfrm>
            <a:off x="6291072" y="2843784"/>
            <a:ext cx="2404872" cy="2221992"/>
          </a:xfrm>
          <a:prstGeom prst="rect">
            <a:avLst/>
          </a:prstGeom>
        </p:spPr>
      </p:pic>
      <p:sp>
        <p:nvSpPr>
          <p:cNvPr id="12" name="Text 7"/>
          <p:cNvSpPr txBox="1"/>
          <p:nvPr/>
        </p:nvSpPr>
        <p:spPr>
          <a:xfrm>
            <a:off x="6318504"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support other people</a:t>
            </a:r>
            <a:endParaRPr lang="en-US" sz="1500" dirty="0"/>
          </a:p>
        </p:txBody>
      </p:sp>
      <p:sp>
        <p:nvSpPr>
          <p:cNvPr id="13" name="To help to protect our planet card"/>
          <p:cNvSpPr/>
          <p:nvPr/>
        </p:nvSpPr>
        <p:spPr>
          <a:xfrm>
            <a:off x="8997696" y="2734056"/>
            <a:ext cx="2624328" cy="3246120"/>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To help to protect our planet" descr="To help to protect our planet"/>
          <p:cNvPicPr>
            <a:picLocks noChangeAspect="1"/>
          </p:cNvPicPr>
          <p:nvPr/>
        </p:nvPicPr>
        <p:blipFill>
          <a:blip r:embed="rId6"/>
          <a:srcRect/>
          <a:stretch/>
        </p:blipFill>
        <p:spPr>
          <a:xfrm>
            <a:off x="9107424" y="2843784"/>
            <a:ext cx="2404872" cy="2221992"/>
          </a:xfrm>
          <a:prstGeom prst="rect">
            <a:avLst/>
          </a:prstGeom>
        </p:spPr>
      </p:pic>
      <p:sp>
        <p:nvSpPr>
          <p:cNvPr id="15" name="Text 9"/>
          <p:cNvSpPr txBox="1"/>
          <p:nvPr/>
        </p:nvSpPr>
        <p:spPr>
          <a:xfrm>
            <a:off x="9134856" y="5093208"/>
            <a:ext cx="2350008" cy="868680"/>
          </a:xfrm>
          <a:prstGeom prst="rect">
            <a:avLst/>
          </a:prstGeom>
          <a:noFill/>
          <a:ln/>
        </p:spPr>
        <p:txBody>
          <a:bodyPr wrap="square" lIns="0" tIns="0" rIns="0" bIns="0" rtlCol="0" anchor="ctr"/>
          <a:lstStyle/>
          <a:p>
            <a:pPr marL="0" indent="0" algn="ctr">
              <a:buNone/>
            </a:pPr>
            <a:r>
              <a:rPr lang="en-US" sz="1500" b="1" dirty="0">
                <a:solidFill>
                  <a:srgbClr val="0B2A4A"/>
                </a:solidFill>
                <a:latin typeface="Arial" pitchFamily="34" charset="0"/>
                <a:ea typeface="Arial" pitchFamily="34" charset="-122"/>
                <a:cs typeface="Arial" pitchFamily="34" charset="-120"/>
              </a:rPr>
              <a:t>To help to protect our planet</a:t>
            </a:r>
            <a:endParaRPr lang="en-US" sz="1500" dirty="0"/>
          </a:p>
        </p:txBody>
      </p:sp>
      <p:sp>
        <p:nvSpPr>
          <p:cNvPr id="16" name="question bar"/>
          <p:cNvSpPr/>
          <p:nvPr/>
        </p:nvSpPr>
        <p:spPr>
          <a:xfrm>
            <a:off x="576072" y="180594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58952" y="1911096"/>
            <a:ext cx="475488" cy="475488"/>
          </a:xfrm>
          <a:prstGeom prst="ellipse">
            <a:avLst/>
          </a:prstGeom>
          <a:solidFill>
            <a:srgbClr val="FF6600"/>
          </a:solidFill>
          <a:ln w="12700">
            <a:solidFill>
              <a:srgbClr val="FF6600"/>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73069" y="2025213"/>
            <a:ext cx="247254" cy="247254"/>
          </a:xfrm>
          <a:prstGeom prst="rect">
            <a:avLst/>
          </a:prstGeom>
        </p:spPr>
      </p:pic>
      <p:sp>
        <p:nvSpPr>
          <p:cNvPr id="19" name="Text 12"/>
          <p:cNvSpPr txBox="1"/>
          <p:nvPr/>
        </p:nvSpPr>
        <p:spPr>
          <a:xfrm>
            <a:off x="1399032" y="180594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Can you think of reasons why people work?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warm-up</a:t>
            </a:r>
            <a:endParaRPr lang="en-US" sz="3200" dirty="0"/>
          </a:p>
        </p:txBody>
      </p:sp>
      <p:sp>
        <p:nvSpPr>
          <p:cNvPr id="4" name="Text 2"/>
          <p:cNvSpPr txBox="1"/>
          <p:nvPr/>
        </p:nvSpPr>
        <p:spPr>
          <a:xfrm>
            <a:off x="822960" y="1645920"/>
            <a:ext cx="512064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Discuss in pairs:</a:t>
            </a:r>
            <a:endParaRPr lang="en-US" sz="2000" dirty="0"/>
          </a:p>
        </p:txBody>
      </p:sp>
      <p:sp>
        <p:nvSpPr>
          <p:cNvPr id="25" name="Text 22"/>
          <p:cNvSpPr txBox="1"/>
          <p:nvPr/>
        </p:nvSpPr>
        <p:spPr>
          <a:xfrm>
            <a:off x="652272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5</a:t>
            </a:r>
            <a:endParaRPr lang="en-US" sz="1400" dirty="0"/>
          </a:p>
        </p:txBody>
      </p:sp>
      <p:sp>
        <p:nvSpPr>
          <p:cNvPr id="28" name="Text 25"/>
          <p:cNvSpPr txBox="1"/>
          <p:nvPr/>
        </p:nvSpPr>
        <p:spPr>
          <a:xfrm>
            <a:off x="780288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6</a:t>
            </a:r>
            <a:endParaRPr lang="en-US" sz="1400" dirty="0"/>
          </a:p>
        </p:txBody>
      </p:sp>
      <p:sp>
        <p:nvSpPr>
          <p:cNvPr id="31" name="Text 28"/>
          <p:cNvSpPr txBox="1"/>
          <p:nvPr/>
        </p:nvSpPr>
        <p:spPr>
          <a:xfrm>
            <a:off x="908304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7</a:t>
            </a:r>
            <a:endParaRPr lang="en-US" sz="1400" dirty="0"/>
          </a:p>
        </p:txBody>
      </p:sp>
      <p:grpSp>
        <p:nvGrpSpPr>
          <p:cNvPr id="44" name="Group 43">
            <a:extLst>
              <a:ext uri="{FF2B5EF4-FFF2-40B4-BE49-F238E27FC236}">
                <a16:creationId xmlns:a16="http://schemas.microsoft.com/office/drawing/2014/main" id="{EFC65025-8BA5-01EE-58B2-4EBC54A2920A}"/>
              </a:ext>
            </a:extLst>
          </p:cNvPr>
          <p:cNvGrpSpPr/>
          <p:nvPr/>
        </p:nvGrpSpPr>
        <p:grpSpPr>
          <a:xfrm>
            <a:off x="548640" y="2816352"/>
            <a:ext cx="10911840" cy="3264408"/>
            <a:chOff x="548640" y="2816352"/>
            <a:chExt cx="10911840" cy="3264408"/>
          </a:xfrm>
        </p:grpSpPr>
        <p:sp>
          <p:nvSpPr>
            <p:cNvPr id="3" name="card"/>
            <p:cNvSpPr/>
            <p:nvPr/>
          </p:nvSpPr>
          <p:spPr>
            <a:xfrm>
              <a:off x="548640" y="2816352"/>
              <a:ext cx="5669280" cy="3264408"/>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Text 3"/>
            <p:cNvSpPr txBox="1"/>
            <p:nvPr/>
          </p:nvSpPr>
          <p:spPr>
            <a:xfrm>
              <a:off x="822960" y="3100161"/>
              <a:ext cx="5120640" cy="1645920"/>
            </a:xfrm>
            <a:prstGeom prst="rect">
              <a:avLst/>
            </a:prstGeom>
            <a:noFill/>
            <a:ln/>
          </p:spPr>
          <p:txBody>
            <a:bodyPr wrap="square" lIns="0" tIns="0" rIns="0" bIns="0" rtlCol="0" anchor="t"/>
            <a:lstStyle/>
            <a:p>
              <a:pPr marL="0" indent="0">
                <a:buNone/>
              </a:pPr>
              <a:r>
                <a:rPr lang="en-US" sz="2600" b="1" dirty="0">
                  <a:solidFill>
                    <a:srgbClr val="0B2A4A"/>
                  </a:solidFill>
                  <a:latin typeface="Arial" pitchFamily="34" charset="0"/>
                  <a:ea typeface="Arial" pitchFamily="34" charset="-122"/>
                  <a:cs typeface="Arial" pitchFamily="34" charset="-120"/>
                </a:rPr>
                <a:t>Can you think of eight essential skills that everyone needs for almost any job?</a:t>
              </a:r>
              <a:endParaRPr lang="en-US" sz="2600" dirty="0"/>
            </a:p>
          </p:txBody>
        </p:sp>
        <p:sp>
          <p:nvSpPr>
            <p:cNvPr id="6" name="Text 4"/>
            <p:cNvSpPr txBox="1"/>
            <p:nvPr/>
          </p:nvSpPr>
          <p:spPr>
            <a:xfrm>
              <a:off x="822960" y="4636353"/>
              <a:ext cx="5120640" cy="914400"/>
            </a:xfrm>
            <a:prstGeom prst="rect">
              <a:avLst/>
            </a:prstGeom>
            <a:noFill/>
            <a:ln/>
          </p:spPr>
          <p:txBody>
            <a:bodyPr wrap="square" lIns="0" tIns="0" rIns="0" bIns="0" rtlCol="0" anchor="t"/>
            <a:lstStyle/>
            <a:p>
              <a:pPr marL="0" indent="0">
                <a:buNone/>
              </a:pPr>
              <a:r>
                <a:rPr lang="en-US" sz="1500" i="1" dirty="0">
                  <a:solidFill>
                    <a:srgbClr val="4F6072"/>
                  </a:solidFill>
                  <a:latin typeface="Arial" pitchFamily="34" charset="0"/>
                  <a:ea typeface="Arial" pitchFamily="34" charset="-122"/>
                  <a:cs typeface="Arial" pitchFamily="34" charset="-120"/>
                </a:rPr>
                <a:t>Tip: think about how people communicate, solve problems, manage themselves and work with others.</a:t>
              </a:r>
              <a:endParaRPr lang="en-US" sz="1500" dirty="0"/>
            </a:p>
          </p:txBody>
        </p:sp>
        <p:sp>
          <p:nvSpPr>
            <p:cNvPr id="7" name="timer"/>
            <p:cNvSpPr/>
            <p:nvPr/>
          </p:nvSpPr>
          <p:spPr>
            <a:xfrm>
              <a:off x="822960" y="521208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8"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9" name="timer icon" descr="preencoded.png"/>
            <p:cNvPicPr>
              <a:picLocks noChangeAspect="1"/>
            </p:cNvPicPr>
            <p:nvPr/>
          </p:nvPicPr>
          <p:blipFill>
            <a:blip r:embed="rId3"/>
            <a:stretch>
              <a:fillRect/>
            </a:stretch>
          </p:blipFill>
          <p:spPr>
            <a:xfrm>
              <a:off x="969264" y="5349240"/>
              <a:ext cx="292608" cy="292608"/>
            </a:xfrm>
            <a:prstGeom prst="rect">
              <a:avLst/>
            </a:prstGeom>
          </p:spPr>
        </p:pic>
        <p:sp>
          <p:nvSpPr>
            <p:cNvPr id="10" name="Text 7"/>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5 mins</a:t>
              </a:r>
              <a:endParaRPr lang="en-US" sz="2000" dirty="0"/>
            </a:p>
          </p:txBody>
        </p:sp>
        <p:sp>
          <p:nvSpPr>
            <p:cNvPr id="11" name="skill space 1"/>
            <p:cNvSpPr/>
            <p:nvPr/>
          </p:nvSpPr>
          <p:spPr>
            <a:xfrm>
              <a:off x="652272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2" name="Text 9"/>
            <p:cNvSpPr txBox="1"/>
            <p:nvPr/>
          </p:nvSpPr>
          <p:spPr>
            <a:xfrm>
              <a:off x="652272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3" name="Text 10"/>
            <p:cNvSpPr txBox="1"/>
            <p:nvPr/>
          </p:nvSpPr>
          <p:spPr>
            <a:xfrm>
              <a:off x="652272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1</a:t>
              </a:r>
              <a:endParaRPr lang="en-US" sz="1400" dirty="0"/>
            </a:p>
          </p:txBody>
        </p:sp>
        <p:sp>
          <p:nvSpPr>
            <p:cNvPr id="14" name="skill space 2"/>
            <p:cNvSpPr/>
            <p:nvPr/>
          </p:nvSpPr>
          <p:spPr>
            <a:xfrm>
              <a:off x="780288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5" name="Text 12"/>
            <p:cNvSpPr txBox="1"/>
            <p:nvPr/>
          </p:nvSpPr>
          <p:spPr>
            <a:xfrm>
              <a:off x="780288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6" name="Text 13"/>
            <p:cNvSpPr txBox="1"/>
            <p:nvPr/>
          </p:nvSpPr>
          <p:spPr>
            <a:xfrm>
              <a:off x="780288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2</a:t>
              </a:r>
              <a:endParaRPr lang="en-US" sz="1400" dirty="0"/>
            </a:p>
          </p:txBody>
        </p:sp>
        <p:sp>
          <p:nvSpPr>
            <p:cNvPr id="17" name="skill space 3"/>
            <p:cNvSpPr/>
            <p:nvPr/>
          </p:nvSpPr>
          <p:spPr>
            <a:xfrm>
              <a:off x="908304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18" name="Text 15"/>
            <p:cNvSpPr txBox="1"/>
            <p:nvPr/>
          </p:nvSpPr>
          <p:spPr>
            <a:xfrm>
              <a:off x="908304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19" name="Text 16"/>
            <p:cNvSpPr txBox="1"/>
            <p:nvPr/>
          </p:nvSpPr>
          <p:spPr>
            <a:xfrm>
              <a:off x="908304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3</a:t>
              </a:r>
              <a:endParaRPr lang="en-US" sz="1400" dirty="0"/>
            </a:p>
          </p:txBody>
        </p:sp>
        <p:sp>
          <p:nvSpPr>
            <p:cNvPr id="20" name="skill space 4"/>
            <p:cNvSpPr/>
            <p:nvPr/>
          </p:nvSpPr>
          <p:spPr>
            <a:xfrm>
              <a:off x="10363200" y="282929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1" name="Text 18"/>
            <p:cNvSpPr txBox="1"/>
            <p:nvPr/>
          </p:nvSpPr>
          <p:spPr>
            <a:xfrm>
              <a:off x="10363200" y="282929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2" name="Text 19"/>
            <p:cNvSpPr txBox="1"/>
            <p:nvPr/>
          </p:nvSpPr>
          <p:spPr>
            <a:xfrm>
              <a:off x="10363200" y="397229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4</a:t>
              </a:r>
              <a:endParaRPr lang="en-US" sz="1400" dirty="0"/>
            </a:p>
          </p:txBody>
        </p:sp>
        <p:sp>
          <p:nvSpPr>
            <p:cNvPr id="23" name="skill space 5"/>
            <p:cNvSpPr/>
            <p:nvPr/>
          </p:nvSpPr>
          <p:spPr>
            <a:xfrm>
              <a:off x="652272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4" name="Text 21"/>
            <p:cNvSpPr txBox="1"/>
            <p:nvPr/>
          </p:nvSpPr>
          <p:spPr>
            <a:xfrm>
              <a:off x="652272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6" name="skill space 6"/>
            <p:cNvSpPr/>
            <p:nvPr/>
          </p:nvSpPr>
          <p:spPr>
            <a:xfrm>
              <a:off x="780288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27" name="Text 24"/>
            <p:cNvSpPr txBox="1"/>
            <p:nvPr/>
          </p:nvSpPr>
          <p:spPr>
            <a:xfrm>
              <a:off x="780288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29" name="skill space 7"/>
            <p:cNvSpPr/>
            <p:nvPr/>
          </p:nvSpPr>
          <p:spPr>
            <a:xfrm>
              <a:off x="908304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30" name="Text 27"/>
            <p:cNvSpPr txBox="1"/>
            <p:nvPr/>
          </p:nvSpPr>
          <p:spPr>
            <a:xfrm>
              <a:off x="908304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sp>
          <p:nvSpPr>
            <p:cNvPr id="32" name="skill space 8"/>
            <p:cNvSpPr/>
            <p:nvPr/>
          </p:nvSpPr>
          <p:spPr>
            <a:xfrm>
              <a:off x="10363200" y="4795252"/>
              <a:ext cx="1097280" cy="1097280"/>
            </a:xfrm>
            <a:prstGeom prst="ellipse">
              <a:avLst/>
            </a:prstGeom>
            <a:solidFill>
              <a:srgbClr val="FFFFFF"/>
            </a:solidFill>
            <a:ln w="38100">
              <a:solidFill>
                <a:srgbClr val="00CCCC"/>
              </a:solidFill>
              <a:prstDash val="dash"/>
            </a:ln>
          </p:spPr>
          <p:txBody>
            <a:bodyPr/>
            <a:lstStyle/>
            <a:p>
              <a:endParaRPr lang="en-GB"/>
            </a:p>
          </p:txBody>
        </p:sp>
        <p:sp>
          <p:nvSpPr>
            <p:cNvPr id="33" name="Text 30"/>
            <p:cNvSpPr txBox="1"/>
            <p:nvPr/>
          </p:nvSpPr>
          <p:spPr>
            <a:xfrm>
              <a:off x="10363200" y="4795252"/>
              <a:ext cx="1097280" cy="1097280"/>
            </a:xfrm>
            <a:prstGeom prst="rect">
              <a:avLst/>
            </a:prstGeom>
            <a:noFill/>
            <a:ln/>
          </p:spPr>
          <p:txBody>
            <a:bodyPr wrap="square" lIns="0" tIns="0" rIns="0" bIns="0" rtlCol="0" anchor="ctr"/>
            <a:lstStyle/>
            <a:p>
              <a:pPr marL="0" indent="0" algn="ctr">
                <a:buNone/>
              </a:pPr>
              <a:r>
                <a:rPr lang="en-US" sz="4000" b="1" dirty="0">
                  <a:solidFill>
                    <a:srgbClr val="008A8A"/>
                  </a:solidFill>
                  <a:latin typeface="Arial" pitchFamily="34" charset="0"/>
                  <a:ea typeface="Arial" pitchFamily="34" charset="-122"/>
                  <a:cs typeface="Arial" pitchFamily="34" charset="-120"/>
                </a:rPr>
                <a:t>?</a:t>
              </a:r>
              <a:endParaRPr lang="en-US" sz="4000" dirty="0"/>
            </a:p>
          </p:txBody>
        </p:sp>
      </p:grpSp>
      <p:sp>
        <p:nvSpPr>
          <p:cNvPr id="34" name="Text 31"/>
          <p:cNvSpPr txBox="1"/>
          <p:nvPr/>
        </p:nvSpPr>
        <p:spPr>
          <a:xfrm>
            <a:off x="10363200" y="5938252"/>
            <a:ext cx="1097280" cy="365760"/>
          </a:xfrm>
          <a:prstGeom prst="rect">
            <a:avLst/>
          </a:prstGeom>
          <a:noFill/>
          <a:ln/>
        </p:spPr>
        <p:txBody>
          <a:bodyPr wrap="square" lIns="0" tIns="0" rIns="0" bIns="0" rtlCol="0" anchor="t"/>
          <a:lstStyle/>
          <a:p>
            <a:pPr marL="0" indent="0" algn="ctr">
              <a:buNone/>
            </a:pPr>
            <a:r>
              <a:rPr lang="en-US" sz="1400" b="1" dirty="0">
                <a:solidFill>
                  <a:srgbClr val="4F6072"/>
                </a:solidFill>
                <a:latin typeface="Arial" pitchFamily="34" charset="0"/>
                <a:ea typeface="Arial" pitchFamily="34" charset="-122"/>
                <a:cs typeface="Arial" pitchFamily="34" charset="-120"/>
              </a:rPr>
              <a:t>8</a:t>
            </a:r>
            <a:endParaRPr lang="en-US" sz="1400" dirty="0"/>
          </a:p>
        </p:txBody>
      </p:sp>
      <p:sp>
        <p:nvSpPr>
          <p:cNvPr id="3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
        <p:nvSpPr>
          <p:cNvPr id="37" name="card">
            <a:extLst>
              <a:ext uri="{FF2B5EF4-FFF2-40B4-BE49-F238E27FC236}">
                <a16:creationId xmlns:a16="http://schemas.microsoft.com/office/drawing/2014/main" id="{430B5B1E-5CC2-99D2-2573-3949CE828D60}"/>
              </a:ext>
            </a:extLst>
          </p:cNvPr>
          <p:cNvSpPr/>
          <p:nvPr/>
        </p:nvSpPr>
        <p:spPr>
          <a:xfrm>
            <a:off x="548640" y="1463040"/>
            <a:ext cx="11091672" cy="960120"/>
          </a:xfrm>
          <a:prstGeom prst="roundRect">
            <a:avLst>
              <a:gd name="adj" fmla="val 11429"/>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39" name="skills circle">
            <a:extLst>
              <a:ext uri="{FF2B5EF4-FFF2-40B4-BE49-F238E27FC236}">
                <a16:creationId xmlns:a16="http://schemas.microsoft.com/office/drawing/2014/main" id="{1BD7A029-FD3A-9701-9A03-A47DDC0CD25A}"/>
              </a:ext>
            </a:extLst>
          </p:cNvPr>
          <p:cNvSpPr/>
          <p:nvPr/>
        </p:nvSpPr>
        <p:spPr>
          <a:xfrm>
            <a:off x="731520" y="1655064"/>
            <a:ext cx="566928" cy="566928"/>
          </a:xfrm>
          <a:prstGeom prst="ellipse">
            <a:avLst/>
          </a:prstGeom>
          <a:solidFill>
            <a:srgbClr val="0072BA"/>
          </a:solidFill>
          <a:ln w="12700">
            <a:solidFill>
              <a:srgbClr val="0072BA"/>
            </a:solidFill>
            <a:prstDash val="solid"/>
          </a:ln>
        </p:spPr>
        <p:txBody>
          <a:bodyPr/>
          <a:lstStyle/>
          <a:p>
            <a:endParaRPr lang="en-GB"/>
          </a:p>
        </p:txBody>
      </p:sp>
      <p:pic>
        <p:nvPicPr>
          <p:cNvPr id="41" name="skills icon" descr="preencoded.png">
            <a:extLst>
              <a:ext uri="{FF2B5EF4-FFF2-40B4-BE49-F238E27FC236}">
                <a16:creationId xmlns:a16="http://schemas.microsoft.com/office/drawing/2014/main" id="{61B9176B-6267-965E-4074-92CE09958AA0}"/>
              </a:ext>
            </a:extLst>
          </p:cNvPr>
          <p:cNvPicPr>
            <a:picLocks noChangeAspect="1"/>
          </p:cNvPicPr>
          <p:nvPr/>
        </p:nvPicPr>
        <p:blipFill>
          <a:blip r:embed="rId4"/>
          <a:stretch>
            <a:fillRect/>
          </a:stretch>
        </p:blipFill>
        <p:spPr>
          <a:xfrm>
            <a:off x="867583" y="1791127"/>
            <a:ext cx="294803" cy="294803"/>
          </a:xfrm>
          <a:prstGeom prst="rect">
            <a:avLst/>
          </a:prstGeom>
        </p:spPr>
      </p:pic>
      <p:sp>
        <p:nvSpPr>
          <p:cNvPr id="43" name="Text 3">
            <a:extLst>
              <a:ext uri="{FF2B5EF4-FFF2-40B4-BE49-F238E27FC236}">
                <a16:creationId xmlns:a16="http://schemas.microsoft.com/office/drawing/2014/main" id="{9E0B8679-34C0-441A-C176-255C885082C7}"/>
              </a:ext>
            </a:extLst>
          </p:cNvPr>
          <p:cNvSpPr txBox="1"/>
          <p:nvPr/>
        </p:nvSpPr>
        <p:spPr>
          <a:xfrm>
            <a:off x="1493520" y="1442337"/>
            <a:ext cx="9966960" cy="96012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Alongside qualifications and work experience, </a:t>
            </a:r>
            <a:r>
              <a:rPr lang="en-US" sz="2200" b="1" dirty="0">
                <a:solidFill>
                  <a:srgbClr val="004077"/>
                </a:solidFill>
                <a:latin typeface="Arial" pitchFamily="34" charset="0"/>
                <a:ea typeface="Arial" pitchFamily="34" charset="-122"/>
                <a:cs typeface="Arial" pitchFamily="34" charset="-120"/>
              </a:rPr>
              <a:t>you will also need different skills for work.</a:t>
            </a:r>
            <a:endParaRPr lang="en-US" sz="2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skills do we need for work?</a:t>
            </a:r>
            <a:endParaRPr lang="en-US" sz="3200" dirty="0"/>
          </a:p>
        </p:txBody>
      </p:sp>
      <p:sp>
        <p:nvSpPr>
          <p:cNvPr id="7" name="essential skills card"/>
          <p:cNvSpPr/>
          <p:nvPr/>
        </p:nvSpPr>
        <p:spPr>
          <a:xfrm>
            <a:off x="466344" y="1274984"/>
            <a:ext cx="6675120" cy="463411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essential heading"/>
          <p:cNvSpPr/>
          <p:nvPr/>
        </p:nvSpPr>
        <p:spPr>
          <a:xfrm>
            <a:off x="676656" y="1457864"/>
            <a:ext cx="6309360" cy="548640"/>
          </a:xfrm>
          <a:prstGeom prst="roundRect">
            <a:avLst>
              <a:gd name="adj" fmla="val 50000"/>
            </a:avLst>
          </a:prstGeom>
          <a:solidFill>
            <a:srgbClr val="00CCCC"/>
          </a:solidFill>
          <a:ln w="12700">
            <a:solidFill>
              <a:srgbClr val="00CCCC"/>
            </a:solidFill>
            <a:prstDash val="solid"/>
          </a:ln>
        </p:spPr>
        <p:txBody>
          <a:bodyPr/>
          <a:lstStyle/>
          <a:p>
            <a:endParaRPr lang="en-GB"/>
          </a:p>
        </p:txBody>
      </p:sp>
      <p:sp>
        <p:nvSpPr>
          <p:cNvPr id="9" name="Text 6"/>
          <p:cNvSpPr txBox="1"/>
          <p:nvPr/>
        </p:nvSpPr>
        <p:spPr>
          <a:xfrm>
            <a:off x="676656" y="1457864"/>
            <a:ext cx="6309360" cy="548640"/>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Essential skills</a:t>
            </a:r>
            <a:endParaRPr lang="en-US" sz="2000" dirty="0"/>
          </a:p>
        </p:txBody>
      </p:sp>
      <p:sp>
        <p:nvSpPr>
          <p:cNvPr id="10" name="Text 7"/>
          <p:cNvSpPr txBox="1"/>
          <p:nvPr/>
        </p:nvSpPr>
        <p:spPr>
          <a:xfrm>
            <a:off x="768096" y="2143664"/>
            <a:ext cx="6126480"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almost ANY job – they are all about how you communicate, manage yourself, work with others and come up with ideas.</a:t>
            </a:r>
            <a:endParaRPr lang="en-US" sz="1600" dirty="0"/>
          </a:p>
        </p:txBody>
      </p:sp>
      <p:pic>
        <p:nvPicPr>
          <p:cNvPr id="11" name="skill badge" descr="/tmp/claude-0/-home-claude/57c6dd4e-62f2-571d-b351-8f501f7ac058/scratchpad/lessons/y8img/s09_7a683a8b.png"/>
          <p:cNvPicPr>
            <a:picLocks noChangeAspect="1"/>
          </p:cNvPicPr>
          <p:nvPr/>
        </p:nvPicPr>
        <p:blipFill>
          <a:blip r:embed="rId3"/>
          <a:stretch>
            <a:fillRect/>
          </a:stretch>
        </p:blipFill>
        <p:spPr>
          <a:xfrm>
            <a:off x="1117509" y="2945609"/>
            <a:ext cx="1322879" cy="1322879"/>
          </a:xfrm>
          <a:prstGeom prst="rect">
            <a:avLst/>
          </a:prstGeom>
        </p:spPr>
      </p:pic>
      <p:pic>
        <p:nvPicPr>
          <p:cNvPr id="12" name="skill badge" descr="/tmp/claude-0/-home-claude/57c6dd4e-62f2-571d-b351-8f501f7ac058/scratchpad/lessons/y8img/s09_8ecb39e4.png"/>
          <p:cNvPicPr>
            <a:picLocks noChangeAspect="1"/>
          </p:cNvPicPr>
          <p:nvPr/>
        </p:nvPicPr>
        <p:blipFill>
          <a:blip r:embed="rId4"/>
          <a:stretch>
            <a:fillRect/>
          </a:stretch>
        </p:blipFill>
        <p:spPr>
          <a:xfrm>
            <a:off x="2440388" y="2920454"/>
            <a:ext cx="1322879" cy="1322879"/>
          </a:xfrm>
          <a:prstGeom prst="rect">
            <a:avLst/>
          </a:prstGeom>
        </p:spPr>
      </p:pic>
      <p:pic>
        <p:nvPicPr>
          <p:cNvPr id="13" name="skill badge" descr="/tmp/claude-0/-home-claude/57c6dd4e-62f2-571d-b351-8f501f7ac058/scratchpad/lessons/y8img/s09_001d9190.png"/>
          <p:cNvPicPr>
            <a:picLocks noChangeAspect="1"/>
          </p:cNvPicPr>
          <p:nvPr/>
        </p:nvPicPr>
        <p:blipFill>
          <a:blip r:embed="rId5"/>
          <a:stretch>
            <a:fillRect/>
          </a:stretch>
        </p:blipFill>
        <p:spPr>
          <a:xfrm>
            <a:off x="3746324" y="2945609"/>
            <a:ext cx="1322879" cy="1322879"/>
          </a:xfrm>
          <a:prstGeom prst="rect">
            <a:avLst/>
          </a:prstGeom>
        </p:spPr>
      </p:pic>
      <p:pic>
        <p:nvPicPr>
          <p:cNvPr id="14" name="skill badge" descr="/tmp/claude-0/-home-claude/57c6dd4e-62f2-571d-b351-8f501f7ac058/scratchpad/lessons/y8img/s09_a430cf19.png"/>
          <p:cNvPicPr>
            <a:picLocks noChangeAspect="1"/>
          </p:cNvPicPr>
          <p:nvPr/>
        </p:nvPicPr>
        <p:blipFill>
          <a:blip r:embed="rId6"/>
          <a:stretch>
            <a:fillRect/>
          </a:stretch>
        </p:blipFill>
        <p:spPr>
          <a:xfrm>
            <a:off x="5052260" y="2882498"/>
            <a:ext cx="1322879" cy="1322879"/>
          </a:xfrm>
          <a:prstGeom prst="rect">
            <a:avLst/>
          </a:prstGeom>
        </p:spPr>
      </p:pic>
      <p:grpSp>
        <p:nvGrpSpPr>
          <p:cNvPr id="41" name="Group 40">
            <a:extLst>
              <a:ext uri="{FF2B5EF4-FFF2-40B4-BE49-F238E27FC236}">
                <a16:creationId xmlns:a16="http://schemas.microsoft.com/office/drawing/2014/main" id="{262C520A-5E86-1CD7-5C13-51AB16C19A3F}"/>
              </a:ext>
            </a:extLst>
          </p:cNvPr>
          <p:cNvGrpSpPr/>
          <p:nvPr/>
        </p:nvGrpSpPr>
        <p:grpSpPr>
          <a:xfrm>
            <a:off x="7488936" y="1274984"/>
            <a:ext cx="4187952" cy="3474720"/>
            <a:chOff x="7488936" y="1274984"/>
            <a:chExt cx="4187952" cy="3474720"/>
          </a:xfrm>
        </p:grpSpPr>
        <p:sp>
          <p:nvSpPr>
            <p:cNvPr id="20" name="technical skills card"/>
            <p:cNvSpPr/>
            <p:nvPr/>
          </p:nvSpPr>
          <p:spPr>
            <a:xfrm>
              <a:off x="7488936" y="1274984"/>
              <a:ext cx="4187952" cy="347472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technical heading"/>
            <p:cNvSpPr/>
            <p:nvPr/>
          </p:nvSpPr>
          <p:spPr>
            <a:xfrm>
              <a:off x="7671816" y="1457864"/>
              <a:ext cx="3822192" cy="548640"/>
            </a:xfrm>
            <a:prstGeom prst="roundRect">
              <a:avLst>
                <a:gd name="adj" fmla="val 50000"/>
              </a:avLst>
            </a:prstGeom>
            <a:solidFill>
              <a:srgbClr val="004077"/>
            </a:solidFill>
            <a:ln w="12700">
              <a:solidFill>
                <a:srgbClr val="004077"/>
              </a:solidFill>
              <a:prstDash val="solid"/>
            </a:ln>
          </p:spPr>
          <p:txBody>
            <a:bodyPr/>
            <a:lstStyle/>
            <a:p>
              <a:endParaRPr lang="en-GB"/>
            </a:p>
          </p:txBody>
        </p:sp>
        <p:sp>
          <p:nvSpPr>
            <p:cNvPr id="22" name="Text 11"/>
            <p:cNvSpPr txBox="1"/>
            <p:nvPr/>
          </p:nvSpPr>
          <p:spPr>
            <a:xfrm>
              <a:off x="7671816" y="1457864"/>
              <a:ext cx="3822192"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Technical skills</a:t>
              </a:r>
              <a:endParaRPr lang="en-US" sz="2000" dirty="0"/>
            </a:p>
          </p:txBody>
        </p:sp>
        <p:sp>
          <p:nvSpPr>
            <p:cNvPr id="23" name="Text 12"/>
            <p:cNvSpPr txBox="1"/>
            <p:nvPr/>
          </p:nvSpPr>
          <p:spPr>
            <a:xfrm>
              <a:off x="7763256" y="2143664"/>
              <a:ext cx="3639312"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certain jobs – for example, computer skills to work in IT.</a:t>
              </a:r>
              <a:endParaRPr lang="en-US" sz="1600" dirty="0"/>
            </a:p>
          </p:txBody>
        </p:sp>
        <p:sp>
          <p:nvSpPr>
            <p:cNvPr id="24" name="computer skills circle"/>
            <p:cNvSpPr/>
            <p:nvPr/>
          </p:nvSpPr>
          <p:spPr>
            <a:xfrm>
              <a:off x="7854696" y="3240944"/>
              <a:ext cx="914400" cy="914400"/>
            </a:xfrm>
            <a:prstGeom prst="ellipse">
              <a:avLst/>
            </a:prstGeom>
            <a:solidFill>
              <a:srgbClr val="0072BA"/>
            </a:solidFill>
            <a:ln w="12700">
              <a:solidFill>
                <a:srgbClr val="0072BA"/>
              </a:solidFill>
              <a:prstDash val="solid"/>
            </a:ln>
          </p:spPr>
          <p:txBody>
            <a:bodyPr/>
            <a:lstStyle/>
            <a:p>
              <a:endParaRPr lang="en-GB"/>
            </a:p>
          </p:txBody>
        </p:sp>
        <p:pic>
          <p:nvPicPr>
            <p:cNvPr id="25" name="computer skills icon" descr="preencoded.png"/>
            <p:cNvPicPr>
              <a:picLocks noChangeAspect="1"/>
            </p:cNvPicPr>
            <p:nvPr/>
          </p:nvPicPr>
          <p:blipFill>
            <a:blip r:embed="rId7"/>
            <a:stretch>
              <a:fillRect/>
            </a:stretch>
          </p:blipFill>
          <p:spPr>
            <a:xfrm>
              <a:off x="8074152" y="3460400"/>
              <a:ext cx="475488" cy="475488"/>
            </a:xfrm>
            <a:prstGeom prst="rect">
              <a:avLst/>
            </a:prstGeom>
          </p:spPr>
        </p:pic>
        <p:sp>
          <p:nvSpPr>
            <p:cNvPr id="26" name="practical skills circle"/>
            <p:cNvSpPr/>
            <p:nvPr/>
          </p:nvSpPr>
          <p:spPr>
            <a:xfrm>
              <a:off x="8951976" y="3240944"/>
              <a:ext cx="914400" cy="914400"/>
            </a:xfrm>
            <a:prstGeom prst="ellipse">
              <a:avLst/>
            </a:prstGeom>
            <a:solidFill>
              <a:srgbClr val="5F295F"/>
            </a:solidFill>
            <a:ln w="12700">
              <a:solidFill>
                <a:srgbClr val="5F295F"/>
              </a:solidFill>
              <a:prstDash val="solid"/>
            </a:ln>
          </p:spPr>
          <p:txBody>
            <a:bodyPr/>
            <a:lstStyle/>
            <a:p>
              <a:endParaRPr lang="en-GB"/>
            </a:p>
          </p:txBody>
        </p:sp>
        <p:pic>
          <p:nvPicPr>
            <p:cNvPr id="27" name="practical skills icon" descr="preencoded.png"/>
            <p:cNvPicPr>
              <a:picLocks noChangeAspect="1"/>
            </p:cNvPicPr>
            <p:nvPr/>
          </p:nvPicPr>
          <p:blipFill>
            <a:blip r:embed="rId8"/>
            <a:stretch>
              <a:fillRect/>
            </a:stretch>
          </p:blipFill>
          <p:spPr>
            <a:xfrm>
              <a:off x="9171432" y="3460400"/>
              <a:ext cx="475488" cy="475488"/>
            </a:xfrm>
            <a:prstGeom prst="rect">
              <a:avLst/>
            </a:prstGeom>
          </p:spPr>
        </p:pic>
        <p:sp>
          <p:nvSpPr>
            <p:cNvPr id="28" name="specialist skills circle"/>
            <p:cNvSpPr/>
            <p:nvPr/>
          </p:nvSpPr>
          <p:spPr>
            <a:xfrm>
              <a:off x="10049256" y="3240944"/>
              <a:ext cx="914400" cy="914400"/>
            </a:xfrm>
            <a:prstGeom prst="ellipse">
              <a:avLst/>
            </a:prstGeom>
            <a:solidFill>
              <a:srgbClr val="C25C8F"/>
            </a:solidFill>
            <a:ln w="12700">
              <a:solidFill>
                <a:srgbClr val="C25C8F"/>
              </a:solidFill>
              <a:prstDash val="solid"/>
            </a:ln>
          </p:spPr>
          <p:txBody>
            <a:bodyPr/>
            <a:lstStyle/>
            <a:p>
              <a:endParaRPr lang="en-GB"/>
            </a:p>
          </p:txBody>
        </p:sp>
        <p:pic>
          <p:nvPicPr>
            <p:cNvPr id="29" name="specialist skills icon" descr="preencoded.png"/>
            <p:cNvPicPr>
              <a:picLocks noChangeAspect="1"/>
            </p:cNvPicPr>
            <p:nvPr/>
          </p:nvPicPr>
          <p:blipFill>
            <a:blip r:embed="rId9"/>
            <a:stretch>
              <a:fillRect/>
            </a:stretch>
          </p:blipFill>
          <p:spPr>
            <a:xfrm>
              <a:off x="10268712" y="3460400"/>
              <a:ext cx="475488" cy="475488"/>
            </a:xfrm>
            <a:prstGeom prst="rect">
              <a:avLst/>
            </a:prstGeom>
          </p:spPr>
        </p:pic>
      </p:grpSp>
      <p:sp>
        <p:nvSpPr>
          <p:cNvPr id="3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pic>
        <p:nvPicPr>
          <p:cNvPr id="32" name="skill badge" descr="/tmp/claude-0/-home-claude/57c6dd4e-62f2-571d-b351-8f501f7ac058/scratchpad/lessons/y8img/s09_c3d7419e.png">
            <a:extLst>
              <a:ext uri="{FF2B5EF4-FFF2-40B4-BE49-F238E27FC236}">
                <a16:creationId xmlns:a16="http://schemas.microsoft.com/office/drawing/2014/main" id="{3CF786D1-4A66-E6D3-2283-B696479162F2}"/>
              </a:ext>
            </a:extLst>
          </p:cNvPr>
          <p:cNvPicPr>
            <a:picLocks noChangeAspect="1"/>
          </p:cNvPicPr>
          <p:nvPr/>
        </p:nvPicPr>
        <p:blipFill>
          <a:blip r:embed="rId10"/>
          <a:stretch>
            <a:fillRect/>
          </a:stretch>
        </p:blipFill>
        <p:spPr>
          <a:xfrm>
            <a:off x="1122901" y="4301993"/>
            <a:ext cx="1359976" cy="1359976"/>
          </a:xfrm>
          <a:prstGeom prst="rect">
            <a:avLst/>
          </a:prstGeom>
        </p:spPr>
      </p:pic>
      <p:pic>
        <p:nvPicPr>
          <p:cNvPr id="34" name="skill badge" descr="/tmp/claude-0/-home-claude/57c6dd4e-62f2-571d-b351-8f501f7ac058/scratchpad/lessons/y8img/s09_f8c4960d.png">
            <a:extLst>
              <a:ext uri="{FF2B5EF4-FFF2-40B4-BE49-F238E27FC236}">
                <a16:creationId xmlns:a16="http://schemas.microsoft.com/office/drawing/2014/main" id="{C7A61875-C61A-1206-8E7A-51C013624822}"/>
              </a:ext>
            </a:extLst>
          </p:cNvPr>
          <p:cNvPicPr>
            <a:picLocks noChangeAspect="1"/>
          </p:cNvPicPr>
          <p:nvPr/>
        </p:nvPicPr>
        <p:blipFill>
          <a:blip r:embed="rId11"/>
          <a:stretch>
            <a:fillRect/>
          </a:stretch>
        </p:blipFill>
        <p:spPr>
          <a:xfrm>
            <a:off x="2461633" y="4335175"/>
            <a:ext cx="1359976" cy="1359976"/>
          </a:xfrm>
          <a:prstGeom prst="rect">
            <a:avLst/>
          </a:prstGeom>
        </p:spPr>
      </p:pic>
      <p:pic>
        <p:nvPicPr>
          <p:cNvPr id="36" name="skill badge" descr="/tmp/claude-0/-home-claude/57c6dd4e-62f2-571d-b351-8f501f7ac058/scratchpad/lessons/y8img/s09_b83adc0a.png">
            <a:extLst>
              <a:ext uri="{FF2B5EF4-FFF2-40B4-BE49-F238E27FC236}">
                <a16:creationId xmlns:a16="http://schemas.microsoft.com/office/drawing/2014/main" id="{AECFAF57-F1EB-1009-3DB3-1F03F3095113}"/>
              </a:ext>
            </a:extLst>
          </p:cNvPr>
          <p:cNvPicPr>
            <a:picLocks noChangeAspect="1"/>
          </p:cNvPicPr>
          <p:nvPr/>
        </p:nvPicPr>
        <p:blipFill>
          <a:blip r:embed="rId12"/>
          <a:stretch>
            <a:fillRect/>
          </a:stretch>
        </p:blipFill>
        <p:spPr>
          <a:xfrm>
            <a:off x="3800364" y="4329254"/>
            <a:ext cx="1359976" cy="1359976"/>
          </a:xfrm>
          <a:prstGeom prst="rect">
            <a:avLst/>
          </a:prstGeom>
        </p:spPr>
      </p:pic>
      <p:pic>
        <p:nvPicPr>
          <p:cNvPr id="38" name="skill badge" descr="/tmp/claude-0/-home-claude/57c6dd4e-62f2-571d-b351-8f501f7ac058/scratchpad/lessons/y8img/s09_b03edc78.png">
            <a:extLst>
              <a:ext uri="{FF2B5EF4-FFF2-40B4-BE49-F238E27FC236}">
                <a16:creationId xmlns:a16="http://schemas.microsoft.com/office/drawing/2014/main" id="{59D2662A-AD63-FE99-A40D-B54430D851F7}"/>
              </a:ext>
            </a:extLst>
          </p:cNvPr>
          <p:cNvPicPr>
            <a:picLocks noChangeAspect="1"/>
          </p:cNvPicPr>
          <p:nvPr/>
        </p:nvPicPr>
        <p:blipFill>
          <a:blip r:embed="rId13"/>
          <a:stretch>
            <a:fillRect/>
          </a:stretch>
        </p:blipFill>
        <p:spPr>
          <a:xfrm>
            <a:off x="5096335" y="4329254"/>
            <a:ext cx="1359976" cy="13599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ppt_x"/>
                                          </p:val>
                                        </p:tav>
                                        <p:tav tm="100000">
                                          <p:val>
                                            <p:strVal val="#ppt_x"/>
                                          </p:val>
                                        </p:tav>
                                      </p:tavLst>
                                    </p:anim>
                                    <p:anim calcmode="lin" valueType="num">
                                      <p:cBhvr additive="base">
                                        <p:cTn id="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skills do we need for work?</a:t>
            </a:r>
            <a:endParaRPr lang="en-US" sz="3200" dirty="0"/>
          </a:p>
        </p:txBody>
      </p:sp>
      <p:sp>
        <p:nvSpPr>
          <p:cNvPr id="3" name="card"/>
          <p:cNvSpPr/>
          <p:nvPr/>
        </p:nvSpPr>
        <p:spPr>
          <a:xfrm>
            <a:off x="548640" y="1463040"/>
            <a:ext cx="11091672" cy="960120"/>
          </a:xfrm>
          <a:prstGeom prst="roundRect">
            <a:avLst>
              <a:gd name="adj" fmla="val 11429"/>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skills circle"/>
          <p:cNvSpPr/>
          <p:nvPr/>
        </p:nvSpPr>
        <p:spPr>
          <a:xfrm>
            <a:off x="731520" y="1655064"/>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skills icon" descr="preencoded.png"/>
          <p:cNvPicPr>
            <a:picLocks noChangeAspect="1"/>
          </p:cNvPicPr>
          <p:nvPr/>
        </p:nvPicPr>
        <p:blipFill>
          <a:blip r:embed="rId3"/>
          <a:stretch>
            <a:fillRect/>
          </a:stretch>
        </p:blipFill>
        <p:spPr>
          <a:xfrm>
            <a:off x="867583" y="1791127"/>
            <a:ext cx="294803" cy="294803"/>
          </a:xfrm>
          <a:prstGeom prst="rect">
            <a:avLst/>
          </a:prstGeom>
        </p:spPr>
      </p:pic>
      <p:sp>
        <p:nvSpPr>
          <p:cNvPr id="6" name="Text 3"/>
          <p:cNvSpPr txBox="1"/>
          <p:nvPr/>
        </p:nvSpPr>
        <p:spPr>
          <a:xfrm>
            <a:off x="1508760" y="1463040"/>
            <a:ext cx="9966960" cy="96012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Alongside qualifications and work experience, </a:t>
            </a:r>
            <a:r>
              <a:rPr lang="en-US" sz="2200" b="1" dirty="0">
                <a:solidFill>
                  <a:srgbClr val="004077"/>
                </a:solidFill>
                <a:latin typeface="Arial" pitchFamily="34" charset="0"/>
                <a:ea typeface="Arial" pitchFamily="34" charset="-122"/>
                <a:cs typeface="Arial" pitchFamily="34" charset="-120"/>
              </a:rPr>
              <a:t>you will also need different skills for work.</a:t>
            </a:r>
            <a:endParaRPr lang="en-US" sz="2200" dirty="0"/>
          </a:p>
        </p:txBody>
      </p:sp>
      <p:sp>
        <p:nvSpPr>
          <p:cNvPr id="7" name="essential skills card"/>
          <p:cNvSpPr/>
          <p:nvPr/>
        </p:nvSpPr>
        <p:spPr>
          <a:xfrm>
            <a:off x="548640" y="2651760"/>
            <a:ext cx="6675120" cy="347472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essential heading"/>
          <p:cNvSpPr/>
          <p:nvPr/>
        </p:nvSpPr>
        <p:spPr>
          <a:xfrm>
            <a:off x="731520" y="2834640"/>
            <a:ext cx="6309360" cy="548640"/>
          </a:xfrm>
          <a:prstGeom prst="roundRect">
            <a:avLst>
              <a:gd name="adj" fmla="val 50000"/>
            </a:avLst>
          </a:prstGeom>
          <a:solidFill>
            <a:srgbClr val="00CCCC"/>
          </a:solidFill>
          <a:ln w="12700">
            <a:solidFill>
              <a:srgbClr val="00CCCC"/>
            </a:solidFill>
            <a:prstDash val="solid"/>
          </a:ln>
        </p:spPr>
        <p:txBody>
          <a:bodyPr/>
          <a:lstStyle/>
          <a:p>
            <a:endParaRPr lang="en-GB"/>
          </a:p>
        </p:txBody>
      </p:sp>
      <p:sp>
        <p:nvSpPr>
          <p:cNvPr id="9" name="Text 6"/>
          <p:cNvSpPr txBox="1"/>
          <p:nvPr/>
        </p:nvSpPr>
        <p:spPr>
          <a:xfrm>
            <a:off x="731520" y="2834640"/>
            <a:ext cx="6309360" cy="548640"/>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Essential skills</a:t>
            </a:r>
            <a:endParaRPr lang="en-US" sz="2000" dirty="0"/>
          </a:p>
        </p:txBody>
      </p:sp>
      <p:sp>
        <p:nvSpPr>
          <p:cNvPr id="10" name="Text 7"/>
          <p:cNvSpPr txBox="1"/>
          <p:nvPr/>
        </p:nvSpPr>
        <p:spPr>
          <a:xfrm>
            <a:off x="822960" y="3520440"/>
            <a:ext cx="6126480"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almost ANY job – they are all about how you communicate, manage yourself, work with others and come up with ideas.</a:t>
            </a:r>
            <a:endParaRPr lang="en-US" sz="1600" dirty="0"/>
          </a:p>
        </p:txBody>
      </p:sp>
      <p:pic>
        <p:nvPicPr>
          <p:cNvPr id="11" name="skill badge" descr="/tmp/claude-0/-home-claude/57c6dd4e-62f2-571d-b351-8f501f7ac058/scratchpad/lessons/y8img/s09_7a683a8b.png"/>
          <p:cNvPicPr>
            <a:picLocks noChangeAspect="1"/>
          </p:cNvPicPr>
          <p:nvPr/>
        </p:nvPicPr>
        <p:blipFill>
          <a:blip r:embed="rId4"/>
          <a:stretch>
            <a:fillRect/>
          </a:stretch>
        </p:blipFill>
        <p:spPr>
          <a:xfrm>
            <a:off x="868680" y="4754880"/>
            <a:ext cx="685800" cy="685800"/>
          </a:xfrm>
          <a:prstGeom prst="rect">
            <a:avLst/>
          </a:prstGeom>
        </p:spPr>
      </p:pic>
      <p:pic>
        <p:nvPicPr>
          <p:cNvPr id="12" name="skill badge" descr="/tmp/claude-0/-home-claude/57c6dd4e-62f2-571d-b351-8f501f7ac058/scratchpad/lessons/y8img/s09_8ecb39e4.png"/>
          <p:cNvPicPr>
            <a:picLocks noChangeAspect="1"/>
          </p:cNvPicPr>
          <p:nvPr/>
        </p:nvPicPr>
        <p:blipFill>
          <a:blip r:embed="rId5"/>
          <a:stretch>
            <a:fillRect/>
          </a:stretch>
        </p:blipFill>
        <p:spPr>
          <a:xfrm>
            <a:off x="1627632" y="4754880"/>
            <a:ext cx="685800" cy="685800"/>
          </a:xfrm>
          <a:prstGeom prst="rect">
            <a:avLst/>
          </a:prstGeom>
        </p:spPr>
      </p:pic>
      <p:pic>
        <p:nvPicPr>
          <p:cNvPr id="13" name="skill badge" descr="/tmp/claude-0/-home-claude/57c6dd4e-62f2-571d-b351-8f501f7ac058/scratchpad/lessons/y8img/s09_001d9190.png"/>
          <p:cNvPicPr>
            <a:picLocks noChangeAspect="1"/>
          </p:cNvPicPr>
          <p:nvPr/>
        </p:nvPicPr>
        <p:blipFill>
          <a:blip r:embed="rId6"/>
          <a:stretch>
            <a:fillRect/>
          </a:stretch>
        </p:blipFill>
        <p:spPr>
          <a:xfrm>
            <a:off x="2386584" y="4754880"/>
            <a:ext cx="685800" cy="685800"/>
          </a:xfrm>
          <a:prstGeom prst="rect">
            <a:avLst/>
          </a:prstGeom>
        </p:spPr>
      </p:pic>
      <p:pic>
        <p:nvPicPr>
          <p:cNvPr id="14" name="skill badge" descr="/tmp/claude-0/-home-claude/57c6dd4e-62f2-571d-b351-8f501f7ac058/scratchpad/lessons/y8img/s09_a430cf19.png"/>
          <p:cNvPicPr>
            <a:picLocks noChangeAspect="1"/>
          </p:cNvPicPr>
          <p:nvPr/>
        </p:nvPicPr>
        <p:blipFill>
          <a:blip r:embed="rId7"/>
          <a:stretch>
            <a:fillRect/>
          </a:stretch>
        </p:blipFill>
        <p:spPr>
          <a:xfrm>
            <a:off x="3145536" y="4754880"/>
            <a:ext cx="685800" cy="685800"/>
          </a:xfrm>
          <a:prstGeom prst="rect">
            <a:avLst/>
          </a:prstGeom>
        </p:spPr>
      </p:pic>
      <p:pic>
        <p:nvPicPr>
          <p:cNvPr id="15" name="skill badge" descr="/tmp/claude-0/-home-claude/57c6dd4e-62f2-571d-b351-8f501f7ac058/scratchpad/lessons/y8img/s09_c3d7419e.png"/>
          <p:cNvPicPr>
            <a:picLocks noChangeAspect="1"/>
          </p:cNvPicPr>
          <p:nvPr/>
        </p:nvPicPr>
        <p:blipFill>
          <a:blip r:embed="rId8"/>
          <a:stretch>
            <a:fillRect/>
          </a:stretch>
        </p:blipFill>
        <p:spPr>
          <a:xfrm>
            <a:off x="3904488" y="4754880"/>
            <a:ext cx="685800" cy="685800"/>
          </a:xfrm>
          <a:prstGeom prst="rect">
            <a:avLst/>
          </a:prstGeom>
        </p:spPr>
      </p:pic>
      <p:pic>
        <p:nvPicPr>
          <p:cNvPr id="16" name="skill badge" descr="/tmp/claude-0/-home-claude/57c6dd4e-62f2-571d-b351-8f501f7ac058/scratchpad/lessons/y8img/s09_f8c4960d.png"/>
          <p:cNvPicPr>
            <a:picLocks noChangeAspect="1"/>
          </p:cNvPicPr>
          <p:nvPr/>
        </p:nvPicPr>
        <p:blipFill>
          <a:blip r:embed="rId9"/>
          <a:stretch>
            <a:fillRect/>
          </a:stretch>
        </p:blipFill>
        <p:spPr>
          <a:xfrm>
            <a:off x="4663440" y="4754880"/>
            <a:ext cx="685800" cy="685800"/>
          </a:xfrm>
          <a:prstGeom prst="rect">
            <a:avLst/>
          </a:prstGeom>
        </p:spPr>
      </p:pic>
      <p:pic>
        <p:nvPicPr>
          <p:cNvPr id="17" name="skill badge" descr="/tmp/claude-0/-home-claude/57c6dd4e-62f2-571d-b351-8f501f7ac058/scratchpad/lessons/y8img/s09_b83adc0a.png"/>
          <p:cNvPicPr>
            <a:picLocks noChangeAspect="1"/>
          </p:cNvPicPr>
          <p:nvPr/>
        </p:nvPicPr>
        <p:blipFill>
          <a:blip r:embed="rId10"/>
          <a:stretch>
            <a:fillRect/>
          </a:stretch>
        </p:blipFill>
        <p:spPr>
          <a:xfrm>
            <a:off x="5422392" y="4754880"/>
            <a:ext cx="685800" cy="685800"/>
          </a:xfrm>
          <a:prstGeom prst="rect">
            <a:avLst/>
          </a:prstGeom>
        </p:spPr>
      </p:pic>
      <p:pic>
        <p:nvPicPr>
          <p:cNvPr id="18" name="skill badge" descr="/tmp/claude-0/-home-claude/57c6dd4e-62f2-571d-b351-8f501f7ac058/scratchpad/lessons/y8img/s09_b03edc78.png"/>
          <p:cNvPicPr>
            <a:picLocks noChangeAspect="1"/>
          </p:cNvPicPr>
          <p:nvPr/>
        </p:nvPicPr>
        <p:blipFill>
          <a:blip r:embed="rId11"/>
          <a:stretch>
            <a:fillRect/>
          </a:stretch>
        </p:blipFill>
        <p:spPr>
          <a:xfrm>
            <a:off x="6181344" y="4754880"/>
            <a:ext cx="685800" cy="685800"/>
          </a:xfrm>
          <a:prstGeom prst="rect">
            <a:avLst/>
          </a:prstGeom>
        </p:spPr>
      </p:pic>
      <p:sp>
        <p:nvSpPr>
          <p:cNvPr id="19" name="Text 8"/>
          <p:cNvSpPr txBox="1"/>
          <p:nvPr/>
        </p:nvSpPr>
        <p:spPr>
          <a:xfrm>
            <a:off x="822960" y="5532120"/>
            <a:ext cx="6126480" cy="457200"/>
          </a:xfrm>
          <a:prstGeom prst="rect">
            <a:avLst/>
          </a:prstGeom>
          <a:noFill/>
          <a:ln/>
        </p:spPr>
        <p:txBody>
          <a:bodyPr wrap="square" lIns="0" tIns="0" rIns="0" bIns="0" rtlCol="0" anchor="t"/>
          <a:lstStyle/>
          <a:p>
            <a:pPr marL="0" indent="0" algn="ctr">
              <a:buNone/>
            </a:pPr>
            <a:r>
              <a:rPr lang="en-US" sz="1100" dirty="0">
                <a:solidFill>
                  <a:srgbClr val="4F6072"/>
                </a:solidFill>
                <a:latin typeface="Arial" pitchFamily="34" charset="0"/>
                <a:ea typeface="Arial" pitchFamily="34" charset="-122"/>
                <a:cs typeface="Arial" pitchFamily="34" charset="-120"/>
              </a:rPr>
              <a:t>Listening · Speaking · Creativity · Problem Solving · Planning · Adapting · Teamwork · Leadership</a:t>
            </a:r>
            <a:endParaRPr lang="en-US" sz="1100" dirty="0"/>
          </a:p>
        </p:txBody>
      </p:sp>
      <p:sp>
        <p:nvSpPr>
          <p:cNvPr id="20" name="technical skills card"/>
          <p:cNvSpPr/>
          <p:nvPr/>
        </p:nvSpPr>
        <p:spPr>
          <a:xfrm>
            <a:off x="7452360" y="2651760"/>
            <a:ext cx="4187952" cy="3474720"/>
          </a:xfrm>
          <a:prstGeom prst="roundRect">
            <a:avLst>
              <a:gd name="adj" fmla="val 3158"/>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technical heading"/>
          <p:cNvSpPr/>
          <p:nvPr/>
        </p:nvSpPr>
        <p:spPr>
          <a:xfrm>
            <a:off x="7635240" y="2834640"/>
            <a:ext cx="3822192" cy="548640"/>
          </a:xfrm>
          <a:prstGeom prst="roundRect">
            <a:avLst>
              <a:gd name="adj" fmla="val 50000"/>
            </a:avLst>
          </a:prstGeom>
          <a:solidFill>
            <a:srgbClr val="004077"/>
          </a:solidFill>
          <a:ln w="12700">
            <a:solidFill>
              <a:srgbClr val="004077"/>
            </a:solidFill>
            <a:prstDash val="solid"/>
          </a:ln>
        </p:spPr>
        <p:txBody>
          <a:bodyPr/>
          <a:lstStyle/>
          <a:p>
            <a:endParaRPr lang="en-GB"/>
          </a:p>
        </p:txBody>
      </p:sp>
      <p:sp>
        <p:nvSpPr>
          <p:cNvPr id="22" name="Text 11"/>
          <p:cNvSpPr txBox="1"/>
          <p:nvPr/>
        </p:nvSpPr>
        <p:spPr>
          <a:xfrm>
            <a:off x="7635240" y="2834640"/>
            <a:ext cx="3822192" cy="548640"/>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Technical skills</a:t>
            </a:r>
            <a:endParaRPr lang="en-US" sz="2000" dirty="0"/>
          </a:p>
        </p:txBody>
      </p:sp>
      <p:sp>
        <p:nvSpPr>
          <p:cNvPr id="23" name="Text 12"/>
          <p:cNvSpPr txBox="1"/>
          <p:nvPr/>
        </p:nvSpPr>
        <p:spPr>
          <a:xfrm>
            <a:off x="7726680" y="3520440"/>
            <a:ext cx="3639312" cy="91440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Needed for certain jobs – for example, computer skills to work in IT.</a:t>
            </a:r>
            <a:endParaRPr lang="en-US" sz="1600" dirty="0"/>
          </a:p>
        </p:txBody>
      </p:sp>
      <p:sp>
        <p:nvSpPr>
          <p:cNvPr id="24" name="computer skills circle"/>
          <p:cNvSpPr/>
          <p:nvPr/>
        </p:nvSpPr>
        <p:spPr>
          <a:xfrm>
            <a:off x="7818120" y="4617720"/>
            <a:ext cx="914400" cy="914400"/>
          </a:xfrm>
          <a:prstGeom prst="ellipse">
            <a:avLst/>
          </a:prstGeom>
          <a:solidFill>
            <a:srgbClr val="0072BA"/>
          </a:solidFill>
          <a:ln w="12700">
            <a:solidFill>
              <a:srgbClr val="0072BA"/>
            </a:solidFill>
            <a:prstDash val="solid"/>
          </a:ln>
        </p:spPr>
        <p:txBody>
          <a:bodyPr/>
          <a:lstStyle/>
          <a:p>
            <a:endParaRPr lang="en-GB"/>
          </a:p>
        </p:txBody>
      </p:sp>
      <p:pic>
        <p:nvPicPr>
          <p:cNvPr id="25" name="computer skills icon" descr="preencoded.png"/>
          <p:cNvPicPr>
            <a:picLocks noChangeAspect="1"/>
          </p:cNvPicPr>
          <p:nvPr/>
        </p:nvPicPr>
        <p:blipFill>
          <a:blip r:embed="rId12"/>
          <a:stretch>
            <a:fillRect/>
          </a:stretch>
        </p:blipFill>
        <p:spPr>
          <a:xfrm>
            <a:off x="8037576" y="4837176"/>
            <a:ext cx="475488" cy="475488"/>
          </a:xfrm>
          <a:prstGeom prst="rect">
            <a:avLst/>
          </a:prstGeom>
        </p:spPr>
      </p:pic>
      <p:sp>
        <p:nvSpPr>
          <p:cNvPr id="26" name="practical skills circle"/>
          <p:cNvSpPr/>
          <p:nvPr/>
        </p:nvSpPr>
        <p:spPr>
          <a:xfrm>
            <a:off x="8915400" y="4617720"/>
            <a:ext cx="914400" cy="914400"/>
          </a:xfrm>
          <a:prstGeom prst="ellipse">
            <a:avLst/>
          </a:prstGeom>
          <a:solidFill>
            <a:srgbClr val="5F295F"/>
          </a:solidFill>
          <a:ln w="12700">
            <a:solidFill>
              <a:srgbClr val="5F295F"/>
            </a:solidFill>
            <a:prstDash val="solid"/>
          </a:ln>
        </p:spPr>
        <p:txBody>
          <a:bodyPr/>
          <a:lstStyle/>
          <a:p>
            <a:endParaRPr lang="en-GB"/>
          </a:p>
        </p:txBody>
      </p:sp>
      <p:pic>
        <p:nvPicPr>
          <p:cNvPr id="27" name="practical skills icon" descr="preencoded.png"/>
          <p:cNvPicPr>
            <a:picLocks noChangeAspect="1"/>
          </p:cNvPicPr>
          <p:nvPr/>
        </p:nvPicPr>
        <p:blipFill>
          <a:blip r:embed="rId13"/>
          <a:stretch>
            <a:fillRect/>
          </a:stretch>
        </p:blipFill>
        <p:spPr>
          <a:xfrm>
            <a:off x="9134856" y="4837176"/>
            <a:ext cx="475488" cy="475488"/>
          </a:xfrm>
          <a:prstGeom prst="rect">
            <a:avLst/>
          </a:prstGeom>
        </p:spPr>
      </p:pic>
      <p:sp>
        <p:nvSpPr>
          <p:cNvPr id="28" name="specialist skills circle"/>
          <p:cNvSpPr/>
          <p:nvPr/>
        </p:nvSpPr>
        <p:spPr>
          <a:xfrm>
            <a:off x="10012680" y="4617720"/>
            <a:ext cx="914400" cy="914400"/>
          </a:xfrm>
          <a:prstGeom prst="ellipse">
            <a:avLst/>
          </a:prstGeom>
          <a:solidFill>
            <a:srgbClr val="C25C8F"/>
          </a:solidFill>
          <a:ln w="12700">
            <a:solidFill>
              <a:srgbClr val="C25C8F"/>
            </a:solidFill>
            <a:prstDash val="solid"/>
          </a:ln>
        </p:spPr>
        <p:txBody>
          <a:bodyPr/>
          <a:lstStyle/>
          <a:p>
            <a:endParaRPr lang="en-GB"/>
          </a:p>
        </p:txBody>
      </p:sp>
      <p:pic>
        <p:nvPicPr>
          <p:cNvPr id="29" name="specialist skills icon" descr="preencoded.png"/>
          <p:cNvPicPr>
            <a:picLocks noChangeAspect="1"/>
          </p:cNvPicPr>
          <p:nvPr/>
        </p:nvPicPr>
        <p:blipFill>
          <a:blip r:embed="rId14"/>
          <a:stretch>
            <a:fillRect/>
          </a:stretch>
        </p:blipFill>
        <p:spPr>
          <a:xfrm>
            <a:off x="10232136" y="4837176"/>
            <a:ext cx="475488" cy="475488"/>
          </a:xfrm>
          <a:prstGeom prst="rect">
            <a:avLst/>
          </a:prstGeom>
        </p:spPr>
      </p:pic>
      <p:sp>
        <p:nvSpPr>
          <p:cNvPr id="3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The eight essential skills</a:t>
            </a:r>
            <a:endParaRPr lang="en-US" sz="3200" dirty="0"/>
          </a:p>
        </p:txBody>
      </p:sp>
      <p:sp>
        <p:nvSpPr>
          <p:cNvPr id="3" name="Communication card"/>
          <p:cNvSpPr/>
          <p:nvPr/>
        </p:nvSpPr>
        <p:spPr>
          <a:xfrm>
            <a:off x="548640"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Communication heading"/>
          <p:cNvSpPr/>
          <p:nvPr/>
        </p:nvSpPr>
        <p:spPr>
          <a:xfrm>
            <a:off x="685800" y="1600200"/>
            <a:ext cx="5166360" cy="457200"/>
          </a:xfrm>
          <a:prstGeom prst="roundRect">
            <a:avLst>
              <a:gd name="adj" fmla="val 50000"/>
            </a:avLst>
          </a:prstGeom>
          <a:solidFill>
            <a:srgbClr val="F6E3EE"/>
          </a:solidFill>
          <a:ln w="12700">
            <a:solidFill>
              <a:srgbClr val="F6E3EE"/>
            </a:solidFill>
            <a:prstDash val="solid"/>
          </a:ln>
        </p:spPr>
        <p:txBody>
          <a:bodyPr/>
          <a:lstStyle/>
          <a:p>
            <a:endParaRPr lang="en-GB"/>
          </a:p>
        </p:txBody>
      </p:sp>
      <p:sp>
        <p:nvSpPr>
          <p:cNvPr id="5" name="Text 3"/>
          <p:cNvSpPr txBox="1"/>
          <p:nvPr/>
        </p:nvSpPr>
        <p:spPr>
          <a:xfrm>
            <a:off x="685800" y="160020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Communication</a:t>
            </a:r>
            <a:endParaRPr lang="en-US" sz="1700" dirty="0"/>
          </a:p>
        </p:txBody>
      </p:sp>
      <p:pic>
        <p:nvPicPr>
          <p:cNvPr id="6" name="Listening badge" descr="/tmp/claude-0/-home-claude/57c6dd4e-62f2-571d-b351-8f501f7ac058/scratchpad/lessons/y8img/s09_7a683a8b.png"/>
          <p:cNvPicPr>
            <a:picLocks noChangeAspect="1"/>
          </p:cNvPicPr>
          <p:nvPr/>
        </p:nvPicPr>
        <p:blipFill>
          <a:blip r:embed="rId3"/>
          <a:stretch>
            <a:fillRect/>
          </a:stretch>
        </p:blipFill>
        <p:spPr>
          <a:xfrm>
            <a:off x="777240" y="2194560"/>
            <a:ext cx="640080" cy="640080"/>
          </a:xfrm>
          <a:prstGeom prst="rect">
            <a:avLst/>
          </a:prstGeom>
        </p:spPr>
      </p:pic>
      <p:sp>
        <p:nvSpPr>
          <p:cNvPr id="7" name="Text 4"/>
          <p:cNvSpPr txBox="1"/>
          <p:nvPr/>
        </p:nvSpPr>
        <p:spPr>
          <a:xfrm>
            <a:off x="1554480" y="219456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Listening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Taking in and understanding information</a:t>
            </a:r>
            <a:endParaRPr lang="en-US" sz="1700" dirty="0"/>
          </a:p>
        </p:txBody>
      </p:sp>
      <p:pic>
        <p:nvPicPr>
          <p:cNvPr id="8" name="Speaking badge" descr="/tmp/claude-0/-home-claude/57c6dd4e-62f2-571d-b351-8f501f7ac058/scratchpad/lessons/y8img/s09_8ecb39e4.png"/>
          <p:cNvPicPr>
            <a:picLocks noChangeAspect="1"/>
          </p:cNvPicPr>
          <p:nvPr/>
        </p:nvPicPr>
        <p:blipFill>
          <a:blip r:embed="rId4"/>
          <a:stretch>
            <a:fillRect/>
          </a:stretch>
        </p:blipFill>
        <p:spPr>
          <a:xfrm>
            <a:off x="777240" y="2907792"/>
            <a:ext cx="640080" cy="640080"/>
          </a:xfrm>
          <a:prstGeom prst="rect">
            <a:avLst/>
          </a:prstGeom>
        </p:spPr>
      </p:pic>
      <p:sp>
        <p:nvSpPr>
          <p:cNvPr id="9" name="Text 5"/>
          <p:cNvSpPr txBox="1"/>
          <p:nvPr/>
        </p:nvSpPr>
        <p:spPr>
          <a:xfrm>
            <a:off x="1554480" y="290779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Speaking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Sharing information or ideas</a:t>
            </a:r>
            <a:endParaRPr lang="en-US" sz="1700" dirty="0"/>
          </a:p>
        </p:txBody>
      </p:sp>
      <p:sp>
        <p:nvSpPr>
          <p:cNvPr id="10" name="Creative problem solving card"/>
          <p:cNvSpPr/>
          <p:nvPr/>
        </p:nvSpPr>
        <p:spPr>
          <a:xfrm>
            <a:off x="6199632" y="146304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Creative problem solving heading"/>
          <p:cNvSpPr/>
          <p:nvPr/>
        </p:nvSpPr>
        <p:spPr>
          <a:xfrm>
            <a:off x="6336792" y="1600200"/>
            <a:ext cx="5166360" cy="457200"/>
          </a:xfrm>
          <a:prstGeom prst="roundRect">
            <a:avLst>
              <a:gd name="adj" fmla="val 50000"/>
            </a:avLst>
          </a:prstGeom>
          <a:solidFill>
            <a:srgbClr val="FFF4C2"/>
          </a:solidFill>
          <a:ln w="12700">
            <a:solidFill>
              <a:srgbClr val="FFF4C2"/>
            </a:solidFill>
            <a:prstDash val="solid"/>
          </a:ln>
        </p:spPr>
        <p:txBody>
          <a:bodyPr/>
          <a:lstStyle/>
          <a:p>
            <a:endParaRPr lang="en-GB"/>
          </a:p>
        </p:txBody>
      </p:sp>
      <p:sp>
        <p:nvSpPr>
          <p:cNvPr id="12" name="Text 8"/>
          <p:cNvSpPr txBox="1"/>
          <p:nvPr/>
        </p:nvSpPr>
        <p:spPr>
          <a:xfrm>
            <a:off x="6336792" y="160020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Creative problem solving</a:t>
            </a:r>
            <a:endParaRPr lang="en-US" sz="1700" dirty="0"/>
          </a:p>
        </p:txBody>
      </p:sp>
      <p:pic>
        <p:nvPicPr>
          <p:cNvPr id="13" name="Creativity badge" descr="/tmp/claude-0/-home-claude/57c6dd4e-62f2-571d-b351-8f501f7ac058/scratchpad/lessons/y8img/s09_001d9190.png"/>
          <p:cNvPicPr>
            <a:picLocks noChangeAspect="1"/>
          </p:cNvPicPr>
          <p:nvPr/>
        </p:nvPicPr>
        <p:blipFill>
          <a:blip r:embed="rId5"/>
          <a:stretch>
            <a:fillRect/>
          </a:stretch>
        </p:blipFill>
        <p:spPr>
          <a:xfrm>
            <a:off x="6428232" y="2194560"/>
            <a:ext cx="640080" cy="640080"/>
          </a:xfrm>
          <a:prstGeom prst="rect">
            <a:avLst/>
          </a:prstGeom>
        </p:spPr>
      </p:pic>
      <p:sp>
        <p:nvSpPr>
          <p:cNvPr id="14" name="Text 9"/>
          <p:cNvSpPr txBox="1"/>
          <p:nvPr/>
        </p:nvSpPr>
        <p:spPr>
          <a:xfrm>
            <a:off x="7205472" y="219456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Creativity</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Using imagination to come up with new ideas</a:t>
            </a:r>
            <a:endParaRPr lang="en-US" sz="1700" dirty="0"/>
          </a:p>
        </p:txBody>
      </p:sp>
      <p:pic>
        <p:nvPicPr>
          <p:cNvPr id="15" name="Problem Solving badge" descr="/tmp/claude-0/-home-claude/57c6dd4e-62f2-571d-b351-8f501f7ac058/scratchpad/lessons/y8img/s09_a430cf19.png"/>
          <p:cNvPicPr>
            <a:picLocks noChangeAspect="1"/>
          </p:cNvPicPr>
          <p:nvPr/>
        </p:nvPicPr>
        <p:blipFill>
          <a:blip r:embed="rId6"/>
          <a:stretch>
            <a:fillRect/>
          </a:stretch>
        </p:blipFill>
        <p:spPr>
          <a:xfrm>
            <a:off x="6428232" y="2907792"/>
            <a:ext cx="640080" cy="640080"/>
          </a:xfrm>
          <a:prstGeom prst="rect">
            <a:avLst/>
          </a:prstGeom>
        </p:spPr>
      </p:pic>
      <p:sp>
        <p:nvSpPr>
          <p:cNvPr id="16" name="Text 10"/>
          <p:cNvSpPr txBox="1"/>
          <p:nvPr/>
        </p:nvSpPr>
        <p:spPr>
          <a:xfrm>
            <a:off x="7205472" y="290779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Problem Solving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Finding solutions to problems</a:t>
            </a:r>
            <a:endParaRPr lang="en-US" sz="1700" dirty="0"/>
          </a:p>
        </p:txBody>
      </p:sp>
      <p:sp>
        <p:nvSpPr>
          <p:cNvPr id="17" name="Self-management card"/>
          <p:cNvSpPr/>
          <p:nvPr/>
        </p:nvSpPr>
        <p:spPr>
          <a:xfrm>
            <a:off x="548640"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Self-management heading"/>
          <p:cNvSpPr/>
          <p:nvPr/>
        </p:nvSpPr>
        <p:spPr>
          <a:xfrm>
            <a:off x="685800" y="3977640"/>
            <a:ext cx="5166360" cy="457200"/>
          </a:xfrm>
          <a:prstGeom prst="roundRect">
            <a:avLst>
              <a:gd name="adj" fmla="val 50000"/>
            </a:avLst>
          </a:prstGeom>
          <a:solidFill>
            <a:srgbClr val="DAF4E7"/>
          </a:solidFill>
          <a:ln w="12700">
            <a:solidFill>
              <a:srgbClr val="DAF4E7"/>
            </a:solidFill>
            <a:prstDash val="solid"/>
          </a:ln>
        </p:spPr>
        <p:txBody>
          <a:bodyPr/>
          <a:lstStyle/>
          <a:p>
            <a:endParaRPr lang="en-GB"/>
          </a:p>
        </p:txBody>
      </p:sp>
      <p:sp>
        <p:nvSpPr>
          <p:cNvPr id="19" name="Text 13"/>
          <p:cNvSpPr txBox="1"/>
          <p:nvPr/>
        </p:nvSpPr>
        <p:spPr>
          <a:xfrm>
            <a:off x="685800" y="397764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Self-management</a:t>
            </a:r>
            <a:endParaRPr lang="en-US" sz="1700" dirty="0"/>
          </a:p>
        </p:txBody>
      </p:sp>
      <p:pic>
        <p:nvPicPr>
          <p:cNvPr id="20" name="Planning badge" descr="/tmp/claude-0/-home-claude/57c6dd4e-62f2-571d-b351-8f501f7ac058/scratchpad/lessons/y8img/s09_c3d7419e.png"/>
          <p:cNvPicPr>
            <a:picLocks noChangeAspect="1"/>
          </p:cNvPicPr>
          <p:nvPr/>
        </p:nvPicPr>
        <p:blipFill>
          <a:blip r:embed="rId7"/>
          <a:stretch>
            <a:fillRect/>
          </a:stretch>
        </p:blipFill>
        <p:spPr>
          <a:xfrm>
            <a:off x="777240" y="4572000"/>
            <a:ext cx="640080" cy="640080"/>
          </a:xfrm>
          <a:prstGeom prst="rect">
            <a:avLst/>
          </a:prstGeom>
        </p:spPr>
      </p:pic>
      <p:sp>
        <p:nvSpPr>
          <p:cNvPr id="21" name="Text 14"/>
          <p:cNvSpPr txBox="1"/>
          <p:nvPr/>
        </p:nvSpPr>
        <p:spPr>
          <a:xfrm>
            <a:off x="1554480" y="457200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Planning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Setting goals and planning how to reach them</a:t>
            </a:r>
            <a:endParaRPr lang="en-US" sz="1700" dirty="0"/>
          </a:p>
        </p:txBody>
      </p:sp>
      <p:pic>
        <p:nvPicPr>
          <p:cNvPr id="22" name="Adapting badge" descr="/tmp/claude-0/-home-claude/57c6dd4e-62f2-571d-b351-8f501f7ac058/scratchpad/lessons/y8img/s09_f8c4960d.png"/>
          <p:cNvPicPr>
            <a:picLocks noChangeAspect="1"/>
          </p:cNvPicPr>
          <p:nvPr/>
        </p:nvPicPr>
        <p:blipFill>
          <a:blip r:embed="rId8"/>
          <a:stretch>
            <a:fillRect/>
          </a:stretch>
        </p:blipFill>
        <p:spPr>
          <a:xfrm>
            <a:off x="777240" y="5285232"/>
            <a:ext cx="640080" cy="640080"/>
          </a:xfrm>
          <a:prstGeom prst="rect">
            <a:avLst/>
          </a:prstGeom>
        </p:spPr>
      </p:pic>
      <p:sp>
        <p:nvSpPr>
          <p:cNvPr id="23" name="Text 15"/>
          <p:cNvSpPr txBox="1"/>
          <p:nvPr/>
        </p:nvSpPr>
        <p:spPr>
          <a:xfrm>
            <a:off x="1554480" y="528523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Adapting</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Getting past challenges and setbacks</a:t>
            </a:r>
            <a:endParaRPr lang="en-US" sz="1700" dirty="0"/>
          </a:p>
        </p:txBody>
      </p:sp>
      <p:sp>
        <p:nvSpPr>
          <p:cNvPr id="24" name="Collaboration card"/>
          <p:cNvSpPr/>
          <p:nvPr/>
        </p:nvSpPr>
        <p:spPr>
          <a:xfrm>
            <a:off x="6199632" y="3840480"/>
            <a:ext cx="5440680" cy="2194560"/>
          </a:xfrm>
          <a:prstGeom prst="roundRect">
            <a:avLst>
              <a:gd name="adj" fmla="val 5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5" name="Collaboration heading"/>
          <p:cNvSpPr/>
          <p:nvPr/>
        </p:nvSpPr>
        <p:spPr>
          <a:xfrm>
            <a:off x="6336792" y="3977640"/>
            <a:ext cx="5166360" cy="457200"/>
          </a:xfrm>
          <a:prstGeom prst="roundRect">
            <a:avLst>
              <a:gd name="adj" fmla="val 50000"/>
            </a:avLst>
          </a:prstGeom>
          <a:solidFill>
            <a:srgbClr val="DCEDF9"/>
          </a:solidFill>
          <a:ln w="12700">
            <a:solidFill>
              <a:srgbClr val="DCEDF9"/>
            </a:solidFill>
            <a:prstDash val="solid"/>
          </a:ln>
        </p:spPr>
        <p:txBody>
          <a:bodyPr/>
          <a:lstStyle/>
          <a:p>
            <a:endParaRPr lang="en-GB"/>
          </a:p>
        </p:txBody>
      </p:sp>
      <p:sp>
        <p:nvSpPr>
          <p:cNvPr id="26" name="Text 18"/>
          <p:cNvSpPr txBox="1"/>
          <p:nvPr/>
        </p:nvSpPr>
        <p:spPr>
          <a:xfrm>
            <a:off x="6336792" y="3977640"/>
            <a:ext cx="5166360" cy="457200"/>
          </a:xfrm>
          <a:prstGeom prst="rect">
            <a:avLst/>
          </a:prstGeom>
          <a:noFill/>
          <a:ln/>
        </p:spPr>
        <p:txBody>
          <a:bodyPr wrap="square" lIns="0" tIns="0" rIns="0" bIns="0" rtlCol="0" anchor="ctr"/>
          <a:lstStyle/>
          <a:p>
            <a:pPr marL="0" indent="0" algn="ctr">
              <a:buNone/>
            </a:pPr>
            <a:r>
              <a:rPr lang="en-US" sz="1700" b="1" dirty="0">
                <a:solidFill>
                  <a:srgbClr val="004077"/>
                </a:solidFill>
                <a:latin typeface="Arial" pitchFamily="34" charset="0"/>
                <a:ea typeface="Arial" pitchFamily="34" charset="-122"/>
                <a:cs typeface="Arial" pitchFamily="34" charset="-120"/>
              </a:rPr>
              <a:t>Collaboration</a:t>
            </a:r>
            <a:endParaRPr lang="en-US" sz="1700" dirty="0"/>
          </a:p>
        </p:txBody>
      </p:sp>
      <p:pic>
        <p:nvPicPr>
          <p:cNvPr id="27" name="Teamwork badge" descr="/tmp/claude-0/-home-claude/57c6dd4e-62f2-571d-b351-8f501f7ac058/scratchpad/lessons/y8img/s09_b83adc0a.png"/>
          <p:cNvPicPr>
            <a:picLocks noChangeAspect="1"/>
          </p:cNvPicPr>
          <p:nvPr/>
        </p:nvPicPr>
        <p:blipFill>
          <a:blip r:embed="rId9"/>
          <a:stretch>
            <a:fillRect/>
          </a:stretch>
        </p:blipFill>
        <p:spPr>
          <a:xfrm>
            <a:off x="6428232" y="4572000"/>
            <a:ext cx="640080" cy="640080"/>
          </a:xfrm>
          <a:prstGeom prst="rect">
            <a:avLst/>
          </a:prstGeom>
        </p:spPr>
      </p:pic>
      <p:sp>
        <p:nvSpPr>
          <p:cNvPr id="28" name="Text 19"/>
          <p:cNvSpPr txBox="1"/>
          <p:nvPr/>
        </p:nvSpPr>
        <p:spPr>
          <a:xfrm>
            <a:off x="7205472" y="4572000"/>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Teamwork</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Working well with others to reach a shared goal</a:t>
            </a:r>
            <a:endParaRPr lang="en-US" sz="1700" dirty="0"/>
          </a:p>
        </p:txBody>
      </p:sp>
      <p:pic>
        <p:nvPicPr>
          <p:cNvPr id="29" name="Leadership badge" descr="/tmp/claude-0/-home-claude/57c6dd4e-62f2-571d-b351-8f501f7ac058/scratchpad/lessons/y8img/s09_b03edc78.png"/>
          <p:cNvPicPr>
            <a:picLocks noChangeAspect="1"/>
          </p:cNvPicPr>
          <p:nvPr/>
        </p:nvPicPr>
        <p:blipFill>
          <a:blip r:embed="rId10"/>
          <a:stretch>
            <a:fillRect/>
          </a:stretch>
        </p:blipFill>
        <p:spPr>
          <a:xfrm>
            <a:off x="6428232" y="5285232"/>
            <a:ext cx="640080" cy="640080"/>
          </a:xfrm>
          <a:prstGeom prst="rect">
            <a:avLst/>
          </a:prstGeom>
        </p:spPr>
      </p:pic>
      <p:sp>
        <p:nvSpPr>
          <p:cNvPr id="30" name="Text 20"/>
          <p:cNvSpPr txBox="1"/>
          <p:nvPr/>
        </p:nvSpPr>
        <p:spPr>
          <a:xfrm>
            <a:off x="7205472" y="5285232"/>
            <a:ext cx="4297680" cy="64008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Leadership</a:t>
            </a:r>
            <a:endParaRPr lang="en-US" sz="1700" dirty="0"/>
          </a:p>
          <a:p>
            <a:pPr marL="0" indent="0">
              <a:buNone/>
            </a:pPr>
            <a:r>
              <a:rPr lang="en-US" sz="1400" dirty="0">
                <a:solidFill>
                  <a:srgbClr val="4F6072"/>
                </a:solidFill>
                <a:latin typeface="Arial" pitchFamily="34" charset="0"/>
                <a:ea typeface="Arial" pitchFamily="34" charset="-122"/>
                <a:cs typeface="Arial" pitchFamily="34" charset="-120"/>
              </a:rPr>
              <a:t>Supporting and motivating others</a:t>
            </a:r>
            <a:endParaRPr lang="en-US" sz="1700" dirty="0"/>
          </a:p>
        </p:txBody>
      </p:sp>
      <p:sp>
        <p:nvSpPr>
          <p:cNvPr id="31"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warm-up</a:t>
            </a:r>
            <a:endParaRPr lang="en-US" sz="3200" dirty="0"/>
          </a:p>
        </p:txBody>
      </p:sp>
      <p:sp>
        <p:nvSpPr>
          <p:cNvPr id="3" name="Text 1"/>
          <p:cNvSpPr txBox="1"/>
          <p:nvPr/>
        </p:nvSpPr>
        <p:spPr>
          <a:xfrm>
            <a:off x="548640" y="1371600"/>
            <a:ext cx="8778240" cy="68580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Discuss in pairs: </a:t>
            </a:r>
            <a:r>
              <a:rPr lang="en-US" sz="2000" dirty="0">
                <a:solidFill>
                  <a:srgbClr val="0B2A4A"/>
                </a:solidFill>
                <a:latin typeface="Arial" pitchFamily="34" charset="0"/>
                <a:ea typeface="Arial" pitchFamily="34" charset="-122"/>
                <a:cs typeface="Arial" pitchFamily="34" charset="-120"/>
              </a:rPr>
              <a:t>what </a:t>
            </a:r>
            <a:r>
              <a:rPr lang="en-US" sz="2000" b="1" dirty="0">
                <a:solidFill>
                  <a:srgbClr val="0B2A4A"/>
                </a:solidFill>
                <a:latin typeface="Arial" pitchFamily="34" charset="0"/>
                <a:ea typeface="Arial" pitchFamily="34" charset="-122"/>
                <a:cs typeface="Arial" pitchFamily="34" charset="-120"/>
              </a:rPr>
              <a:t>technical or practical skills </a:t>
            </a:r>
            <a:r>
              <a:rPr lang="en-US" sz="2000" dirty="0">
                <a:solidFill>
                  <a:srgbClr val="0B2A4A"/>
                </a:solidFill>
                <a:latin typeface="Arial" pitchFamily="34" charset="0"/>
                <a:ea typeface="Arial" pitchFamily="34" charset="-122"/>
                <a:cs typeface="Arial" pitchFamily="34" charset="-120"/>
              </a:rPr>
              <a:t>might you need for each of these jobs?</a:t>
            </a:r>
            <a:endParaRPr lang="en-US" sz="2000" dirty="0"/>
          </a:p>
        </p:txBody>
      </p:sp>
      <p:sp>
        <p:nvSpPr>
          <p:cNvPr id="4" name="timer"/>
          <p:cNvSpPr/>
          <p:nvPr/>
        </p:nvSpPr>
        <p:spPr>
          <a:xfrm>
            <a:off x="9765792" y="1435608"/>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5" name="timer clock"/>
          <p:cNvSpPr/>
          <p:nvPr/>
        </p:nvSpPr>
        <p:spPr>
          <a:xfrm>
            <a:off x="9829800" y="1490472"/>
            <a:ext cx="457200" cy="457200"/>
          </a:xfrm>
          <a:prstGeom prst="ellipse">
            <a:avLst/>
          </a:prstGeom>
          <a:solidFill>
            <a:srgbClr val="FFFFFF"/>
          </a:solidFill>
          <a:ln w="12700">
            <a:solidFill>
              <a:srgbClr val="FFFFFF"/>
            </a:solidFill>
            <a:prstDash val="solid"/>
          </a:ln>
        </p:spPr>
        <p:txBody>
          <a:bodyPr/>
          <a:lstStyle/>
          <a:p>
            <a:endParaRPr lang="en-GB"/>
          </a:p>
        </p:txBody>
      </p:sp>
      <p:pic>
        <p:nvPicPr>
          <p:cNvPr id="6" name="timer icon" descr="preencoded.png"/>
          <p:cNvPicPr>
            <a:picLocks noChangeAspect="1"/>
          </p:cNvPicPr>
          <p:nvPr/>
        </p:nvPicPr>
        <p:blipFill>
          <a:blip r:embed="rId3"/>
          <a:stretch>
            <a:fillRect/>
          </a:stretch>
        </p:blipFill>
        <p:spPr>
          <a:xfrm>
            <a:off x="9912096" y="1572768"/>
            <a:ext cx="292608" cy="292608"/>
          </a:xfrm>
          <a:prstGeom prst="rect">
            <a:avLst/>
          </a:prstGeom>
        </p:spPr>
      </p:pic>
      <p:sp>
        <p:nvSpPr>
          <p:cNvPr id="7" name="Text 4"/>
          <p:cNvSpPr txBox="1"/>
          <p:nvPr/>
        </p:nvSpPr>
        <p:spPr>
          <a:xfrm>
            <a:off x="10332720" y="1435608"/>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5 mins</a:t>
            </a:r>
            <a:endParaRPr lang="en-US" sz="2000" dirty="0"/>
          </a:p>
        </p:txBody>
      </p:sp>
      <p:sp>
        <p:nvSpPr>
          <p:cNvPr id="8" name="Builder card"/>
          <p:cNvSpPr/>
          <p:nvPr/>
        </p:nvSpPr>
        <p:spPr>
          <a:xfrm>
            <a:off x="5486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Builder" descr="Builder"/>
          <p:cNvPicPr>
            <a:picLocks noChangeAspect="1"/>
          </p:cNvPicPr>
          <p:nvPr/>
        </p:nvPicPr>
        <p:blipFill>
          <a:blip r:embed="rId4"/>
          <a:srcRect/>
          <a:stretch/>
        </p:blipFill>
        <p:spPr>
          <a:xfrm>
            <a:off x="658368" y="2395728"/>
            <a:ext cx="3328416" cy="2953512"/>
          </a:xfrm>
          <a:prstGeom prst="rect">
            <a:avLst/>
          </a:prstGeom>
        </p:spPr>
      </p:pic>
      <p:sp>
        <p:nvSpPr>
          <p:cNvPr id="10" name="Text 6"/>
          <p:cNvSpPr txBox="1"/>
          <p:nvPr/>
        </p:nvSpPr>
        <p:spPr>
          <a:xfrm>
            <a:off x="6858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Builder</a:t>
            </a:r>
            <a:endParaRPr lang="en-US" sz="2200" dirty="0"/>
          </a:p>
        </p:txBody>
      </p:sp>
      <p:sp>
        <p:nvSpPr>
          <p:cNvPr id="11" name="Barber card"/>
          <p:cNvSpPr/>
          <p:nvPr/>
        </p:nvSpPr>
        <p:spPr>
          <a:xfrm>
            <a:off x="43205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Barber" descr="Barber"/>
          <p:cNvPicPr>
            <a:picLocks noChangeAspect="1"/>
          </p:cNvPicPr>
          <p:nvPr/>
        </p:nvPicPr>
        <p:blipFill>
          <a:blip r:embed="rId5"/>
          <a:srcRect/>
          <a:stretch/>
        </p:blipFill>
        <p:spPr>
          <a:xfrm>
            <a:off x="4430268" y="2395728"/>
            <a:ext cx="3328416" cy="2953512"/>
          </a:xfrm>
          <a:prstGeom prst="rect">
            <a:avLst/>
          </a:prstGeom>
        </p:spPr>
      </p:pic>
      <p:sp>
        <p:nvSpPr>
          <p:cNvPr id="13" name="Text 8"/>
          <p:cNvSpPr txBox="1"/>
          <p:nvPr/>
        </p:nvSpPr>
        <p:spPr>
          <a:xfrm>
            <a:off x="44577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Barber</a:t>
            </a:r>
            <a:endParaRPr lang="en-US" sz="2200" dirty="0"/>
          </a:p>
        </p:txBody>
      </p:sp>
      <p:sp>
        <p:nvSpPr>
          <p:cNvPr id="14" name="Chef card"/>
          <p:cNvSpPr/>
          <p:nvPr/>
        </p:nvSpPr>
        <p:spPr>
          <a:xfrm>
            <a:off x="8092440" y="228600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5" name="Chef" descr="Chef"/>
          <p:cNvPicPr>
            <a:picLocks noChangeAspect="1"/>
          </p:cNvPicPr>
          <p:nvPr/>
        </p:nvPicPr>
        <p:blipFill>
          <a:blip r:embed="rId6"/>
          <a:srcRect/>
          <a:stretch/>
        </p:blipFill>
        <p:spPr>
          <a:xfrm>
            <a:off x="8202168" y="2395728"/>
            <a:ext cx="3328416" cy="2953512"/>
          </a:xfrm>
          <a:prstGeom prst="rect">
            <a:avLst/>
          </a:prstGeom>
        </p:spPr>
      </p:pic>
      <p:sp>
        <p:nvSpPr>
          <p:cNvPr id="16" name="Text 10"/>
          <p:cNvSpPr txBox="1"/>
          <p:nvPr/>
        </p:nvSpPr>
        <p:spPr>
          <a:xfrm>
            <a:off x="8229600" y="5376672"/>
            <a:ext cx="3273552" cy="731520"/>
          </a:xfrm>
          <a:prstGeom prst="rect">
            <a:avLst/>
          </a:prstGeom>
          <a:noFill/>
          <a:ln/>
        </p:spPr>
        <p:txBody>
          <a:bodyPr wrap="square" lIns="0" tIns="0" rIns="0" bIns="0" rtlCol="0" anchor="ctr"/>
          <a:lstStyle/>
          <a:p>
            <a:pPr marL="0" indent="0" algn="ctr">
              <a:buNone/>
            </a:pPr>
            <a:r>
              <a:rPr lang="en-US" sz="2200" b="1" dirty="0">
                <a:solidFill>
                  <a:srgbClr val="0B2A4A"/>
                </a:solidFill>
                <a:latin typeface="Arial" pitchFamily="34" charset="0"/>
                <a:ea typeface="Arial" pitchFamily="34" charset="-122"/>
                <a:cs typeface="Arial" pitchFamily="34" charset="-120"/>
              </a:rPr>
              <a:t>Chef</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Skills for work</a:t>
            </a:r>
            <a:endParaRPr lang="en-US" sz="3200" dirty="0"/>
          </a:p>
        </p:txBody>
      </p:sp>
      <p:sp>
        <p:nvSpPr>
          <p:cNvPr id="3" name="Builder card"/>
          <p:cNvSpPr/>
          <p:nvPr/>
        </p:nvSpPr>
        <p:spPr>
          <a:xfrm>
            <a:off x="5486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Builder" descr="Builder"/>
          <p:cNvPicPr>
            <a:picLocks noChangeAspect="1"/>
          </p:cNvPicPr>
          <p:nvPr/>
        </p:nvPicPr>
        <p:blipFill>
          <a:blip r:embed="rId3"/>
          <a:srcRect/>
          <a:stretch/>
        </p:blipFill>
        <p:spPr>
          <a:xfrm>
            <a:off x="658368" y="1572768"/>
            <a:ext cx="3328416" cy="1600200"/>
          </a:xfrm>
          <a:prstGeom prst="rect">
            <a:avLst/>
          </a:prstGeom>
        </p:spPr>
      </p:pic>
      <p:sp>
        <p:nvSpPr>
          <p:cNvPr id="5" name="Text 2"/>
          <p:cNvSpPr txBox="1"/>
          <p:nvPr/>
        </p:nvSpPr>
        <p:spPr>
          <a:xfrm>
            <a:off x="7772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Builder</a:t>
            </a:r>
            <a:endParaRPr lang="en-US" sz="2200" dirty="0"/>
          </a:p>
        </p:txBody>
      </p:sp>
      <p:sp>
        <p:nvSpPr>
          <p:cNvPr id="6" name="Text 3"/>
          <p:cNvSpPr txBox="1"/>
          <p:nvPr/>
        </p:nvSpPr>
        <p:spPr>
          <a:xfrm>
            <a:off x="7772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Physical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Practical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Ability to operate machinery</a:t>
            </a:r>
            <a:endParaRPr lang="en-US" sz="1600" dirty="0"/>
          </a:p>
        </p:txBody>
      </p:sp>
      <p:sp>
        <p:nvSpPr>
          <p:cNvPr id="7" name="Barber card"/>
          <p:cNvSpPr/>
          <p:nvPr/>
        </p:nvSpPr>
        <p:spPr>
          <a:xfrm>
            <a:off x="43205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Barber" descr="Barber"/>
          <p:cNvPicPr>
            <a:picLocks noChangeAspect="1"/>
          </p:cNvPicPr>
          <p:nvPr/>
        </p:nvPicPr>
        <p:blipFill>
          <a:blip r:embed="rId4"/>
          <a:srcRect/>
          <a:stretch/>
        </p:blipFill>
        <p:spPr>
          <a:xfrm>
            <a:off x="4430268" y="1572768"/>
            <a:ext cx="3328416" cy="1600200"/>
          </a:xfrm>
          <a:prstGeom prst="rect">
            <a:avLst/>
          </a:prstGeom>
        </p:spPr>
      </p:pic>
      <p:sp>
        <p:nvSpPr>
          <p:cNvPr id="9" name="Text 5"/>
          <p:cNvSpPr txBox="1"/>
          <p:nvPr/>
        </p:nvSpPr>
        <p:spPr>
          <a:xfrm>
            <a:off x="45491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Barber</a:t>
            </a:r>
            <a:endParaRPr lang="en-US" sz="2200" dirty="0"/>
          </a:p>
        </p:txBody>
      </p:sp>
      <p:sp>
        <p:nvSpPr>
          <p:cNvPr id="10" name="Text 6"/>
          <p:cNvSpPr txBox="1"/>
          <p:nvPr/>
        </p:nvSpPr>
        <p:spPr>
          <a:xfrm>
            <a:off x="45491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Hair cutting and scissor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Customer service skills</a:t>
            </a:r>
            <a:endParaRPr lang="en-US" sz="1600" dirty="0"/>
          </a:p>
        </p:txBody>
      </p:sp>
      <p:sp>
        <p:nvSpPr>
          <p:cNvPr id="11" name="Chef card"/>
          <p:cNvSpPr/>
          <p:nvPr/>
        </p:nvSpPr>
        <p:spPr>
          <a:xfrm>
            <a:off x="8092440" y="1463040"/>
            <a:ext cx="3547872" cy="379476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Chef" descr="Chef"/>
          <p:cNvPicPr>
            <a:picLocks noChangeAspect="1"/>
          </p:cNvPicPr>
          <p:nvPr/>
        </p:nvPicPr>
        <p:blipFill>
          <a:blip r:embed="rId5"/>
          <a:srcRect/>
          <a:stretch/>
        </p:blipFill>
        <p:spPr>
          <a:xfrm>
            <a:off x="8202168" y="1572768"/>
            <a:ext cx="3328416" cy="1600200"/>
          </a:xfrm>
          <a:prstGeom prst="rect">
            <a:avLst/>
          </a:prstGeom>
        </p:spPr>
      </p:pic>
      <p:sp>
        <p:nvSpPr>
          <p:cNvPr id="13" name="Text 8"/>
          <p:cNvSpPr txBox="1"/>
          <p:nvPr/>
        </p:nvSpPr>
        <p:spPr>
          <a:xfrm>
            <a:off x="8321040" y="3291840"/>
            <a:ext cx="3108960" cy="457200"/>
          </a:xfrm>
          <a:prstGeom prst="rect">
            <a:avLst/>
          </a:prstGeom>
          <a:noFill/>
          <a:ln/>
        </p:spPr>
        <p:txBody>
          <a:bodyPr wrap="square" lIns="0" tIns="0" rIns="0" bIns="0" rtlCol="0" anchor="ctr"/>
          <a:lstStyle/>
          <a:p>
            <a:pPr marL="0" indent="0">
              <a:buNone/>
            </a:pPr>
            <a:r>
              <a:rPr lang="en-US" sz="2200" b="1" dirty="0">
                <a:solidFill>
                  <a:srgbClr val="004077"/>
                </a:solidFill>
                <a:latin typeface="Arial" pitchFamily="34" charset="0"/>
                <a:ea typeface="Arial" pitchFamily="34" charset="-122"/>
                <a:cs typeface="Arial" pitchFamily="34" charset="-120"/>
              </a:rPr>
              <a:t>Chef</a:t>
            </a:r>
            <a:endParaRPr lang="en-US" sz="2200" dirty="0"/>
          </a:p>
        </p:txBody>
      </p:sp>
      <p:sp>
        <p:nvSpPr>
          <p:cNvPr id="14" name="Text 9"/>
          <p:cNvSpPr txBox="1"/>
          <p:nvPr/>
        </p:nvSpPr>
        <p:spPr>
          <a:xfrm>
            <a:off x="8321040" y="3794760"/>
            <a:ext cx="3154680" cy="137160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Food preparation skills</a:t>
            </a:r>
            <a:endParaRPr lang="en-US" sz="1600" dirty="0"/>
          </a:p>
          <a:p>
            <a:pPr marL="177800" indent="-177800">
              <a:spcAft>
                <a:spcPts val="400"/>
              </a:spcAft>
              <a:buSzPct val="100000"/>
              <a:buChar char="•"/>
            </a:pPr>
            <a:r>
              <a:rPr lang="en-US" sz="1600" dirty="0">
                <a:solidFill>
                  <a:srgbClr val="0B2A4A"/>
                </a:solidFill>
                <a:latin typeface="Arial" pitchFamily="34" charset="0"/>
                <a:ea typeface="Arial" pitchFamily="34" charset="-122"/>
                <a:cs typeface="Arial" pitchFamily="34" charset="-120"/>
              </a:rPr>
              <a:t>Practical skills, including knifework</a:t>
            </a:r>
            <a:endParaRPr lang="en-US" sz="1600" dirty="0"/>
          </a:p>
        </p:txBody>
      </p:sp>
      <p:sp>
        <p:nvSpPr>
          <p:cNvPr id="15"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17"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18" name="Text 12"/>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Did you discuss these skills or others?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What are your skills strengths?</a:t>
            </a:r>
            <a:endParaRPr lang="en-US" sz="3200" dirty="0"/>
          </a:p>
        </p:txBody>
      </p:sp>
      <p:sp>
        <p:nvSpPr>
          <p:cNvPr id="3" name="card"/>
          <p:cNvSpPr/>
          <p:nvPr/>
        </p:nvSpPr>
        <p:spPr>
          <a:xfrm>
            <a:off x="548640" y="1463040"/>
            <a:ext cx="667512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number 1"/>
          <p:cNvSpPr/>
          <p:nvPr/>
        </p:nvSpPr>
        <p:spPr>
          <a:xfrm>
            <a:off x="822960" y="173736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Text 3"/>
          <p:cNvSpPr txBox="1"/>
          <p:nvPr/>
        </p:nvSpPr>
        <p:spPr>
          <a:xfrm>
            <a:off x="822960" y="173736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1</a:t>
            </a:r>
            <a:endParaRPr lang="en-US" sz="1800" dirty="0"/>
          </a:p>
        </p:txBody>
      </p:sp>
      <p:sp>
        <p:nvSpPr>
          <p:cNvPr id="6" name="Text 4"/>
          <p:cNvSpPr txBox="1"/>
          <p:nvPr/>
        </p:nvSpPr>
        <p:spPr>
          <a:xfrm>
            <a:off x="1508760" y="1700784"/>
            <a:ext cx="5486400" cy="1024128"/>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Look at the eight essential skills. Think about where you have used them – at school, at home, in clubs or hobbies.</a:t>
            </a:r>
            <a:endParaRPr lang="en-US" sz="1800" dirty="0"/>
          </a:p>
        </p:txBody>
      </p:sp>
      <p:sp>
        <p:nvSpPr>
          <p:cNvPr id="7" name="number 2"/>
          <p:cNvSpPr/>
          <p:nvPr/>
        </p:nvSpPr>
        <p:spPr>
          <a:xfrm>
            <a:off x="822960" y="2761488"/>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6"/>
          <p:cNvSpPr txBox="1"/>
          <p:nvPr/>
        </p:nvSpPr>
        <p:spPr>
          <a:xfrm>
            <a:off x="822960" y="2761488"/>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2</a:t>
            </a:r>
            <a:endParaRPr lang="en-US" sz="1800" dirty="0"/>
          </a:p>
        </p:txBody>
      </p:sp>
      <p:sp>
        <p:nvSpPr>
          <p:cNvPr id="9" name="Text 7"/>
          <p:cNvSpPr txBox="1"/>
          <p:nvPr/>
        </p:nvSpPr>
        <p:spPr>
          <a:xfrm>
            <a:off x="1508760" y="2724912"/>
            <a:ext cx="5486400" cy="1024128"/>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Pick your top three skills.</a:t>
            </a:r>
            <a:endParaRPr lang="en-US" sz="1800" dirty="0"/>
          </a:p>
        </p:txBody>
      </p:sp>
      <p:sp>
        <p:nvSpPr>
          <p:cNvPr id="10" name="number 3"/>
          <p:cNvSpPr/>
          <p:nvPr/>
        </p:nvSpPr>
        <p:spPr>
          <a:xfrm>
            <a:off x="822960" y="3785616"/>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Text 9"/>
          <p:cNvSpPr txBox="1"/>
          <p:nvPr/>
        </p:nvSpPr>
        <p:spPr>
          <a:xfrm>
            <a:off x="822960" y="3785616"/>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3</a:t>
            </a:r>
            <a:endParaRPr lang="en-US" sz="1800" dirty="0"/>
          </a:p>
        </p:txBody>
      </p:sp>
      <p:sp>
        <p:nvSpPr>
          <p:cNvPr id="12" name="Text 10"/>
          <p:cNvSpPr txBox="1"/>
          <p:nvPr/>
        </p:nvSpPr>
        <p:spPr>
          <a:xfrm>
            <a:off x="1508760" y="3749040"/>
            <a:ext cx="5486400" cy="1024128"/>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For each one, write down an example of where you have used and built that skill.</a:t>
            </a:r>
            <a:endParaRPr lang="en-US" sz="1800" dirty="0"/>
          </a:p>
        </p:txBody>
      </p:sp>
      <p:sp>
        <p:nvSpPr>
          <p:cNvPr id="13" name="example"/>
          <p:cNvSpPr/>
          <p:nvPr/>
        </p:nvSpPr>
        <p:spPr>
          <a:xfrm>
            <a:off x="1508760" y="4800600"/>
            <a:ext cx="3566160" cy="1051560"/>
          </a:xfrm>
          <a:prstGeom prst="roundRect">
            <a:avLst>
              <a:gd name="adj" fmla="val 10435"/>
            </a:avLst>
          </a:prstGeom>
          <a:solidFill>
            <a:srgbClr val="D6F7F7"/>
          </a:solidFill>
          <a:ln w="12700">
            <a:solidFill>
              <a:srgbClr val="D6F7F7"/>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2"/>
          <p:cNvSpPr txBox="1"/>
          <p:nvPr/>
        </p:nvSpPr>
        <p:spPr>
          <a:xfrm>
            <a:off x="1645920" y="4800600"/>
            <a:ext cx="3291840" cy="105156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Example: </a:t>
            </a:r>
            <a:r>
              <a:rPr lang="en-US" sz="1300" dirty="0">
                <a:solidFill>
                  <a:srgbClr val="0B2A4A"/>
                </a:solidFill>
                <a:latin typeface="Arial" pitchFamily="34" charset="0"/>
                <a:ea typeface="Arial" pitchFamily="34" charset="-122"/>
                <a:cs typeface="Arial" pitchFamily="34" charset="-120"/>
              </a:rPr>
              <a:t>I use my teamwork skills every week when I play for my local football team.</a:t>
            </a:r>
            <a:endParaRPr lang="en-US" sz="1300" dirty="0"/>
          </a:p>
        </p:txBody>
      </p:sp>
      <p:sp>
        <p:nvSpPr>
          <p:cNvPr id="15" name="timer"/>
          <p:cNvSpPr/>
          <p:nvPr/>
        </p:nvSpPr>
        <p:spPr>
          <a:xfrm>
            <a:off x="5212080" y="502920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16" name="timer clock"/>
          <p:cNvSpPr/>
          <p:nvPr/>
        </p:nvSpPr>
        <p:spPr>
          <a:xfrm>
            <a:off x="5276088" y="50840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7" name="timer icon" descr="preencoded.png"/>
          <p:cNvPicPr>
            <a:picLocks noChangeAspect="1"/>
          </p:cNvPicPr>
          <p:nvPr/>
        </p:nvPicPr>
        <p:blipFill>
          <a:blip r:embed="rId3"/>
          <a:stretch>
            <a:fillRect/>
          </a:stretch>
        </p:blipFill>
        <p:spPr>
          <a:xfrm>
            <a:off x="5358384" y="5166360"/>
            <a:ext cx="292608" cy="292608"/>
          </a:xfrm>
          <a:prstGeom prst="rect">
            <a:avLst/>
          </a:prstGeom>
        </p:spPr>
      </p:pic>
      <p:sp>
        <p:nvSpPr>
          <p:cNvPr id="18" name="Text 15"/>
          <p:cNvSpPr txBox="1"/>
          <p:nvPr/>
        </p:nvSpPr>
        <p:spPr>
          <a:xfrm>
            <a:off x="5779008" y="502920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19" name="skills badges"/>
          <p:cNvSpPr/>
          <p:nvPr/>
        </p:nvSpPr>
        <p:spPr>
          <a:xfrm>
            <a:off x="7452360" y="1463040"/>
            <a:ext cx="4187952" cy="4617720"/>
          </a:xfrm>
          <a:prstGeom prst="roundRect">
            <a:avLst>
              <a:gd name="adj" fmla="val 262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0" name="Listening badge" descr="/tmp/claude-0/-home-claude/57c6dd4e-62f2-571d-b351-8f501f7ac058/scratchpad/lessons/y8img/s09_7a683a8b.png"/>
          <p:cNvPicPr>
            <a:picLocks noChangeAspect="1"/>
          </p:cNvPicPr>
          <p:nvPr/>
        </p:nvPicPr>
        <p:blipFill>
          <a:blip r:embed="rId4"/>
          <a:stretch>
            <a:fillRect/>
          </a:stretch>
        </p:blipFill>
        <p:spPr>
          <a:xfrm>
            <a:off x="7680960" y="1645920"/>
            <a:ext cx="868680" cy="868680"/>
          </a:xfrm>
          <a:prstGeom prst="rect">
            <a:avLst/>
          </a:prstGeom>
        </p:spPr>
      </p:pic>
      <p:sp>
        <p:nvSpPr>
          <p:cNvPr id="21" name="Text 17"/>
          <p:cNvSpPr txBox="1"/>
          <p:nvPr/>
        </p:nvSpPr>
        <p:spPr>
          <a:xfrm>
            <a:off x="8595360" y="164592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Listening</a:t>
            </a:r>
            <a:endParaRPr lang="en-US" sz="1200" dirty="0"/>
          </a:p>
        </p:txBody>
      </p:sp>
      <p:pic>
        <p:nvPicPr>
          <p:cNvPr id="22" name="Speaking badge" descr="/tmp/claude-0/-home-claude/57c6dd4e-62f2-571d-b351-8f501f7ac058/scratchpad/lessons/y8img/s09_8ecb39e4.png"/>
          <p:cNvPicPr>
            <a:picLocks noChangeAspect="1"/>
          </p:cNvPicPr>
          <p:nvPr/>
        </p:nvPicPr>
        <p:blipFill>
          <a:blip r:embed="rId5"/>
          <a:stretch>
            <a:fillRect/>
          </a:stretch>
        </p:blipFill>
        <p:spPr>
          <a:xfrm>
            <a:off x="9646920" y="1645920"/>
            <a:ext cx="868680" cy="868680"/>
          </a:xfrm>
          <a:prstGeom prst="rect">
            <a:avLst/>
          </a:prstGeom>
        </p:spPr>
      </p:pic>
      <p:sp>
        <p:nvSpPr>
          <p:cNvPr id="23" name="Text 18"/>
          <p:cNvSpPr txBox="1"/>
          <p:nvPr/>
        </p:nvSpPr>
        <p:spPr>
          <a:xfrm>
            <a:off x="10561320" y="164592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Speaking</a:t>
            </a:r>
            <a:endParaRPr lang="en-US" sz="1200" dirty="0"/>
          </a:p>
        </p:txBody>
      </p:sp>
      <p:pic>
        <p:nvPicPr>
          <p:cNvPr id="24" name="Creativity badge" descr="/tmp/claude-0/-home-claude/57c6dd4e-62f2-571d-b351-8f501f7ac058/scratchpad/lessons/y8img/s09_001d9190.png"/>
          <p:cNvPicPr>
            <a:picLocks noChangeAspect="1"/>
          </p:cNvPicPr>
          <p:nvPr/>
        </p:nvPicPr>
        <p:blipFill>
          <a:blip r:embed="rId6"/>
          <a:stretch>
            <a:fillRect/>
          </a:stretch>
        </p:blipFill>
        <p:spPr>
          <a:xfrm>
            <a:off x="7680960" y="2743200"/>
            <a:ext cx="868680" cy="868680"/>
          </a:xfrm>
          <a:prstGeom prst="rect">
            <a:avLst/>
          </a:prstGeom>
        </p:spPr>
      </p:pic>
      <p:sp>
        <p:nvSpPr>
          <p:cNvPr id="25" name="Text 19"/>
          <p:cNvSpPr txBox="1"/>
          <p:nvPr/>
        </p:nvSpPr>
        <p:spPr>
          <a:xfrm>
            <a:off x="8595360" y="274320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Creativity</a:t>
            </a:r>
            <a:endParaRPr lang="en-US" sz="1200" dirty="0"/>
          </a:p>
        </p:txBody>
      </p:sp>
      <p:pic>
        <p:nvPicPr>
          <p:cNvPr id="26" name="Problem Solving badge" descr="/tmp/claude-0/-home-claude/57c6dd4e-62f2-571d-b351-8f501f7ac058/scratchpad/lessons/y8img/s09_a430cf19.png"/>
          <p:cNvPicPr>
            <a:picLocks noChangeAspect="1"/>
          </p:cNvPicPr>
          <p:nvPr/>
        </p:nvPicPr>
        <p:blipFill>
          <a:blip r:embed="rId7"/>
          <a:stretch>
            <a:fillRect/>
          </a:stretch>
        </p:blipFill>
        <p:spPr>
          <a:xfrm>
            <a:off x="9646920" y="2743200"/>
            <a:ext cx="868680" cy="868680"/>
          </a:xfrm>
          <a:prstGeom prst="rect">
            <a:avLst/>
          </a:prstGeom>
        </p:spPr>
      </p:pic>
      <p:sp>
        <p:nvSpPr>
          <p:cNvPr id="27" name="Text 20"/>
          <p:cNvSpPr txBox="1"/>
          <p:nvPr/>
        </p:nvSpPr>
        <p:spPr>
          <a:xfrm>
            <a:off x="10561320" y="274320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Problem Solving</a:t>
            </a:r>
            <a:endParaRPr lang="en-US" sz="1200" dirty="0"/>
          </a:p>
        </p:txBody>
      </p:sp>
      <p:pic>
        <p:nvPicPr>
          <p:cNvPr id="28" name="Planning badge" descr="/tmp/claude-0/-home-claude/57c6dd4e-62f2-571d-b351-8f501f7ac058/scratchpad/lessons/y8img/s09_c3d7419e.png"/>
          <p:cNvPicPr>
            <a:picLocks noChangeAspect="1"/>
          </p:cNvPicPr>
          <p:nvPr/>
        </p:nvPicPr>
        <p:blipFill>
          <a:blip r:embed="rId8"/>
          <a:stretch>
            <a:fillRect/>
          </a:stretch>
        </p:blipFill>
        <p:spPr>
          <a:xfrm>
            <a:off x="7680960" y="3840480"/>
            <a:ext cx="868680" cy="868680"/>
          </a:xfrm>
          <a:prstGeom prst="rect">
            <a:avLst/>
          </a:prstGeom>
        </p:spPr>
      </p:pic>
      <p:sp>
        <p:nvSpPr>
          <p:cNvPr id="29" name="Text 21"/>
          <p:cNvSpPr txBox="1"/>
          <p:nvPr/>
        </p:nvSpPr>
        <p:spPr>
          <a:xfrm>
            <a:off x="8595360" y="384048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Planning</a:t>
            </a:r>
            <a:endParaRPr lang="en-US" sz="1200" dirty="0"/>
          </a:p>
        </p:txBody>
      </p:sp>
      <p:pic>
        <p:nvPicPr>
          <p:cNvPr id="30" name="Adapting badge" descr="/tmp/claude-0/-home-claude/57c6dd4e-62f2-571d-b351-8f501f7ac058/scratchpad/lessons/y8img/s09_f8c4960d.png"/>
          <p:cNvPicPr>
            <a:picLocks noChangeAspect="1"/>
          </p:cNvPicPr>
          <p:nvPr/>
        </p:nvPicPr>
        <p:blipFill>
          <a:blip r:embed="rId9"/>
          <a:stretch>
            <a:fillRect/>
          </a:stretch>
        </p:blipFill>
        <p:spPr>
          <a:xfrm>
            <a:off x="9646920" y="3840480"/>
            <a:ext cx="868680" cy="868680"/>
          </a:xfrm>
          <a:prstGeom prst="rect">
            <a:avLst/>
          </a:prstGeom>
        </p:spPr>
      </p:pic>
      <p:sp>
        <p:nvSpPr>
          <p:cNvPr id="31" name="Text 22"/>
          <p:cNvSpPr txBox="1"/>
          <p:nvPr/>
        </p:nvSpPr>
        <p:spPr>
          <a:xfrm>
            <a:off x="10561320" y="384048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Adapting</a:t>
            </a:r>
            <a:endParaRPr lang="en-US" sz="1200" dirty="0"/>
          </a:p>
        </p:txBody>
      </p:sp>
      <p:pic>
        <p:nvPicPr>
          <p:cNvPr id="32" name="Teamwork badge" descr="/tmp/claude-0/-home-claude/57c6dd4e-62f2-571d-b351-8f501f7ac058/scratchpad/lessons/y8img/s09_b83adc0a.png"/>
          <p:cNvPicPr>
            <a:picLocks noChangeAspect="1"/>
          </p:cNvPicPr>
          <p:nvPr/>
        </p:nvPicPr>
        <p:blipFill>
          <a:blip r:embed="rId10"/>
          <a:stretch>
            <a:fillRect/>
          </a:stretch>
        </p:blipFill>
        <p:spPr>
          <a:xfrm>
            <a:off x="7680960" y="4937760"/>
            <a:ext cx="868680" cy="868680"/>
          </a:xfrm>
          <a:prstGeom prst="rect">
            <a:avLst/>
          </a:prstGeom>
        </p:spPr>
      </p:pic>
      <p:sp>
        <p:nvSpPr>
          <p:cNvPr id="33" name="Text 23"/>
          <p:cNvSpPr txBox="1"/>
          <p:nvPr/>
        </p:nvSpPr>
        <p:spPr>
          <a:xfrm>
            <a:off x="8595360" y="493776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Teamwork</a:t>
            </a:r>
            <a:endParaRPr lang="en-US" sz="1200" dirty="0"/>
          </a:p>
        </p:txBody>
      </p:sp>
      <p:pic>
        <p:nvPicPr>
          <p:cNvPr id="34" name="Leadership badge" descr="/tmp/claude-0/-home-claude/57c6dd4e-62f2-571d-b351-8f501f7ac058/scratchpad/lessons/y8img/s09_b03edc78.png"/>
          <p:cNvPicPr>
            <a:picLocks noChangeAspect="1"/>
          </p:cNvPicPr>
          <p:nvPr/>
        </p:nvPicPr>
        <p:blipFill>
          <a:blip r:embed="rId11"/>
          <a:stretch>
            <a:fillRect/>
          </a:stretch>
        </p:blipFill>
        <p:spPr>
          <a:xfrm>
            <a:off x="9646920" y="4937760"/>
            <a:ext cx="868680" cy="868680"/>
          </a:xfrm>
          <a:prstGeom prst="rect">
            <a:avLst/>
          </a:prstGeom>
        </p:spPr>
      </p:pic>
      <p:sp>
        <p:nvSpPr>
          <p:cNvPr id="35" name="Text 24"/>
          <p:cNvSpPr txBox="1"/>
          <p:nvPr/>
        </p:nvSpPr>
        <p:spPr>
          <a:xfrm>
            <a:off x="10561320" y="4937760"/>
            <a:ext cx="1005840" cy="86868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Leadership</a:t>
            </a:r>
            <a:endParaRPr lang="en-US" sz="1200" dirty="0"/>
          </a:p>
        </p:txBody>
      </p:sp>
      <p:sp>
        <p:nvSpPr>
          <p:cNvPr id="3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Which skills does a job need?</a:t>
            </a:r>
            <a:endParaRPr lang="en-US" sz="3200" dirty="0"/>
          </a:p>
        </p:txBody>
      </p:sp>
      <p:sp>
        <p:nvSpPr>
          <p:cNvPr id="3" name="card"/>
          <p:cNvSpPr/>
          <p:nvPr/>
        </p:nvSpPr>
        <p:spPr>
          <a:xfrm>
            <a:off x="548640" y="1463040"/>
            <a:ext cx="69494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27632"/>
            <a:ext cx="6400800" cy="457200"/>
          </a:xfrm>
          <a:prstGeom prst="rect">
            <a:avLst/>
          </a:prstGeom>
          <a:noFill/>
          <a:ln/>
        </p:spPr>
        <p:txBody>
          <a:bodyPr wrap="square" lIns="0" tIns="0" rIns="0" bIns="0" rtlCol="0" anchor="t"/>
          <a:lstStyle/>
          <a:p>
            <a:pPr marL="0" indent="0">
              <a:buNone/>
            </a:pPr>
            <a:r>
              <a:rPr lang="en-US" sz="1800" b="1" dirty="0">
                <a:solidFill>
                  <a:srgbClr val="004077"/>
                </a:solidFill>
                <a:latin typeface="Arial" pitchFamily="34" charset="0"/>
                <a:ea typeface="Arial" pitchFamily="34" charset="-122"/>
                <a:cs typeface="Arial" pitchFamily="34" charset="-120"/>
              </a:rPr>
              <a:t>Work in pairs:</a:t>
            </a:r>
            <a:endParaRPr lang="en-US" sz="1800" dirty="0"/>
          </a:p>
        </p:txBody>
      </p:sp>
      <p:sp>
        <p:nvSpPr>
          <p:cNvPr id="5" name="number 1"/>
          <p:cNvSpPr/>
          <p:nvPr/>
        </p:nvSpPr>
        <p:spPr>
          <a:xfrm>
            <a:off x="822960" y="2194560"/>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6" name="Text 4"/>
          <p:cNvSpPr txBox="1"/>
          <p:nvPr/>
        </p:nvSpPr>
        <p:spPr>
          <a:xfrm>
            <a:off x="822960" y="2194560"/>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1</a:t>
            </a:r>
            <a:endParaRPr lang="en-US" sz="1800" dirty="0"/>
          </a:p>
        </p:txBody>
      </p:sp>
      <p:sp>
        <p:nvSpPr>
          <p:cNvPr id="7" name="Text 5"/>
          <p:cNvSpPr txBox="1"/>
          <p:nvPr/>
        </p:nvSpPr>
        <p:spPr>
          <a:xfrm>
            <a:off x="1508760" y="2157984"/>
            <a:ext cx="5715000" cy="987552"/>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Each think of a job you find interesting and write it down.</a:t>
            </a:r>
            <a:endParaRPr lang="en-US" sz="1800" dirty="0"/>
          </a:p>
        </p:txBody>
      </p:sp>
      <p:sp>
        <p:nvSpPr>
          <p:cNvPr id="8" name="number 2"/>
          <p:cNvSpPr/>
          <p:nvPr/>
        </p:nvSpPr>
        <p:spPr>
          <a:xfrm>
            <a:off x="822960" y="3182112"/>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Text 7"/>
          <p:cNvSpPr txBox="1"/>
          <p:nvPr/>
        </p:nvSpPr>
        <p:spPr>
          <a:xfrm>
            <a:off x="822960" y="3182112"/>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2</a:t>
            </a:r>
            <a:endParaRPr lang="en-US" sz="1800" dirty="0"/>
          </a:p>
        </p:txBody>
      </p:sp>
      <p:sp>
        <p:nvSpPr>
          <p:cNvPr id="10" name="Text 8"/>
          <p:cNvSpPr txBox="1"/>
          <p:nvPr/>
        </p:nvSpPr>
        <p:spPr>
          <a:xfrm>
            <a:off x="1508760" y="3145536"/>
            <a:ext cx="5715000" cy="987552"/>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Discuss which of the eight skills would be most important to do the job – and why.</a:t>
            </a:r>
            <a:endParaRPr lang="en-US" sz="1800" dirty="0"/>
          </a:p>
        </p:txBody>
      </p:sp>
      <p:sp>
        <p:nvSpPr>
          <p:cNvPr id="11" name="number 3"/>
          <p:cNvSpPr/>
          <p:nvPr/>
        </p:nvSpPr>
        <p:spPr>
          <a:xfrm>
            <a:off x="822960" y="4169664"/>
            <a:ext cx="502920" cy="502920"/>
          </a:xfrm>
          <a:prstGeom prst="ellipse">
            <a:avLst/>
          </a:prstGeom>
          <a:solidFill>
            <a:srgbClr val="00CCCC"/>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10"/>
          <p:cNvSpPr txBox="1"/>
          <p:nvPr/>
        </p:nvSpPr>
        <p:spPr>
          <a:xfrm>
            <a:off x="822960" y="4169664"/>
            <a:ext cx="502920" cy="502920"/>
          </a:xfrm>
          <a:prstGeom prst="rect">
            <a:avLst/>
          </a:prstGeom>
          <a:noFill/>
          <a:ln/>
        </p:spPr>
        <p:txBody>
          <a:bodyPr wrap="square" lIns="0" tIns="0" rIns="0" bIns="0" rtlCol="0" anchor="ctr"/>
          <a:lstStyle/>
          <a:p>
            <a:pPr marL="0" indent="0" algn="ctr">
              <a:buNone/>
            </a:pPr>
            <a:r>
              <a:rPr lang="en-US" sz="1800" b="1" dirty="0">
                <a:solidFill>
                  <a:srgbClr val="0B2A4A"/>
                </a:solidFill>
                <a:latin typeface="Arial" pitchFamily="34" charset="0"/>
                <a:ea typeface="Arial" pitchFamily="34" charset="-122"/>
                <a:cs typeface="Arial" pitchFamily="34" charset="-120"/>
              </a:rPr>
              <a:t>3</a:t>
            </a:r>
            <a:endParaRPr lang="en-US" sz="1800" dirty="0"/>
          </a:p>
        </p:txBody>
      </p:sp>
      <p:sp>
        <p:nvSpPr>
          <p:cNvPr id="13" name="Text 11"/>
          <p:cNvSpPr txBox="1"/>
          <p:nvPr/>
        </p:nvSpPr>
        <p:spPr>
          <a:xfrm>
            <a:off x="1508760" y="4133088"/>
            <a:ext cx="5715000" cy="987552"/>
          </a:xfrm>
          <a:prstGeom prst="rect">
            <a:avLst/>
          </a:prstGeom>
          <a:noFill/>
          <a:ln/>
        </p:spPr>
        <p:txBody>
          <a:bodyPr wrap="square" lIns="0" tIns="0" rIns="0" bIns="0" rtlCol="0" anchor="t"/>
          <a:lstStyle/>
          <a:p>
            <a:pPr marL="0" indent="0">
              <a:buNone/>
            </a:pPr>
            <a:r>
              <a:rPr lang="en-US" sz="1800" dirty="0">
                <a:solidFill>
                  <a:srgbClr val="0B2A4A"/>
                </a:solidFill>
                <a:latin typeface="Arial" pitchFamily="34" charset="0"/>
                <a:ea typeface="Arial" pitchFamily="34" charset="-122"/>
                <a:cs typeface="Arial" pitchFamily="34" charset="-120"/>
              </a:rPr>
              <a:t>Think: how do these skills match your own skills strengths? Is there a skill you would like to develop?</a:t>
            </a:r>
            <a:endParaRPr lang="en-US" sz="1800" dirty="0"/>
          </a:p>
        </p:txBody>
      </p:sp>
      <p:sp>
        <p:nvSpPr>
          <p:cNvPr id="14" name="timer"/>
          <p:cNvSpPr/>
          <p:nvPr/>
        </p:nvSpPr>
        <p:spPr>
          <a:xfrm>
            <a:off x="5394960" y="5349240"/>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15" name="timer clock"/>
          <p:cNvSpPr/>
          <p:nvPr/>
        </p:nvSpPr>
        <p:spPr>
          <a:xfrm>
            <a:off x="5458968" y="540410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6" name="timer icon" descr="preencoded.png"/>
          <p:cNvPicPr>
            <a:picLocks noChangeAspect="1"/>
          </p:cNvPicPr>
          <p:nvPr/>
        </p:nvPicPr>
        <p:blipFill>
          <a:blip r:embed="rId3"/>
          <a:stretch>
            <a:fillRect/>
          </a:stretch>
        </p:blipFill>
        <p:spPr>
          <a:xfrm>
            <a:off x="5541264" y="5486400"/>
            <a:ext cx="292608" cy="292608"/>
          </a:xfrm>
          <a:prstGeom prst="rect">
            <a:avLst/>
          </a:prstGeom>
        </p:spPr>
      </p:pic>
      <p:sp>
        <p:nvSpPr>
          <p:cNvPr id="17" name="Text 14"/>
          <p:cNvSpPr txBox="1"/>
          <p:nvPr/>
        </p:nvSpPr>
        <p:spPr>
          <a:xfrm>
            <a:off x="5961888" y="5349240"/>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18" name="example"/>
          <p:cNvSpPr/>
          <p:nvPr/>
        </p:nvSpPr>
        <p:spPr>
          <a:xfrm>
            <a:off x="7818120" y="1463040"/>
            <a:ext cx="3822192" cy="4617720"/>
          </a:xfrm>
          <a:prstGeom prst="roundRect">
            <a:avLst>
              <a:gd name="adj" fmla="val 287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9" name="Builder" descr="Builder"/>
          <p:cNvPicPr>
            <a:picLocks noChangeAspect="1"/>
          </p:cNvPicPr>
          <p:nvPr/>
        </p:nvPicPr>
        <p:blipFill>
          <a:blip r:embed="rId4"/>
          <a:srcRect/>
          <a:stretch/>
        </p:blipFill>
        <p:spPr>
          <a:xfrm>
            <a:off x="7955280" y="1600200"/>
            <a:ext cx="3547872" cy="1463040"/>
          </a:xfrm>
          <a:prstGeom prst="rect">
            <a:avLst/>
          </a:prstGeom>
        </p:spPr>
      </p:pic>
      <p:sp>
        <p:nvSpPr>
          <p:cNvPr id="20" name="Text 16"/>
          <p:cNvSpPr txBox="1"/>
          <p:nvPr/>
        </p:nvSpPr>
        <p:spPr>
          <a:xfrm>
            <a:off x="8001000" y="3154680"/>
            <a:ext cx="3456432"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Example: Builder</a:t>
            </a:r>
            <a:endParaRPr lang="en-US" sz="1800" dirty="0"/>
          </a:p>
        </p:txBody>
      </p:sp>
      <p:pic>
        <p:nvPicPr>
          <p:cNvPr id="21" name="Problem Solving badge" descr="/tmp/claude-0/-home-claude/57c6dd4e-62f2-571d-b351-8f501f7ac058/scratchpad/lessons/y8img/s09_a430cf19.png"/>
          <p:cNvPicPr>
            <a:picLocks noChangeAspect="1"/>
          </p:cNvPicPr>
          <p:nvPr/>
        </p:nvPicPr>
        <p:blipFill>
          <a:blip r:embed="rId5"/>
          <a:stretch>
            <a:fillRect/>
          </a:stretch>
        </p:blipFill>
        <p:spPr>
          <a:xfrm>
            <a:off x="8001000" y="3657600"/>
            <a:ext cx="640080" cy="640080"/>
          </a:xfrm>
          <a:prstGeom prst="rect">
            <a:avLst/>
          </a:prstGeom>
        </p:spPr>
      </p:pic>
      <p:sp>
        <p:nvSpPr>
          <p:cNvPr id="22" name="Text 17"/>
          <p:cNvSpPr txBox="1"/>
          <p:nvPr/>
        </p:nvSpPr>
        <p:spPr>
          <a:xfrm>
            <a:off x="8732520" y="3657600"/>
            <a:ext cx="2788920" cy="640080"/>
          </a:xfrm>
          <a:prstGeom prst="rect">
            <a:avLst/>
          </a:prstGeom>
          <a:noFill/>
          <a:ln/>
        </p:spPr>
        <p:txBody>
          <a:bodyPr wrap="square" lIns="0" tIns="0" rIns="0" bIns="0" rtlCol="0" anchor="ctr"/>
          <a:lstStyle/>
          <a:p>
            <a:pPr marL="0" indent="0">
              <a:buNone/>
            </a:pPr>
            <a:r>
              <a:rPr lang="en-US" sz="1400" b="1" dirty="0">
                <a:solidFill>
                  <a:srgbClr val="0B2A4A"/>
                </a:solidFill>
                <a:latin typeface="Arial" pitchFamily="34" charset="0"/>
                <a:ea typeface="Arial" pitchFamily="34" charset="-122"/>
                <a:cs typeface="Arial" pitchFamily="34" charset="-120"/>
              </a:rPr>
              <a:t>Problem Solving</a:t>
            </a:r>
            <a:endParaRPr lang="en-US" sz="1400" dirty="0"/>
          </a:p>
          <a:p>
            <a:pPr marL="0" indent="0">
              <a:buNone/>
            </a:pPr>
            <a:r>
              <a:rPr lang="en-US" sz="1200" dirty="0">
                <a:solidFill>
                  <a:srgbClr val="4F6072"/>
                </a:solidFill>
                <a:latin typeface="Arial" pitchFamily="34" charset="0"/>
                <a:ea typeface="Arial" pitchFamily="34" charset="-122"/>
                <a:cs typeface="Arial" pitchFamily="34" charset="-120"/>
              </a:rPr>
              <a:t>to sort out building issues</a:t>
            </a:r>
            <a:endParaRPr lang="en-US" sz="1400" dirty="0"/>
          </a:p>
        </p:txBody>
      </p:sp>
      <p:pic>
        <p:nvPicPr>
          <p:cNvPr id="23" name="Teamwork badge" descr="/tmp/claude-0/-home-claude/57c6dd4e-62f2-571d-b351-8f501f7ac058/scratchpad/lessons/y8img/s09_b83adc0a.png"/>
          <p:cNvPicPr>
            <a:picLocks noChangeAspect="1"/>
          </p:cNvPicPr>
          <p:nvPr/>
        </p:nvPicPr>
        <p:blipFill>
          <a:blip r:embed="rId6"/>
          <a:stretch>
            <a:fillRect/>
          </a:stretch>
        </p:blipFill>
        <p:spPr>
          <a:xfrm>
            <a:off x="8001000" y="4434840"/>
            <a:ext cx="640080" cy="640080"/>
          </a:xfrm>
          <a:prstGeom prst="rect">
            <a:avLst/>
          </a:prstGeom>
        </p:spPr>
      </p:pic>
      <p:sp>
        <p:nvSpPr>
          <p:cNvPr id="24" name="Text 18"/>
          <p:cNvSpPr txBox="1"/>
          <p:nvPr/>
        </p:nvSpPr>
        <p:spPr>
          <a:xfrm>
            <a:off x="8732520" y="4434840"/>
            <a:ext cx="2788920" cy="640080"/>
          </a:xfrm>
          <a:prstGeom prst="rect">
            <a:avLst/>
          </a:prstGeom>
          <a:noFill/>
          <a:ln/>
        </p:spPr>
        <p:txBody>
          <a:bodyPr wrap="square" lIns="0" tIns="0" rIns="0" bIns="0" rtlCol="0" anchor="ctr"/>
          <a:lstStyle/>
          <a:p>
            <a:pPr marL="0" indent="0">
              <a:buNone/>
            </a:pPr>
            <a:r>
              <a:rPr lang="en-US" sz="1400" b="1" dirty="0">
                <a:solidFill>
                  <a:srgbClr val="0B2A4A"/>
                </a:solidFill>
                <a:latin typeface="Arial" pitchFamily="34" charset="0"/>
                <a:ea typeface="Arial" pitchFamily="34" charset="-122"/>
                <a:cs typeface="Arial" pitchFamily="34" charset="-120"/>
              </a:rPr>
              <a:t>Teamwork</a:t>
            </a:r>
            <a:endParaRPr lang="en-US" sz="1400" dirty="0"/>
          </a:p>
          <a:p>
            <a:pPr marL="0" indent="0">
              <a:buNone/>
            </a:pPr>
            <a:r>
              <a:rPr lang="en-US" sz="1200" dirty="0">
                <a:solidFill>
                  <a:srgbClr val="4F6072"/>
                </a:solidFill>
                <a:latin typeface="Arial" pitchFamily="34" charset="0"/>
                <a:ea typeface="Arial" pitchFamily="34" charset="-122"/>
                <a:cs typeface="Arial" pitchFamily="34" charset="-120"/>
              </a:rPr>
              <a:t>to work with other trades and the client</a:t>
            </a:r>
            <a:endParaRPr lang="en-US" sz="1400" dirty="0"/>
          </a:p>
        </p:txBody>
      </p:sp>
      <p:pic>
        <p:nvPicPr>
          <p:cNvPr id="25" name="Planning badge" descr="/tmp/claude-0/-home-claude/57c6dd4e-62f2-571d-b351-8f501f7ac058/scratchpad/lessons/y8img/s09_c3d7419e.png"/>
          <p:cNvPicPr>
            <a:picLocks noChangeAspect="1"/>
          </p:cNvPicPr>
          <p:nvPr/>
        </p:nvPicPr>
        <p:blipFill>
          <a:blip r:embed="rId7"/>
          <a:stretch>
            <a:fillRect/>
          </a:stretch>
        </p:blipFill>
        <p:spPr>
          <a:xfrm>
            <a:off x="8001000" y="5212080"/>
            <a:ext cx="640080" cy="640080"/>
          </a:xfrm>
          <a:prstGeom prst="rect">
            <a:avLst/>
          </a:prstGeom>
        </p:spPr>
      </p:pic>
      <p:sp>
        <p:nvSpPr>
          <p:cNvPr id="26" name="Text 19"/>
          <p:cNvSpPr txBox="1"/>
          <p:nvPr/>
        </p:nvSpPr>
        <p:spPr>
          <a:xfrm>
            <a:off x="8732520" y="5212080"/>
            <a:ext cx="2788920" cy="640080"/>
          </a:xfrm>
          <a:prstGeom prst="rect">
            <a:avLst/>
          </a:prstGeom>
          <a:noFill/>
          <a:ln/>
        </p:spPr>
        <p:txBody>
          <a:bodyPr wrap="square" lIns="0" tIns="0" rIns="0" bIns="0" rtlCol="0" anchor="ctr"/>
          <a:lstStyle/>
          <a:p>
            <a:pPr marL="0" indent="0">
              <a:buNone/>
            </a:pPr>
            <a:r>
              <a:rPr lang="en-US" sz="1400" b="1" dirty="0">
                <a:solidFill>
                  <a:srgbClr val="0B2A4A"/>
                </a:solidFill>
                <a:latin typeface="Arial" pitchFamily="34" charset="0"/>
                <a:ea typeface="Arial" pitchFamily="34" charset="-122"/>
                <a:cs typeface="Arial" pitchFamily="34" charset="-120"/>
              </a:rPr>
              <a:t>Planning</a:t>
            </a:r>
            <a:endParaRPr lang="en-US" sz="1400" dirty="0"/>
          </a:p>
          <a:p>
            <a:pPr marL="0" indent="0">
              <a:buNone/>
            </a:pPr>
            <a:r>
              <a:rPr lang="en-US" sz="1200" dirty="0">
                <a:solidFill>
                  <a:srgbClr val="4F6072"/>
                </a:solidFill>
                <a:latin typeface="Arial" pitchFamily="34" charset="0"/>
                <a:ea typeface="Arial" pitchFamily="34" charset="-122"/>
                <a:cs typeface="Arial" pitchFamily="34" charset="-120"/>
              </a:rPr>
              <a:t>to work to plans and deadlines</a:t>
            </a:r>
            <a:endParaRPr lang="en-US" sz="1400" dirty="0"/>
          </a:p>
        </p:txBody>
      </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Sharing your skills</a:t>
            </a:r>
            <a:endParaRPr lang="en-US" sz="3200" dirty="0"/>
          </a:p>
        </p:txBody>
      </p:sp>
      <p:sp>
        <p:nvSpPr>
          <p:cNvPr id="3" name="timer"/>
          <p:cNvSpPr/>
          <p:nvPr/>
        </p:nvSpPr>
        <p:spPr>
          <a:xfrm>
            <a:off x="7223760" y="539496"/>
            <a:ext cx="1874520" cy="566928"/>
          </a:xfrm>
          <a:prstGeom prst="roundRect">
            <a:avLst>
              <a:gd name="adj" fmla="val 50000"/>
            </a:avLst>
          </a:prstGeom>
          <a:solidFill>
            <a:srgbClr val="00CCCC"/>
          </a:solidFill>
          <a:ln w="12700">
            <a:solidFill>
              <a:srgbClr val="00CCCC"/>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0B2A4A"/>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5486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With a partner, take it in turns to talk about your own skills and strengths.</a:t>
            </a:r>
            <a:endParaRPr lang="en-US" sz="2000" dirty="0"/>
          </a:p>
        </p:txBody>
      </p:sp>
      <p:sp>
        <p:nvSpPr>
          <p:cNvPr id="8" name="Speaking card"/>
          <p:cNvSpPr/>
          <p:nvPr/>
        </p:nvSpPr>
        <p:spPr>
          <a:xfrm>
            <a:off x="548640" y="2011680"/>
            <a:ext cx="1109167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167128"/>
            <a:ext cx="1097280" cy="1097280"/>
          </a:xfrm>
          <a:prstGeom prst="rect">
            <a:avLst/>
          </a:prstGeom>
        </p:spPr>
      </p:pic>
      <p:sp>
        <p:nvSpPr>
          <p:cNvPr id="10" name="Text 6"/>
          <p:cNvSpPr txBox="1"/>
          <p:nvPr/>
        </p:nvSpPr>
        <p:spPr>
          <a:xfrm>
            <a:off x="2194560" y="2011680"/>
            <a:ext cx="9235440" cy="1417320"/>
          </a:xfrm>
          <a:prstGeom prst="rect">
            <a:avLst/>
          </a:prstGeom>
          <a:noFill/>
          <a:ln/>
        </p:spPr>
        <p:txBody>
          <a:bodyPr wrap="square" lIns="0" tIns="0" rIns="0" bIns="0" rtlCol="0" anchor="ctr"/>
          <a:lstStyle/>
          <a:p>
            <a:pPr marL="0" indent="0">
              <a:buNone/>
            </a:pPr>
            <a:r>
              <a:rPr lang="en-US" sz="2100" dirty="0">
                <a:solidFill>
                  <a:srgbClr val="0B2A4A"/>
                </a:solidFill>
                <a:latin typeface="Arial" pitchFamily="34" charset="0"/>
                <a:ea typeface="Arial" pitchFamily="34" charset="-122"/>
                <a:cs typeface="Arial" pitchFamily="34" charset="-120"/>
              </a:rPr>
              <a:t>Speak clearly and give examples of where you have been building your skills.</a:t>
            </a:r>
            <a:endParaRPr lang="en-US" sz="2100" dirty="0"/>
          </a:p>
        </p:txBody>
      </p:sp>
      <p:sp>
        <p:nvSpPr>
          <p:cNvPr id="11" name="Listening card"/>
          <p:cNvSpPr/>
          <p:nvPr/>
        </p:nvSpPr>
        <p:spPr>
          <a:xfrm>
            <a:off x="548640" y="3611880"/>
            <a:ext cx="11091672" cy="1417320"/>
          </a:xfrm>
          <a:prstGeom prst="roundRect">
            <a:avLst>
              <a:gd name="adj" fmla="val 774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3767328"/>
            <a:ext cx="1097280" cy="1097280"/>
          </a:xfrm>
          <a:prstGeom prst="rect">
            <a:avLst/>
          </a:prstGeom>
        </p:spPr>
      </p:pic>
      <p:sp>
        <p:nvSpPr>
          <p:cNvPr id="13" name="Text 8"/>
          <p:cNvSpPr txBox="1"/>
          <p:nvPr/>
        </p:nvSpPr>
        <p:spPr>
          <a:xfrm>
            <a:off x="2194560" y="3611880"/>
            <a:ext cx="9235440" cy="1417320"/>
          </a:xfrm>
          <a:prstGeom prst="rect">
            <a:avLst/>
          </a:prstGeom>
          <a:noFill/>
          <a:ln/>
        </p:spPr>
        <p:txBody>
          <a:bodyPr wrap="square" lIns="0" tIns="0" rIns="0" bIns="0" rtlCol="0" anchor="ctr"/>
          <a:lstStyle/>
          <a:p>
            <a:pPr marL="0" indent="0">
              <a:buNone/>
            </a:pPr>
            <a:r>
              <a:rPr lang="en-US" sz="2100" dirty="0">
                <a:solidFill>
                  <a:srgbClr val="0B2A4A"/>
                </a:solidFill>
                <a:latin typeface="Arial" pitchFamily="34" charset="0"/>
                <a:ea typeface="Arial" pitchFamily="34" charset="-122"/>
                <a:cs typeface="Arial" pitchFamily="34" charset="-120"/>
              </a:rPr>
              <a:t>Listen carefully while your partner speaks. Show you are listening by asking questions to find out more.</a:t>
            </a:r>
            <a:endParaRPr lang="en-US" sz="2100" dirty="0"/>
          </a:p>
        </p:txBody>
      </p:sp>
      <p:sp>
        <p:nvSpPr>
          <p:cNvPr id="14" name="question bar"/>
          <p:cNvSpPr/>
          <p:nvPr/>
        </p:nvSpPr>
        <p:spPr>
          <a:xfrm>
            <a:off x="548640" y="5349240"/>
            <a:ext cx="11091672" cy="777240"/>
          </a:xfrm>
          <a:prstGeom prst="roundRect">
            <a:avLst>
              <a:gd name="adj" fmla="val 14118"/>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5" name="question circle"/>
          <p:cNvSpPr/>
          <p:nvPr/>
        </p:nvSpPr>
        <p:spPr>
          <a:xfrm>
            <a:off x="731520" y="550011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16" name="question icon" descr="preencoded.png"/>
          <p:cNvPicPr>
            <a:picLocks noChangeAspect="1"/>
          </p:cNvPicPr>
          <p:nvPr/>
        </p:nvPicPr>
        <p:blipFill>
          <a:blip r:embed="rId6"/>
          <a:stretch>
            <a:fillRect/>
          </a:stretch>
        </p:blipFill>
        <p:spPr>
          <a:xfrm>
            <a:off x="845637" y="5614233"/>
            <a:ext cx="247254" cy="247254"/>
          </a:xfrm>
          <a:prstGeom prst="rect">
            <a:avLst/>
          </a:prstGeom>
        </p:spPr>
      </p:pic>
      <p:sp>
        <p:nvSpPr>
          <p:cNvPr id="17" name="Text 11"/>
          <p:cNvSpPr txBox="1"/>
          <p:nvPr/>
        </p:nvSpPr>
        <p:spPr>
          <a:xfrm>
            <a:off x="1371600" y="5349240"/>
            <a:ext cx="10085832" cy="77724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Share with the class an example of your partner's top skill and where they have used it.</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Talked about your skills strengths with others.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Recognised the skills needed for work and how to build them.</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that a career is your journey through life, learning and work.</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00CCCC"/>
          </a:solidFill>
          <a:ln w="12700">
            <a:solidFill>
              <a:srgbClr val="00CCCC"/>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Build your Skills Profile at home: nextstepsready.org.uk</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Skills</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Text 2"/>
          <p:cNvSpPr txBox="1"/>
          <p:nvPr/>
        </p:nvSpPr>
        <p:spPr>
          <a:xfrm>
            <a:off x="548640" y="1325880"/>
            <a:ext cx="110916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1. My top three skills</a:t>
            </a:r>
            <a:endParaRPr lang="en-US" sz="17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1837944"/>
        </p:xfrm>
        <a:graphic>
          <a:graphicData uri="http://schemas.openxmlformats.org/drawingml/2006/table">
            <a:tbl>
              <a:tblPr/>
              <a:tblGrid>
                <a:gridCol w="292608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329184">
                <a:tc>
                  <a:txBody>
                    <a:bodyPr/>
                    <a:lstStyle/>
                    <a:p>
                      <a:pPr marL="0" indent="0">
                        <a:buNone/>
                      </a:pPr>
                      <a:r>
                        <a:rPr lang="en-US" sz="1300" b="1" dirty="0">
                          <a:solidFill>
                            <a:srgbClr val="0B2A4A"/>
                          </a:solidFill>
                          <a:latin typeface="Arial" pitchFamily="34" charset="0"/>
                          <a:ea typeface="Arial" pitchFamily="34" charset="-122"/>
                          <a:cs typeface="Arial" pitchFamily="34" charset="-120"/>
                        </a:rPr>
                        <a:t>Skill</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tc>
                  <a:txBody>
                    <a:bodyPr/>
                    <a:lstStyle/>
                    <a:p>
                      <a:pPr marL="0" indent="0">
                        <a:buNone/>
                      </a:pPr>
                      <a:r>
                        <a:rPr lang="en-US" sz="1300" b="1" dirty="0">
                          <a:solidFill>
                            <a:srgbClr val="0B2A4A"/>
                          </a:solidFill>
                          <a:latin typeface="Arial" pitchFamily="34" charset="0"/>
                          <a:ea typeface="Arial" pitchFamily="34" charset="-122"/>
                          <a:cs typeface="Arial" pitchFamily="34" charset="-120"/>
                        </a:rPr>
                        <a:t>Where I have used and built this skill (example)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extLst>
                  <a:ext uri="{0D108BD9-81ED-4DB2-BD59-A6C34878D82A}">
                    <a16:rowId xmlns:a16="http://schemas.microsoft.com/office/drawing/2014/main" val="10000"/>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02920">
                <a:tc>
                  <a:txBody>
                    <a:bodyPr/>
                    <a:lstStyle/>
                    <a:p>
                      <a:pPr marL="0" indent="0">
                        <a:buNone/>
                      </a:pPr>
                      <a:r>
                        <a:rPr lang="en-US" sz="1300" dirty="0">
                          <a:solidFill>
                            <a:srgbClr val="4F6072"/>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6" name="Text 3"/>
          <p:cNvSpPr txBox="1"/>
          <p:nvPr/>
        </p:nvSpPr>
        <p:spPr>
          <a:xfrm>
            <a:off x="548640" y="3703320"/>
            <a:ext cx="4572000"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2. Skills for a job</a:t>
            </a:r>
            <a:endParaRPr lang="en-US" sz="1700" dirty="0"/>
          </a:p>
        </p:txBody>
      </p:sp>
      <p:sp>
        <p:nvSpPr>
          <p:cNvPr id="7" name="Text 4"/>
          <p:cNvSpPr txBox="1"/>
          <p:nvPr/>
        </p:nvSpPr>
        <p:spPr>
          <a:xfrm>
            <a:off x="3840480" y="3703320"/>
            <a:ext cx="7799832" cy="36576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A job I find interesting: ……………………………………………</a:t>
            </a:r>
            <a:endParaRPr lang="en-US" sz="1400" dirty="0"/>
          </a:p>
        </p:txBody>
      </p:sp>
      <p:graphicFrame>
        <p:nvGraphicFramePr>
          <p:cNvPr id="33" name="Table 1"/>
          <p:cNvGraphicFramePr>
            <a:graphicFrameLocks noGrp="1"/>
          </p:cNvGraphicFramePr>
          <p:nvPr>
            <p:extLst>
              <p:ext uri="{D42A27DB-BD31-4B8C-83A1-F6EECF244321}">
                <p14:modId xmlns:p14="http://schemas.microsoft.com/office/powerpoint/2010/main" val="1579011935"/>
              </p:ext>
            </p:extLst>
          </p:nvPr>
        </p:nvGraphicFramePr>
        <p:xfrm>
          <a:off x="548640" y="4114800"/>
          <a:ext cx="11091672" cy="1581912"/>
        </p:xfrm>
        <a:graphic>
          <a:graphicData uri="http://schemas.openxmlformats.org/drawingml/2006/table">
            <a:tbl>
              <a:tblPr/>
              <a:tblGrid>
                <a:gridCol w="2926080">
                  <a:extLst>
                    <a:ext uri="{9D8B030D-6E8A-4147-A177-3AD203B41FA5}">
                      <a16:colId xmlns:a16="http://schemas.microsoft.com/office/drawing/2014/main" val="20000"/>
                    </a:ext>
                  </a:extLst>
                </a:gridCol>
                <a:gridCol w="8165592">
                  <a:extLst>
                    <a:ext uri="{9D8B030D-6E8A-4147-A177-3AD203B41FA5}">
                      <a16:colId xmlns:a16="http://schemas.microsoft.com/office/drawing/2014/main" val="20001"/>
                    </a:ext>
                  </a:extLst>
                </a:gridCol>
              </a:tblGrid>
              <a:tr h="347472">
                <a:tc>
                  <a:txBody>
                    <a:bodyPr/>
                    <a:lstStyle/>
                    <a:p>
                      <a:pPr marL="0" indent="0">
                        <a:buNone/>
                      </a:pPr>
                      <a:r>
                        <a:rPr lang="en-US" sz="1300" b="1" dirty="0">
                          <a:solidFill>
                            <a:srgbClr val="0B2A4A"/>
                          </a:solidFill>
                          <a:latin typeface="Arial" pitchFamily="34" charset="0"/>
                          <a:ea typeface="Arial" pitchFamily="34" charset="-122"/>
                          <a:cs typeface="Arial" pitchFamily="34" charset="-120"/>
                        </a:rPr>
                        <a:t>Most important skills for this job</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tc>
                  <a:txBody>
                    <a:bodyPr/>
                    <a:lstStyle/>
                    <a:p>
                      <a:pPr marL="0" indent="0">
                        <a:buNone/>
                      </a:pPr>
                      <a:r>
                        <a:rPr lang="en-US" sz="1300" b="1" dirty="0">
                          <a:solidFill>
                            <a:srgbClr val="0B2A4A"/>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CCCC"/>
                    </a:solidFill>
                  </a:tcPr>
                </a:tc>
                <a:extLst>
                  <a:ext uri="{0D108BD9-81ED-4DB2-BD59-A6C34878D82A}">
                    <a16:rowId xmlns:a16="http://schemas.microsoft.com/office/drawing/2014/main" val="10000"/>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11480">
                <a:tc>
                  <a:txBody>
                    <a:bodyPr/>
                    <a:lstStyle/>
                    <a:p>
                      <a:pPr marL="0" indent="0">
                        <a:buNone/>
                      </a:pPr>
                      <a:r>
                        <a:rPr lang="en-US" sz="1300" dirty="0">
                          <a:solidFill>
                            <a:srgbClr val="4F6072"/>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5"/>
          <p:cNvSpPr txBox="1"/>
          <p:nvPr/>
        </p:nvSpPr>
        <p:spPr>
          <a:xfrm>
            <a:off x="548640" y="5833872"/>
            <a:ext cx="11091672" cy="320040"/>
          </a:xfrm>
          <a:prstGeom prst="rect">
            <a:avLst/>
          </a:prstGeom>
          <a:noFill/>
          <a:ln/>
        </p:spPr>
        <p:txBody>
          <a:bodyPr wrap="square" lIns="0" tIns="0" rIns="0" bIns="0" rtlCol="0" anchor="ctr"/>
          <a:lstStyle/>
          <a:p>
            <a:pPr marL="0" indent="0">
              <a:buNone/>
            </a:pPr>
            <a:r>
              <a:rPr lang="en-US" sz="1400" dirty="0">
                <a:solidFill>
                  <a:srgbClr val="0B2A4A"/>
                </a:solidFill>
                <a:latin typeface="Arial" pitchFamily="34" charset="0"/>
                <a:ea typeface="Arial" pitchFamily="34" charset="-122"/>
                <a:cs typeface="Arial" pitchFamily="34" charset="-120"/>
              </a:rPr>
              <a:t>A skill I would like to develop: ……………………………………………………………………………</a:t>
            </a:r>
            <a:endParaRPr lang="en-US" sz="14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2308</Words>
  <Application>Microsoft Office PowerPoint</Application>
  <PresentationFormat>Widescreen</PresentationFormat>
  <Paragraphs>259</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Arial</vt:lpstr>
      <vt:lpstr>Next Steps Ready</vt:lpstr>
      <vt:lpstr>Teacher notes: Year 8 – Know yourself, know your skills</vt:lpstr>
      <vt:lpstr>Lesson overview</vt:lpstr>
      <vt:lpstr>PowerPoint Presentation</vt:lpstr>
      <vt:lpstr>What is a career?</vt:lpstr>
      <vt:lpstr>What is a job?</vt:lpstr>
      <vt:lpstr>Why do we work?</vt:lpstr>
      <vt:lpstr>Skills warm-up</vt:lpstr>
      <vt:lpstr>What skills do we need for work?</vt:lpstr>
      <vt:lpstr>What skills do we need for work?</vt:lpstr>
      <vt:lpstr>The eight essential skills</vt:lpstr>
      <vt:lpstr>Skills warm-up</vt:lpstr>
      <vt:lpstr>Skills for work</vt:lpstr>
      <vt:lpstr>Task 1: What are your skills strengths?</vt:lpstr>
      <vt:lpstr>Task 2: Which skills does a job need?</vt:lpstr>
      <vt:lpstr>Sharing your skills</vt:lpstr>
      <vt:lpstr>In this lesson you:</vt:lpstr>
      <vt:lpstr>My Skills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8 careers lesson: Know yourself, know your skills (offline version)</dc:title>
  <dc:subject>PptxGenJS Presentation</dc:subject>
  <dc:creator>Careerpilot Team</dc:creator>
  <cp:lastModifiedBy>Sue Lewis</cp:lastModifiedBy>
  <cp:revision>4</cp:revision>
  <dcterms:created xsi:type="dcterms:W3CDTF">2026-10-26T23:29:27Z</dcterms:created>
  <dcterms:modified xsi:type="dcterms:W3CDTF">2026-10-27T16:03:36Z</dcterms:modified>
</cp:coreProperties>
</file>