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3" r:id="rId2"/>
    <p:sldId id="257" r:id="rId3"/>
    <p:sldId id="274" r:id="rId4"/>
    <p:sldId id="275" r:id="rId5"/>
    <p:sldId id="276" r:id="rId6"/>
    <p:sldId id="277" r:id="rId7"/>
    <p:sldId id="262" r:id="rId8"/>
    <p:sldId id="263" r:id="rId9"/>
    <p:sldId id="264" r:id="rId10"/>
    <p:sldId id="278" r:id="rId11"/>
    <p:sldId id="266" r:id="rId12"/>
    <p:sldId id="267" r:id="rId13"/>
    <p:sldId id="268" r:id="rId14"/>
    <p:sldId id="269" r:id="rId15"/>
    <p:sldId id="270" r:id="rId16"/>
    <p:sldId id="271" r:id="rId17"/>
    <p:sldId id="272" r:id="rId18"/>
    <p:sldId id="279"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196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two outcomes linked to the CDI framework. 
https://www.thecdi.net/CDI/media/Write/Framework/CDI_107-Framework_Handbook-web_Updated.pdf
The lessons will support meeting Gatsby Benchmark 1, 2, 3, 4 and 6 and support the Equalex Framework for preparing students for Modern Work Experience as they ‘Introduce &amp; Inspire’ students about the world of work and ‘Investigate &amp; Explore’ jobs and careers.
The lessons provide opportunities for students to practice their essential skills as identified in the Skills Builder Framework 2.0 - www.skillsbuilder.org/universal-framework/
The relevant skills steps are identified in the teacher notes in relevant activities, with reflection questions and prompts for discussion with students as part of the plenary.
This is the ONLINE version: each student needs a computer, tablet or phone with internet access for Tasks 1 and 2. Print the task sheet (slide 18), and the A–Z sheet (slide 17) if you want it for the warm-up. Ask your school or Trust IT team to make sure nextstepsready.org.uk is not blocked.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have to manage their future career.
This slide shows the students which of the career learning areas (CDI) that this lesson links to. You can also share the structure of the session with students.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job is.
Encourage students to explain what is meant by the word job, then reveal the answer.
Look at the photos: how does each of these jobs help other people?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why people work, then reveal the four reasons one by one.
Ask: what other reasons can you think of? (for example, to meet people, to learn new things, to be independent).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must work in pairs to write down job titles for each letter of the alphabet. Print off slide 17 (the A–Z sheet) to support students to complete this warm up activity.
They have 5 minutes to work together.
When the time is up, work as a class to quickly go through the letters of the alphabet getting students to contribute ideas for each letter.
Use the following slide to help with any letters that are missing.
Students can build their Teamwork skill at Step 7: Contributing: I contribute to group activity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Class discussion opportunities around what the job title means, what would people do if they did this job? Does anyone know anyone who does the different jobs listed?
Use the National Careers Service to look up any of these job profiles to find out more about the role.
https://nationalcareers.service.gov.uk/explore-careers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technology and science developing? 
You may want to elicit understanding of what we mean by this. 
Discuss AI. Where we use technology in our every day lives – phones, computers etc. Scientific advances – e.g. electric self driving cars etc.</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Ask the students what jobs are the images showing – then discuss how technology might change these jobs in the future. 
Technology makes many jobs easier but could mean some jobs will change or are not needed at all!
Teachers – Teachers can record their lessons for students to watch back online. They could add captions and videos to help learners or even language translations. Computers also make it easier for students to learn on their own from home. Could some teachers be replaced by robots?? What would be good or bad about that?
Shop Assistants - In shops, people can pay using their phones and may not always need a person to serve them. Have you used a self-checkout in a shop? Could a robot provide customer service as well as a human can?
Farmers – They are already using technology to look at data to help plan what they grow and when to get the best harvest. Could farmers use automatic driverless tractors in the fields? Is this a good idea?
Warehouse workers – Robots are already being used to help people working in a warehouse – what jobs might robots do to help?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new technology and science developments there will be a growth in jobs needed in many industry sectors including:
Medical and Health – we will continue to need more medical scientists, researchers, doctors, nurses and health care workers to help improve people’s health, wellbeing and quality of life
IT and Digital – we will need more data analysts, technology researchers and AI and software developers to create, manage and improve digital technology and how we use AI
Construction - we will need more people to design and build the new buildings and places of the future – architects, electricians, energy engineers
Green jobs– we need lot of people to do jobs that help protect our planet and natural environment like ecologists, foresters and environmental advisers
You might use the National Careers Service job sectors to explore each of these in more detail: https://nationalcareers.service.gov.uk/explore-careers/job-sector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Next Steps Ready: a free careers website with quizzes, tools and job information. There is no login, so students can use it in school and at home.
Today students will start with the Job Quiz, in the Start With You section (circled).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go to nextstepsready.org.uk, choose Start With You, then the Job Quiz ("What's Your Job Sector Vibe?").</a:t>
            </a:r>
          </a:p>
          <a:p>
            <a:r>
              <a:t>They click all the photos of work they wouldn't mind doing – there are no right or wrong answers – then see the four job sectors that match them best.</a:t>
            </a:r>
          </a:p>
          <a:p>
            <a:r>
              <a:t>Ask students to note down their top job sector: they will explore it in Task 2.</a:t>
            </a:r>
          </a:p>
          <a:p>
            <a:r>
              <a:t>Students record their answers on the task sheet (slide 18).</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click "Explore this sector" on their top job sector. This opens the job sector page on the National Careers Service.</a:t>
            </a:r>
          </a:p>
          <a:p>
            <a:r>
              <a:t>They pick three jobs that interest them and find out what each job involves, the typical salary and how to get into it. They can note these down to share in the next activity.</a:t>
            </a:r>
          </a:p>
          <a:p>
            <a:r>
              <a:t>If a student's sector page has too many jobs, suggest they start with the examples near the top.</a:t>
            </a:r>
          </a:p>
          <a:p>
            <a:r>
              <a:t>https://nationalcareers.service.gov.uk/explore-careers/job-sector</a:t>
            </a:r>
          </a:p>
          <a:p>
            <a:r>
              <a:t>Students record their answers on the task sheet (slide 18).</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activity can support students to build the following skills steps:
Step 5 Speaking: Speaking clearly
I speak clearly and in an order that makes sense to others
Step 7 Listening: Active listening
I show I am paying attention
https://www.skillsbuilder.uk/universal-framework-steps/listening-step-7-active-listening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which job sector would you like to find out more about? Did anyone find a job they had never heard of before?
Remind students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the A–Z warm-up. Print one copy per pair.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Printable task sheet for the online Tasks 1 and 2. Print one copy per student (or per pair).</a:t>
            </a:r>
          </a:p>
          <a:p>
            <a:r>
              <a:t>Task 1: students write down the four job sectors from their Job Quiz results and circle their top one.</a:t>
            </a:r>
          </a:p>
          <a:p>
            <a:r>
              <a:t>Task 2: students explore their top sector on the National Careers Service and note three jobs – what each job involves, the typical salary and how to get into it. They use the sheet to share what they found in the next activity.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FFE4D0"/>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FE4D0"/>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7</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747348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42.jpg"/><Relationship Id="rId4" Type="http://schemas.openxmlformats.org/officeDocument/2006/relationships/image" Target="../media/image41.jp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44.jp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46.jp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7 – Exploring jobs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7 badge" descr="/tmp/claude-0/-home-claude/57c6dd4e-62f2-571d-b351-8f501f7ac058/scratchpad/lessons/assets/badge-y7.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886200"/>
            <a:ext cx="3108960"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 one-hour careers lesson to help Year 7 students explore jobs, job sectors and workplaces.</a:t>
            </a:r>
            <a:endParaRPr lang="en-US" sz="1500" dirty="0"/>
          </a:p>
        </p:txBody>
      </p:sp>
      <p:sp>
        <p:nvSpPr>
          <p:cNvPr id="6" name="version tag"/>
          <p:cNvSpPr/>
          <p:nvPr/>
        </p:nvSpPr>
        <p:spPr>
          <a:xfrm>
            <a:off x="777240" y="5029200"/>
            <a:ext cx="3108960" cy="777240"/>
          </a:xfrm>
          <a:prstGeom prst="roundRect">
            <a:avLst>
              <a:gd name="adj" fmla="val 11765"/>
            </a:avLst>
          </a:prstGeom>
          <a:solidFill>
            <a:srgbClr val="FF6600"/>
          </a:solidFill>
          <a:ln w="12700">
            <a:solidFill>
              <a:srgbClr val="FF6600"/>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Online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Students need a computer, tablet or phone</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that career describes their journey through life, learning and work</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Looking forward to the future</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of the range of possible jobs</a:t>
            </a:r>
            <a:endParaRPr lang="en-US" sz="1400" dirty="0"/>
          </a:p>
          <a:p>
            <a:pPr marL="177800" indent="-177800">
              <a:spcAft>
                <a:spcPts val="200"/>
              </a:spcAft>
              <a:buSzPct val="100000"/>
              <a:buChar char="•"/>
            </a:pPr>
            <a:r>
              <a:rPr lang="en-US" sz="1400" dirty="0">
                <a:solidFill>
                  <a:srgbClr val="0B2A4A"/>
                </a:solidFill>
                <a:latin typeface="Arial" pitchFamily="34" charset="0"/>
                <a:ea typeface="Arial" pitchFamily="34" charset="-122"/>
                <a:cs typeface="Arial" pitchFamily="34" charset="-120"/>
              </a:rPr>
              <a:t>Being aware of the range of different sectors and organisations where they can work</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ppt_x"/>
                                          </p:val>
                                        </p:tav>
                                        <p:tav tm="100000">
                                          <p:val>
                                            <p:strVal val="#ppt_x"/>
                                          </p:val>
                                        </p:tav>
                                      </p:tavLst>
                                    </p:anim>
                                    <p:anim calcmode="lin" valueType="num">
                                      <p:cBhvr additive="base">
                                        <p:cTn id="6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ask your school (and your Trust's) IT team to whitelist </a:t>
            </a:r>
            <a:r>
              <a:rPr lang="en-US" sz="1500" b="1" dirty="0">
                <a:solidFill>
                  <a:srgbClr val="0072BA"/>
                </a:solidFill>
                <a:latin typeface="Arial" pitchFamily="34" charset="0"/>
                <a:ea typeface="Arial" pitchFamily="34" charset="-122"/>
                <a:cs typeface="Arial" pitchFamily="34" charset="-120"/>
              </a:rPr>
              <a:t>nextstepsready.org.uk</a:t>
            </a:r>
            <a:r>
              <a:rPr lang="en-US" sz="1500" dirty="0">
                <a:solidFill>
                  <a:srgbClr val="0B2A4A"/>
                </a:solidFill>
                <a:latin typeface="Arial" pitchFamily="34" charset="0"/>
                <a:ea typeface="Arial" pitchFamily="34" charset="-122"/>
                <a:cs typeface="Arial" pitchFamily="34" charset="-120"/>
              </a:rPr>
              <a:t>. Each student needs a device. Print the task sheet (slide 18).</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2303759117"/>
              </p:ext>
            </p:extLst>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15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4–11</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careers, jobs and why people work, A–Z of jobs warm-up (5 mins), jobs of the future</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A–Z sheet (optional)</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12–13</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Online Task 1: Job Sector Quiz on Next Steps Ready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Device per student, task sheet (slide 18)</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20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14</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Online Task 2: explore jobs in your top job sector</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Device per student, task sheet (slide 18)</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15–16</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Share what you found,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 minutes. Timings are a guide – the Job Quiz and research can be extended.</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7 badge" descr="/tmp/claude-0/-home-claude/57c6dd4e-62f2-571d-b351-8f501f7ac058/scratchpad/lessons/assets/badge-y7.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474720"/>
            <a:ext cx="3383280" cy="137160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600" b="1" dirty="0">
                <a:solidFill>
                  <a:srgbClr val="FFFFFF"/>
                </a:solidFill>
                <a:latin typeface="Arial" pitchFamily="34" charset="0"/>
                <a:ea typeface="Arial" pitchFamily="34" charset="-122"/>
                <a:cs typeface="Arial" pitchFamily="34" charset="-120"/>
              </a:rPr>
              <a:t>Exploring jobs</a:t>
            </a:r>
            <a:endParaRPr lang="en-US" sz="1800" dirty="0"/>
          </a:p>
        </p:txBody>
      </p:sp>
      <p:sp>
        <p:nvSpPr>
          <p:cNvPr id="5" name="Text 2"/>
          <p:cNvSpPr txBox="1"/>
          <p:nvPr/>
        </p:nvSpPr>
        <p:spPr>
          <a:xfrm>
            <a:off x="914400" y="4800600"/>
            <a:ext cx="3383280" cy="100584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Discover the jobs people do, the places they work and the jobs of the future.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Explore a range of different jobs, job sectors and workplaces.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13" name="aim 2"/>
          <p:cNvSpPr/>
          <p:nvPr/>
        </p:nvSpPr>
        <p:spPr>
          <a:xfrm>
            <a:off x="5806440" y="2606040"/>
            <a:ext cx="5833872" cy="1097280"/>
          </a:xfrm>
          <a:prstGeom prst="roundRect">
            <a:avLst>
              <a:gd name="adj" fmla="val 10000"/>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a career describes your journey through life, learning and work.</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9" name="aim 3"/>
          <p:cNvSpPr/>
          <p:nvPr/>
        </p:nvSpPr>
        <p:spPr>
          <a:xfrm>
            <a:off x="5806440" y="393192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Start to think about your future career.</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30 mins</a:t>
            </a:r>
            <a:endParaRPr lang="en-US" sz="1300" dirty="0"/>
          </a:p>
        </p:txBody>
      </p:sp>
      <p:sp>
        <p:nvSpPr>
          <p:cNvPr id="31" name="Presentations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Sharing</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ppt_x"/>
                                          </p:val>
                                        </p:tav>
                                        <p:tav tm="100000">
                                          <p:val>
                                            <p:strVal val="#ppt_x"/>
                                          </p:val>
                                        </p:tav>
                                      </p:tavLst>
                                    </p:anim>
                                    <p:anim calcmode="lin" valueType="num">
                                      <p:cBhvr additive="base">
                                        <p:cTn id="84" dur="500" fill="hold"/>
                                        <p:tgtEl>
                                          <p:spTgt spid="31"/>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ppt_x"/>
                                          </p:val>
                                        </p:tav>
                                        <p:tav tm="100000">
                                          <p:val>
                                            <p:strVal val="#ppt_x"/>
                                          </p:val>
                                        </p:tav>
                                      </p:tavLst>
                                    </p:anim>
                                    <p:anim calcmode="lin" valueType="num">
                                      <p:cBhvr additive="base">
                                        <p:cTn id="9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P spid="19" grpId="0" animBg="1"/>
      <p:bldP spid="20" grpId="0" animBg="1"/>
      <p:bldP spid="21" grpId="0" animBg="1"/>
      <p:bldP spid="23" grpId="0" animBg="1"/>
      <p:bldP spid="24" grpId="0" animBg="1"/>
      <p:bldP spid="25" grpId="0" animBg="1"/>
      <p:bldP spid="27" grpId="0" animBg="1"/>
      <p:bldP spid="28" grpId="0" animBg="1"/>
      <p:bldP spid="30" grpId="0" animBg="1"/>
      <p:bldP spid="31"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4</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job?</a:t>
            </a:r>
            <a:endParaRPr lang="en-US" sz="3200" dirty="0"/>
          </a:p>
        </p:txBody>
      </p:sp>
      <p:sp>
        <p:nvSpPr>
          <p:cNvPr id="3" name="card"/>
          <p:cNvSpPr/>
          <p:nvPr/>
        </p:nvSpPr>
        <p:spPr>
          <a:xfrm>
            <a:off x="548640" y="146304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job circle"/>
          <p:cNvSpPr/>
          <p:nvPr/>
        </p:nvSpPr>
        <p:spPr>
          <a:xfrm>
            <a:off x="731520" y="1719072"/>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job icon" descr="preencoded.png"/>
          <p:cNvPicPr>
            <a:picLocks noChangeAspect="1"/>
          </p:cNvPicPr>
          <p:nvPr/>
        </p:nvPicPr>
        <p:blipFill>
          <a:blip r:embed="rId3"/>
          <a:stretch>
            <a:fillRect/>
          </a:stretch>
        </p:blipFill>
        <p:spPr>
          <a:xfrm>
            <a:off x="867583" y="1855135"/>
            <a:ext cx="294803" cy="294803"/>
          </a:xfrm>
          <a:prstGeom prst="rect">
            <a:avLst/>
          </a:prstGeom>
        </p:spPr>
      </p:pic>
      <p:sp>
        <p:nvSpPr>
          <p:cNvPr id="6" name="Text 3"/>
          <p:cNvSpPr txBox="1"/>
          <p:nvPr/>
        </p:nvSpPr>
        <p:spPr>
          <a:xfrm>
            <a:off x="1508760" y="1463040"/>
            <a:ext cx="9966960" cy="10972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 job is </a:t>
            </a:r>
            <a:r>
              <a:rPr lang="en-US" sz="2200" b="1" dirty="0">
                <a:solidFill>
                  <a:srgbClr val="004077"/>
                </a:solidFill>
                <a:latin typeface="Arial" pitchFamily="34" charset="0"/>
                <a:ea typeface="Arial" pitchFamily="34" charset="-122"/>
                <a:cs typeface="Arial" pitchFamily="34" charset="-120"/>
              </a:rPr>
              <a:t>work that a person does regularly to earn money</a:t>
            </a:r>
            <a:r>
              <a:rPr lang="en-US" sz="22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2200" dirty="0"/>
          </a:p>
        </p:txBody>
      </p:sp>
      <p:sp>
        <p:nvSpPr>
          <p:cNvPr id="7" name="A builder helps create houses and buildings. card"/>
          <p:cNvSpPr/>
          <p:nvPr/>
        </p:nvSpPr>
        <p:spPr>
          <a:xfrm>
            <a:off x="5486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A builder helps create houses and buildings." descr="A builder helps create houses and buildings."/>
          <p:cNvPicPr>
            <a:picLocks noChangeAspect="1"/>
          </p:cNvPicPr>
          <p:nvPr/>
        </p:nvPicPr>
        <p:blipFill>
          <a:blip r:embed="rId4"/>
          <a:srcRect/>
          <a:stretch/>
        </p:blipFill>
        <p:spPr>
          <a:xfrm>
            <a:off x="658368" y="2898648"/>
            <a:ext cx="3328416" cy="2404872"/>
          </a:xfrm>
          <a:prstGeom prst="rect">
            <a:avLst/>
          </a:prstGeom>
        </p:spPr>
      </p:pic>
      <p:sp>
        <p:nvSpPr>
          <p:cNvPr id="9" name="Text 5"/>
          <p:cNvSpPr txBox="1"/>
          <p:nvPr/>
        </p:nvSpPr>
        <p:spPr>
          <a:xfrm>
            <a:off x="6858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builder helps create houses and buildings.</a:t>
            </a:r>
            <a:endParaRPr lang="en-US" sz="1700" dirty="0"/>
          </a:p>
        </p:txBody>
      </p:sp>
      <p:sp>
        <p:nvSpPr>
          <p:cNvPr id="10" name="A teacher helps students learn. card"/>
          <p:cNvSpPr/>
          <p:nvPr/>
        </p:nvSpPr>
        <p:spPr>
          <a:xfrm>
            <a:off x="43205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A teacher helps students learn." descr="A teacher helps students learn."/>
          <p:cNvPicPr>
            <a:picLocks noChangeAspect="1"/>
          </p:cNvPicPr>
          <p:nvPr/>
        </p:nvPicPr>
        <p:blipFill>
          <a:blip r:embed="rId5"/>
          <a:srcRect/>
          <a:stretch/>
        </p:blipFill>
        <p:spPr>
          <a:xfrm>
            <a:off x="4430268" y="2898648"/>
            <a:ext cx="3328416" cy="2404872"/>
          </a:xfrm>
          <a:prstGeom prst="rect">
            <a:avLst/>
          </a:prstGeom>
        </p:spPr>
      </p:pic>
      <p:sp>
        <p:nvSpPr>
          <p:cNvPr id="12" name="Text 7"/>
          <p:cNvSpPr txBox="1"/>
          <p:nvPr/>
        </p:nvSpPr>
        <p:spPr>
          <a:xfrm>
            <a:off x="44577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teacher helps students learn.</a:t>
            </a:r>
            <a:endParaRPr lang="en-US" sz="1700" dirty="0"/>
          </a:p>
        </p:txBody>
      </p:sp>
      <p:sp>
        <p:nvSpPr>
          <p:cNvPr id="13" name="A doctor helps people stay healthy. card"/>
          <p:cNvSpPr/>
          <p:nvPr/>
        </p:nvSpPr>
        <p:spPr>
          <a:xfrm>
            <a:off x="80924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A doctor helps people stay healthy." descr="A doctor helps people stay healthy."/>
          <p:cNvPicPr>
            <a:picLocks noChangeAspect="1"/>
          </p:cNvPicPr>
          <p:nvPr/>
        </p:nvPicPr>
        <p:blipFill>
          <a:blip r:embed="rId6"/>
          <a:srcRect/>
          <a:stretch/>
        </p:blipFill>
        <p:spPr>
          <a:xfrm>
            <a:off x="8202168" y="2898648"/>
            <a:ext cx="3328416" cy="2404872"/>
          </a:xfrm>
          <a:prstGeom prst="rect">
            <a:avLst/>
          </a:prstGeom>
        </p:spPr>
      </p:pic>
      <p:sp>
        <p:nvSpPr>
          <p:cNvPr id="15" name="Text 9"/>
          <p:cNvSpPr txBox="1"/>
          <p:nvPr/>
        </p:nvSpPr>
        <p:spPr>
          <a:xfrm>
            <a:off x="82296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doctor helps people stay healthy.</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we work?</a:t>
            </a:r>
            <a:endParaRPr lang="en-US" sz="3200" dirty="0"/>
          </a:p>
        </p:txBody>
      </p:sp>
      <p:sp>
        <p:nvSpPr>
          <p:cNvPr id="3" name="Text 1"/>
          <p:cNvSpPr txBox="1"/>
          <p:nvPr/>
        </p:nvSpPr>
        <p:spPr>
          <a:xfrm>
            <a:off x="548640" y="1275588"/>
            <a:ext cx="11091672" cy="457200"/>
          </a:xfrm>
          <a:prstGeom prst="rect">
            <a:avLst/>
          </a:prstGeom>
          <a:noFill/>
          <a:ln/>
        </p:spPr>
        <p:txBody>
          <a:bodyPr wrap="square" lIns="0" tIns="0" rIns="0" bIns="0" rtlCol="0" anchor="ctr"/>
          <a:lstStyle/>
          <a:p>
            <a:pPr marL="0" indent="0">
              <a:buNone/>
            </a:pPr>
            <a:r>
              <a:rPr lang="en-US" sz="2000" dirty="0">
                <a:solidFill>
                  <a:srgbClr val="0B2A4A"/>
                </a:solidFill>
                <a:latin typeface="Arial" pitchFamily="34" charset="0"/>
                <a:ea typeface="Arial" pitchFamily="34" charset="-122"/>
                <a:cs typeface="Arial" pitchFamily="34" charset="-120"/>
              </a:rPr>
              <a:t>There may be many different reasons why people choose to do the jobs they do…</a:t>
            </a:r>
            <a:endParaRPr lang="en-US" sz="2000" dirty="0"/>
          </a:p>
        </p:txBody>
      </p:sp>
      <p:sp>
        <p:nvSpPr>
          <p:cNvPr id="4" name="To make money to pay for things card"/>
          <p:cNvSpPr/>
          <p:nvPr/>
        </p:nvSpPr>
        <p:spPr>
          <a:xfrm>
            <a:off x="548640"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To make money to pay for things" descr="To make money to pay for things"/>
          <p:cNvPicPr>
            <a:picLocks noChangeAspect="1"/>
          </p:cNvPicPr>
          <p:nvPr/>
        </p:nvPicPr>
        <p:blipFill>
          <a:blip r:embed="rId3"/>
          <a:srcRect/>
          <a:stretch/>
        </p:blipFill>
        <p:spPr>
          <a:xfrm>
            <a:off x="658368" y="2843784"/>
            <a:ext cx="2404872" cy="2221992"/>
          </a:xfrm>
          <a:prstGeom prst="rect">
            <a:avLst/>
          </a:prstGeom>
        </p:spPr>
      </p:pic>
      <p:sp>
        <p:nvSpPr>
          <p:cNvPr id="6" name="Text 3"/>
          <p:cNvSpPr txBox="1"/>
          <p:nvPr/>
        </p:nvSpPr>
        <p:spPr>
          <a:xfrm>
            <a:off x="685800"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make money to pay for things</a:t>
            </a:r>
            <a:endParaRPr lang="en-US" sz="1500" dirty="0"/>
          </a:p>
        </p:txBody>
      </p:sp>
      <p:sp>
        <p:nvSpPr>
          <p:cNvPr id="7" name="To do something they enjoy or are good at card"/>
          <p:cNvSpPr/>
          <p:nvPr/>
        </p:nvSpPr>
        <p:spPr>
          <a:xfrm>
            <a:off x="3364992"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To do something they enjoy or are good at" descr="To do something they enjoy or are good at"/>
          <p:cNvPicPr>
            <a:picLocks noChangeAspect="1"/>
          </p:cNvPicPr>
          <p:nvPr/>
        </p:nvPicPr>
        <p:blipFill>
          <a:blip r:embed="rId4"/>
          <a:srcRect/>
          <a:stretch/>
        </p:blipFill>
        <p:spPr>
          <a:xfrm>
            <a:off x="3474720" y="2843784"/>
            <a:ext cx="2404872" cy="2221992"/>
          </a:xfrm>
          <a:prstGeom prst="rect">
            <a:avLst/>
          </a:prstGeom>
        </p:spPr>
      </p:pic>
      <p:sp>
        <p:nvSpPr>
          <p:cNvPr id="9" name="Text 5"/>
          <p:cNvSpPr txBox="1"/>
          <p:nvPr/>
        </p:nvSpPr>
        <p:spPr>
          <a:xfrm>
            <a:off x="3502152"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do something they enjoy or are good at</a:t>
            </a:r>
            <a:endParaRPr lang="en-US" sz="1500" dirty="0"/>
          </a:p>
        </p:txBody>
      </p:sp>
      <p:sp>
        <p:nvSpPr>
          <p:cNvPr id="10" name="To support other people card"/>
          <p:cNvSpPr/>
          <p:nvPr/>
        </p:nvSpPr>
        <p:spPr>
          <a:xfrm>
            <a:off x="6181344"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To support other people" descr="To support other people"/>
          <p:cNvPicPr>
            <a:picLocks noChangeAspect="1"/>
          </p:cNvPicPr>
          <p:nvPr/>
        </p:nvPicPr>
        <p:blipFill>
          <a:blip r:embed="rId5"/>
          <a:srcRect/>
          <a:stretch/>
        </p:blipFill>
        <p:spPr>
          <a:xfrm>
            <a:off x="6291072" y="2843784"/>
            <a:ext cx="2404872" cy="2221992"/>
          </a:xfrm>
          <a:prstGeom prst="rect">
            <a:avLst/>
          </a:prstGeom>
        </p:spPr>
      </p:pic>
      <p:sp>
        <p:nvSpPr>
          <p:cNvPr id="12" name="Text 7"/>
          <p:cNvSpPr txBox="1"/>
          <p:nvPr/>
        </p:nvSpPr>
        <p:spPr>
          <a:xfrm>
            <a:off x="6318504"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support other people</a:t>
            </a:r>
            <a:endParaRPr lang="en-US" sz="1500" dirty="0"/>
          </a:p>
        </p:txBody>
      </p:sp>
      <p:sp>
        <p:nvSpPr>
          <p:cNvPr id="13" name="To help to protect our planet card"/>
          <p:cNvSpPr/>
          <p:nvPr/>
        </p:nvSpPr>
        <p:spPr>
          <a:xfrm>
            <a:off x="8997696"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To help to protect our planet" descr="To help to protect our planet"/>
          <p:cNvPicPr>
            <a:picLocks noChangeAspect="1"/>
          </p:cNvPicPr>
          <p:nvPr/>
        </p:nvPicPr>
        <p:blipFill>
          <a:blip r:embed="rId6"/>
          <a:srcRect/>
          <a:stretch/>
        </p:blipFill>
        <p:spPr>
          <a:xfrm>
            <a:off x="9107424" y="2843784"/>
            <a:ext cx="2404872" cy="2221992"/>
          </a:xfrm>
          <a:prstGeom prst="rect">
            <a:avLst/>
          </a:prstGeom>
        </p:spPr>
      </p:pic>
      <p:sp>
        <p:nvSpPr>
          <p:cNvPr id="15" name="Text 9"/>
          <p:cNvSpPr txBox="1"/>
          <p:nvPr/>
        </p:nvSpPr>
        <p:spPr>
          <a:xfrm>
            <a:off x="9134856"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help to protect our planet</a:t>
            </a:r>
            <a:endParaRPr lang="en-US" sz="1500" dirty="0"/>
          </a:p>
        </p:txBody>
      </p:sp>
      <p:sp>
        <p:nvSpPr>
          <p:cNvPr id="16" name="question bar"/>
          <p:cNvSpPr/>
          <p:nvPr/>
        </p:nvSpPr>
        <p:spPr>
          <a:xfrm>
            <a:off x="576072" y="180594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58952" y="19110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73069" y="2025213"/>
            <a:ext cx="247254" cy="247254"/>
          </a:xfrm>
          <a:prstGeom prst="rect">
            <a:avLst/>
          </a:prstGeom>
        </p:spPr>
      </p:pic>
      <p:sp>
        <p:nvSpPr>
          <p:cNvPr id="19" name="Text 12"/>
          <p:cNvSpPr txBox="1"/>
          <p:nvPr/>
        </p:nvSpPr>
        <p:spPr>
          <a:xfrm>
            <a:off x="1399032" y="180594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Can you think of reasons why people work?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Exploring jobs: A to Z</a:t>
            </a:r>
            <a:endParaRPr lang="en-US" sz="3200" dirty="0"/>
          </a:p>
        </p:txBody>
      </p:sp>
      <p:sp>
        <p:nvSpPr>
          <p:cNvPr id="3" name="card"/>
          <p:cNvSpPr/>
          <p:nvPr/>
        </p:nvSpPr>
        <p:spPr>
          <a:xfrm>
            <a:off x="548640" y="1463040"/>
            <a:ext cx="6309360" cy="4572000"/>
          </a:xfrm>
          <a:prstGeom prst="roundRect">
            <a:avLst>
              <a:gd name="adj" fmla="val 24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585216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There are lots of different jobs you could do.</a:t>
            </a:r>
            <a:endParaRPr lang="en-US" sz="2000" dirty="0"/>
          </a:p>
        </p:txBody>
      </p:sp>
      <p:sp>
        <p:nvSpPr>
          <p:cNvPr id="5" name="number 1"/>
          <p:cNvSpPr/>
          <p:nvPr/>
        </p:nvSpPr>
        <p:spPr>
          <a:xfrm>
            <a:off x="822960" y="228600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2860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24942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Work in pairs or small groups.</a:t>
            </a:r>
            <a:endParaRPr lang="en-US" sz="2000" dirty="0"/>
          </a:p>
        </p:txBody>
      </p:sp>
      <p:sp>
        <p:nvSpPr>
          <p:cNvPr id="8" name="number 2"/>
          <p:cNvSpPr/>
          <p:nvPr/>
        </p:nvSpPr>
        <p:spPr>
          <a:xfrm>
            <a:off x="822960" y="306324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0632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02666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Think of a different job for every letter of the alphabet.</a:t>
            </a:r>
            <a:endParaRPr lang="en-US" sz="2000" dirty="0"/>
          </a:p>
        </p:txBody>
      </p:sp>
      <p:sp>
        <p:nvSpPr>
          <p:cNvPr id="11" name="number 3"/>
          <p:cNvSpPr/>
          <p:nvPr/>
        </p:nvSpPr>
        <p:spPr>
          <a:xfrm>
            <a:off x="822960" y="384048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38404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3803904"/>
            <a:ext cx="5074920" cy="77724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Write the job titles down in order.</a:t>
            </a:r>
            <a:endParaRPr lang="en-US" sz="2000" dirty="0"/>
          </a:p>
        </p:txBody>
      </p:sp>
      <p:sp>
        <p:nvSpPr>
          <p:cNvPr id="14" name="example"/>
          <p:cNvSpPr/>
          <p:nvPr/>
        </p:nvSpPr>
        <p:spPr>
          <a:xfrm>
            <a:off x="1508760" y="4572000"/>
            <a:ext cx="3108960" cy="1234440"/>
          </a:xfrm>
          <a:prstGeom prst="roundRect">
            <a:avLst>
              <a:gd name="adj" fmla="val 8889"/>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3"/>
          <p:cNvSpPr txBox="1"/>
          <p:nvPr/>
        </p:nvSpPr>
        <p:spPr>
          <a:xfrm>
            <a:off x="1691640" y="4572000"/>
            <a:ext cx="2743200" cy="123444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A – Actor</a:t>
            </a:r>
            <a:endParaRPr lang="en-US" sz="1700" dirty="0"/>
          </a:p>
          <a:p>
            <a:pPr marL="0" indent="0">
              <a:buNone/>
            </a:pPr>
            <a:r>
              <a:rPr lang="en-US" sz="1700" b="1" dirty="0">
                <a:solidFill>
                  <a:srgbClr val="0B2A4A"/>
                </a:solidFill>
                <a:latin typeface="Arial" pitchFamily="34" charset="0"/>
                <a:ea typeface="Arial" pitchFamily="34" charset="-122"/>
                <a:cs typeface="Arial" pitchFamily="34" charset="-120"/>
              </a:rPr>
              <a:t>B – Builder</a:t>
            </a:r>
            <a:endParaRPr lang="en-US" sz="1700" dirty="0"/>
          </a:p>
          <a:p>
            <a:pPr marL="0" indent="0">
              <a:buNone/>
            </a:pPr>
            <a:r>
              <a:rPr lang="en-US" sz="1700" b="1" dirty="0">
                <a:solidFill>
                  <a:srgbClr val="0B2A4A"/>
                </a:solidFill>
                <a:latin typeface="Arial" pitchFamily="34" charset="0"/>
                <a:ea typeface="Arial" pitchFamily="34" charset="-122"/>
                <a:cs typeface="Arial" pitchFamily="34" charset="-120"/>
              </a:rPr>
              <a:t>C – Cook…</a:t>
            </a:r>
            <a:endParaRPr lang="en-US" sz="1700" dirty="0"/>
          </a:p>
        </p:txBody>
      </p:sp>
      <p:sp>
        <p:nvSpPr>
          <p:cNvPr id="16" name="timer"/>
          <p:cNvSpPr/>
          <p:nvPr/>
        </p:nvSpPr>
        <p:spPr>
          <a:xfrm>
            <a:off x="4800600" y="516636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17" name="timer clock"/>
          <p:cNvSpPr/>
          <p:nvPr/>
        </p:nvSpPr>
        <p:spPr>
          <a:xfrm>
            <a:off x="4864608" y="522122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8" name="timer icon" descr="preencoded.png"/>
          <p:cNvPicPr>
            <a:picLocks noChangeAspect="1"/>
          </p:cNvPicPr>
          <p:nvPr/>
        </p:nvPicPr>
        <p:blipFill>
          <a:blip r:embed="rId3"/>
          <a:stretch>
            <a:fillRect/>
          </a:stretch>
        </p:blipFill>
        <p:spPr>
          <a:xfrm>
            <a:off x="4946904" y="5303520"/>
            <a:ext cx="292608" cy="292608"/>
          </a:xfrm>
          <a:prstGeom prst="rect">
            <a:avLst/>
          </a:prstGeom>
        </p:spPr>
      </p:pic>
      <p:sp>
        <p:nvSpPr>
          <p:cNvPr id="19" name="Text 16"/>
          <p:cNvSpPr txBox="1"/>
          <p:nvPr/>
        </p:nvSpPr>
        <p:spPr>
          <a:xfrm>
            <a:off x="5367528" y="516636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8 mins</a:t>
            </a:r>
            <a:endParaRPr lang="en-US" sz="2000" dirty="0"/>
          </a:p>
        </p:txBody>
      </p:sp>
      <p:pic>
        <p:nvPicPr>
          <p:cNvPr id="20" name="Chef" descr="Chef"/>
          <p:cNvPicPr>
            <a:picLocks noChangeAspect="1"/>
          </p:cNvPicPr>
          <p:nvPr/>
        </p:nvPicPr>
        <p:blipFill>
          <a:blip r:embed="rId4"/>
          <a:srcRect/>
          <a:stretch/>
        </p:blipFill>
        <p:spPr>
          <a:xfrm>
            <a:off x="7132320" y="1463040"/>
            <a:ext cx="4507992" cy="2651760"/>
          </a:xfrm>
          <a:prstGeom prst="rect">
            <a:avLst/>
          </a:prstGeom>
        </p:spPr>
      </p:pic>
      <p:pic>
        <p:nvPicPr>
          <p:cNvPr id="21" name="Carpenter" descr="Carpenter"/>
          <p:cNvPicPr>
            <a:picLocks noChangeAspect="1"/>
          </p:cNvPicPr>
          <p:nvPr/>
        </p:nvPicPr>
        <p:blipFill>
          <a:blip r:embed="rId5"/>
          <a:srcRect/>
          <a:stretch/>
        </p:blipFill>
        <p:spPr>
          <a:xfrm>
            <a:off x="7132320" y="4251960"/>
            <a:ext cx="2194560" cy="1783080"/>
          </a:xfrm>
          <a:prstGeom prst="rect">
            <a:avLst/>
          </a:prstGeom>
        </p:spPr>
      </p:pic>
      <p:pic>
        <p:nvPicPr>
          <p:cNvPr id="22" name="Microphone" descr="Microphone"/>
          <p:cNvPicPr>
            <a:picLocks noChangeAspect="1"/>
          </p:cNvPicPr>
          <p:nvPr/>
        </p:nvPicPr>
        <p:blipFill>
          <a:blip r:embed="rId6"/>
          <a:srcRect/>
          <a:stretch/>
        </p:blipFill>
        <p:spPr>
          <a:xfrm>
            <a:off x="9445752" y="4251960"/>
            <a:ext cx="2194560" cy="178308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Jobs you might have picked…</a:t>
            </a:r>
            <a:endParaRPr lang="en-US" sz="3200" dirty="0"/>
          </a:p>
        </p:txBody>
      </p:sp>
      <p:sp>
        <p:nvSpPr>
          <p:cNvPr id="3" name="card"/>
          <p:cNvSpPr/>
          <p:nvPr/>
        </p:nvSpPr>
        <p:spPr>
          <a:xfrm>
            <a:off x="548640" y="1417320"/>
            <a:ext cx="5440680" cy="4709160"/>
          </a:xfrm>
          <a:prstGeom prst="roundRect">
            <a:avLst>
              <a:gd name="adj" fmla="val 233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letter A"/>
          <p:cNvSpPr/>
          <p:nvPr/>
        </p:nvSpPr>
        <p:spPr>
          <a:xfrm>
            <a:off x="777240" y="1536192"/>
            <a:ext cx="301752" cy="301752"/>
          </a:xfrm>
          <a:prstGeom prst="ellipse">
            <a:avLst/>
          </a:prstGeom>
          <a:solidFill>
            <a:srgbClr val="FF6600"/>
          </a:solidFill>
          <a:ln w="12700">
            <a:solidFill>
              <a:srgbClr val="FF6600"/>
            </a:solidFill>
            <a:prstDash val="solid"/>
          </a:ln>
        </p:spPr>
        <p:txBody>
          <a:bodyPr/>
          <a:lstStyle/>
          <a:p>
            <a:endParaRPr lang="en-GB"/>
          </a:p>
        </p:txBody>
      </p:sp>
      <p:sp>
        <p:nvSpPr>
          <p:cNvPr id="5" name="Text 3"/>
          <p:cNvSpPr txBox="1"/>
          <p:nvPr/>
        </p:nvSpPr>
        <p:spPr>
          <a:xfrm>
            <a:off x="777240" y="153619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6" name="Text 4"/>
          <p:cNvSpPr txBox="1"/>
          <p:nvPr/>
        </p:nvSpPr>
        <p:spPr>
          <a:xfrm>
            <a:off x="1234440" y="153619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Actor</a:t>
            </a:r>
            <a:endParaRPr lang="en-US" sz="1600" dirty="0"/>
          </a:p>
        </p:txBody>
      </p:sp>
      <p:sp>
        <p:nvSpPr>
          <p:cNvPr id="7" name="letter B"/>
          <p:cNvSpPr/>
          <p:nvPr/>
        </p:nvSpPr>
        <p:spPr>
          <a:xfrm>
            <a:off x="777240" y="1888236"/>
            <a:ext cx="301752" cy="301752"/>
          </a:xfrm>
          <a:prstGeom prst="ellipse">
            <a:avLst/>
          </a:prstGeom>
          <a:solidFill>
            <a:srgbClr val="FF6600"/>
          </a:solidFill>
          <a:ln w="12700">
            <a:solidFill>
              <a:srgbClr val="FF6600"/>
            </a:solidFill>
            <a:prstDash val="solid"/>
          </a:ln>
        </p:spPr>
        <p:txBody>
          <a:bodyPr/>
          <a:lstStyle/>
          <a:p>
            <a:endParaRPr lang="en-GB"/>
          </a:p>
        </p:txBody>
      </p:sp>
      <p:sp>
        <p:nvSpPr>
          <p:cNvPr id="8" name="Text 6"/>
          <p:cNvSpPr txBox="1"/>
          <p:nvPr/>
        </p:nvSpPr>
        <p:spPr>
          <a:xfrm>
            <a:off x="777240" y="188823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9" name="Text 7"/>
          <p:cNvSpPr txBox="1"/>
          <p:nvPr/>
        </p:nvSpPr>
        <p:spPr>
          <a:xfrm>
            <a:off x="1234440" y="188823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Baker</a:t>
            </a:r>
            <a:endParaRPr lang="en-US" sz="1600" dirty="0"/>
          </a:p>
        </p:txBody>
      </p:sp>
      <p:sp>
        <p:nvSpPr>
          <p:cNvPr id="10" name="letter C"/>
          <p:cNvSpPr/>
          <p:nvPr/>
        </p:nvSpPr>
        <p:spPr>
          <a:xfrm>
            <a:off x="777240" y="2240280"/>
            <a:ext cx="301752" cy="301752"/>
          </a:xfrm>
          <a:prstGeom prst="ellipse">
            <a:avLst/>
          </a:prstGeom>
          <a:solidFill>
            <a:srgbClr val="FF6600"/>
          </a:solidFill>
          <a:ln w="12700">
            <a:solidFill>
              <a:srgbClr val="FF6600"/>
            </a:solidFill>
            <a:prstDash val="solid"/>
          </a:ln>
        </p:spPr>
        <p:txBody>
          <a:bodyPr/>
          <a:lstStyle/>
          <a:p>
            <a:endParaRPr lang="en-GB"/>
          </a:p>
        </p:txBody>
      </p:sp>
      <p:sp>
        <p:nvSpPr>
          <p:cNvPr id="11" name="Text 9"/>
          <p:cNvSpPr txBox="1"/>
          <p:nvPr/>
        </p:nvSpPr>
        <p:spPr>
          <a:xfrm>
            <a:off x="777240" y="224028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2" name="Text 10"/>
          <p:cNvSpPr txBox="1"/>
          <p:nvPr/>
        </p:nvSpPr>
        <p:spPr>
          <a:xfrm>
            <a:off x="1234440" y="224028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Cook</a:t>
            </a:r>
            <a:endParaRPr lang="en-US" sz="1600" dirty="0"/>
          </a:p>
        </p:txBody>
      </p:sp>
      <p:sp>
        <p:nvSpPr>
          <p:cNvPr id="13" name="letter D"/>
          <p:cNvSpPr/>
          <p:nvPr/>
        </p:nvSpPr>
        <p:spPr>
          <a:xfrm>
            <a:off x="777240" y="2592324"/>
            <a:ext cx="301752" cy="301752"/>
          </a:xfrm>
          <a:prstGeom prst="ellipse">
            <a:avLst/>
          </a:prstGeom>
          <a:solidFill>
            <a:srgbClr val="FF6600"/>
          </a:solidFill>
          <a:ln w="12700">
            <a:solidFill>
              <a:srgbClr val="FF6600"/>
            </a:solidFill>
            <a:prstDash val="solid"/>
          </a:ln>
        </p:spPr>
        <p:txBody>
          <a:bodyPr/>
          <a:lstStyle/>
          <a:p>
            <a:endParaRPr lang="en-GB"/>
          </a:p>
        </p:txBody>
      </p:sp>
      <p:sp>
        <p:nvSpPr>
          <p:cNvPr id="14" name="Text 12"/>
          <p:cNvSpPr txBox="1"/>
          <p:nvPr/>
        </p:nvSpPr>
        <p:spPr>
          <a:xfrm>
            <a:off x="777240" y="259232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5" name="Text 13"/>
          <p:cNvSpPr txBox="1"/>
          <p:nvPr/>
        </p:nvSpPr>
        <p:spPr>
          <a:xfrm>
            <a:off x="1234440" y="259232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Dancer</a:t>
            </a:r>
            <a:endParaRPr lang="en-US" sz="1600" dirty="0"/>
          </a:p>
        </p:txBody>
      </p:sp>
      <p:sp>
        <p:nvSpPr>
          <p:cNvPr id="16" name="letter E"/>
          <p:cNvSpPr/>
          <p:nvPr/>
        </p:nvSpPr>
        <p:spPr>
          <a:xfrm>
            <a:off x="777240" y="2944368"/>
            <a:ext cx="301752" cy="301752"/>
          </a:xfrm>
          <a:prstGeom prst="ellipse">
            <a:avLst/>
          </a:prstGeom>
          <a:solidFill>
            <a:srgbClr val="FF6600"/>
          </a:solidFill>
          <a:ln w="12700">
            <a:solidFill>
              <a:srgbClr val="FF6600"/>
            </a:solidFill>
            <a:prstDash val="solid"/>
          </a:ln>
        </p:spPr>
        <p:txBody>
          <a:bodyPr/>
          <a:lstStyle/>
          <a:p>
            <a:endParaRPr lang="en-GB"/>
          </a:p>
        </p:txBody>
      </p:sp>
      <p:sp>
        <p:nvSpPr>
          <p:cNvPr id="17" name="Text 15"/>
          <p:cNvSpPr txBox="1"/>
          <p:nvPr/>
        </p:nvSpPr>
        <p:spPr>
          <a:xfrm>
            <a:off x="777240" y="294436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18" name="Text 16"/>
          <p:cNvSpPr txBox="1"/>
          <p:nvPr/>
        </p:nvSpPr>
        <p:spPr>
          <a:xfrm>
            <a:off x="1234440" y="294436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Electrician</a:t>
            </a:r>
            <a:endParaRPr lang="en-US" sz="1600" dirty="0"/>
          </a:p>
        </p:txBody>
      </p:sp>
      <p:sp>
        <p:nvSpPr>
          <p:cNvPr id="19" name="letter F"/>
          <p:cNvSpPr/>
          <p:nvPr/>
        </p:nvSpPr>
        <p:spPr>
          <a:xfrm>
            <a:off x="777240" y="3296412"/>
            <a:ext cx="301752" cy="301752"/>
          </a:xfrm>
          <a:prstGeom prst="ellipse">
            <a:avLst/>
          </a:prstGeom>
          <a:solidFill>
            <a:srgbClr val="FF6600"/>
          </a:solidFill>
          <a:ln w="12700">
            <a:solidFill>
              <a:srgbClr val="FF6600"/>
            </a:solidFill>
            <a:prstDash val="solid"/>
          </a:ln>
        </p:spPr>
        <p:txBody>
          <a:bodyPr/>
          <a:lstStyle/>
          <a:p>
            <a:endParaRPr lang="en-GB"/>
          </a:p>
        </p:txBody>
      </p:sp>
      <p:sp>
        <p:nvSpPr>
          <p:cNvPr id="20" name="Text 18"/>
          <p:cNvSpPr txBox="1"/>
          <p:nvPr/>
        </p:nvSpPr>
        <p:spPr>
          <a:xfrm>
            <a:off x="777240" y="329641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F</a:t>
            </a:r>
            <a:endParaRPr lang="en-US" sz="1200" dirty="0"/>
          </a:p>
        </p:txBody>
      </p:sp>
      <p:sp>
        <p:nvSpPr>
          <p:cNvPr id="21" name="Text 19"/>
          <p:cNvSpPr txBox="1"/>
          <p:nvPr/>
        </p:nvSpPr>
        <p:spPr>
          <a:xfrm>
            <a:off x="1234440" y="329641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Farmer</a:t>
            </a:r>
            <a:endParaRPr lang="en-US" sz="1600" dirty="0"/>
          </a:p>
        </p:txBody>
      </p:sp>
      <p:sp>
        <p:nvSpPr>
          <p:cNvPr id="22" name="letter G"/>
          <p:cNvSpPr/>
          <p:nvPr/>
        </p:nvSpPr>
        <p:spPr>
          <a:xfrm>
            <a:off x="777240" y="3648456"/>
            <a:ext cx="301752" cy="301752"/>
          </a:xfrm>
          <a:prstGeom prst="ellipse">
            <a:avLst/>
          </a:prstGeom>
          <a:solidFill>
            <a:srgbClr val="FF6600"/>
          </a:solidFill>
          <a:ln w="12700">
            <a:solidFill>
              <a:srgbClr val="FF6600"/>
            </a:solidFill>
            <a:prstDash val="solid"/>
          </a:ln>
        </p:spPr>
        <p:txBody>
          <a:bodyPr/>
          <a:lstStyle/>
          <a:p>
            <a:endParaRPr lang="en-GB"/>
          </a:p>
        </p:txBody>
      </p:sp>
      <p:sp>
        <p:nvSpPr>
          <p:cNvPr id="23" name="Text 21"/>
          <p:cNvSpPr txBox="1"/>
          <p:nvPr/>
        </p:nvSpPr>
        <p:spPr>
          <a:xfrm>
            <a:off x="777240" y="364845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G</a:t>
            </a:r>
            <a:endParaRPr lang="en-US" sz="1200" dirty="0"/>
          </a:p>
        </p:txBody>
      </p:sp>
      <p:sp>
        <p:nvSpPr>
          <p:cNvPr id="24" name="Text 22"/>
          <p:cNvSpPr txBox="1"/>
          <p:nvPr/>
        </p:nvSpPr>
        <p:spPr>
          <a:xfrm>
            <a:off x="1234440" y="364845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Gardener</a:t>
            </a:r>
            <a:endParaRPr lang="en-US" sz="1600" dirty="0"/>
          </a:p>
        </p:txBody>
      </p:sp>
      <p:sp>
        <p:nvSpPr>
          <p:cNvPr id="25" name="letter H"/>
          <p:cNvSpPr/>
          <p:nvPr/>
        </p:nvSpPr>
        <p:spPr>
          <a:xfrm>
            <a:off x="777240" y="4000500"/>
            <a:ext cx="301752" cy="301752"/>
          </a:xfrm>
          <a:prstGeom prst="ellipse">
            <a:avLst/>
          </a:prstGeom>
          <a:solidFill>
            <a:srgbClr val="FF6600"/>
          </a:solidFill>
          <a:ln w="12700">
            <a:solidFill>
              <a:srgbClr val="FF6600"/>
            </a:solidFill>
            <a:prstDash val="solid"/>
          </a:ln>
        </p:spPr>
        <p:txBody>
          <a:bodyPr/>
          <a:lstStyle/>
          <a:p>
            <a:endParaRPr lang="en-GB"/>
          </a:p>
        </p:txBody>
      </p:sp>
      <p:sp>
        <p:nvSpPr>
          <p:cNvPr id="26" name="Text 24"/>
          <p:cNvSpPr txBox="1"/>
          <p:nvPr/>
        </p:nvSpPr>
        <p:spPr>
          <a:xfrm>
            <a:off x="777240" y="400050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H</a:t>
            </a:r>
            <a:endParaRPr lang="en-US" sz="1200" dirty="0"/>
          </a:p>
        </p:txBody>
      </p:sp>
      <p:sp>
        <p:nvSpPr>
          <p:cNvPr id="27" name="Text 25"/>
          <p:cNvSpPr txBox="1"/>
          <p:nvPr/>
        </p:nvSpPr>
        <p:spPr>
          <a:xfrm>
            <a:off x="1234440" y="400050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Hotel Manager</a:t>
            </a:r>
            <a:endParaRPr lang="en-US" sz="1600" dirty="0"/>
          </a:p>
        </p:txBody>
      </p:sp>
      <p:sp>
        <p:nvSpPr>
          <p:cNvPr id="28" name="letter I"/>
          <p:cNvSpPr/>
          <p:nvPr/>
        </p:nvSpPr>
        <p:spPr>
          <a:xfrm>
            <a:off x="777240" y="4352544"/>
            <a:ext cx="301752" cy="301752"/>
          </a:xfrm>
          <a:prstGeom prst="ellipse">
            <a:avLst/>
          </a:prstGeom>
          <a:solidFill>
            <a:srgbClr val="FF6600"/>
          </a:solidFill>
          <a:ln w="12700">
            <a:solidFill>
              <a:srgbClr val="FF6600"/>
            </a:solidFill>
            <a:prstDash val="solid"/>
          </a:ln>
        </p:spPr>
        <p:txBody>
          <a:bodyPr/>
          <a:lstStyle/>
          <a:p>
            <a:endParaRPr lang="en-GB"/>
          </a:p>
        </p:txBody>
      </p:sp>
      <p:sp>
        <p:nvSpPr>
          <p:cNvPr id="29" name="Text 27"/>
          <p:cNvSpPr txBox="1"/>
          <p:nvPr/>
        </p:nvSpPr>
        <p:spPr>
          <a:xfrm>
            <a:off x="777240" y="435254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I</a:t>
            </a:r>
            <a:endParaRPr lang="en-US" sz="1200" dirty="0"/>
          </a:p>
        </p:txBody>
      </p:sp>
      <p:sp>
        <p:nvSpPr>
          <p:cNvPr id="30" name="Text 28"/>
          <p:cNvSpPr txBox="1"/>
          <p:nvPr/>
        </p:nvSpPr>
        <p:spPr>
          <a:xfrm>
            <a:off x="1234440" y="435254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Ice Cream Seller</a:t>
            </a:r>
            <a:endParaRPr lang="en-US" sz="1600" dirty="0"/>
          </a:p>
        </p:txBody>
      </p:sp>
      <p:sp>
        <p:nvSpPr>
          <p:cNvPr id="31" name="letter J"/>
          <p:cNvSpPr/>
          <p:nvPr/>
        </p:nvSpPr>
        <p:spPr>
          <a:xfrm>
            <a:off x="777240" y="4704588"/>
            <a:ext cx="301752" cy="301752"/>
          </a:xfrm>
          <a:prstGeom prst="ellipse">
            <a:avLst/>
          </a:prstGeom>
          <a:solidFill>
            <a:srgbClr val="FF6600"/>
          </a:solidFill>
          <a:ln w="12700">
            <a:solidFill>
              <a:srgbClr val="FF6600"/>
            </a:solidFill>
            <a:prstDash val="solid"/>
          </a:ln>
        </p:spPr>
        <p:txBody>
          <a:bodyPr/>
          <a:lstStyle/>
          <a:p>
            <a:endParaRPr lang="en-GB"/>
          </a:p>
        </p:txBody>
      </p:sp>
      <p:sp>
        <p:nvSpPr>
          <p:cNvPr id="32" name="Text 30"/>
          <p:cNvSpPr txBox="1"/>
          <p:nvPr/>
        </p:nvSpPr>
        <p:spPr>
          <a:xfrm>
            <a:off x="777240" y="470458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J</a:t>
            </a:r>
            <a:endParaRPr lang="en-US" sz="1200" dirty="0"/>
          </a:p>
        </p:txBody>
      </p:sp>
      <p:sp>
        <p:nvSpPr>
          <p:cNvPr id="33" name="Text 31"/>
          <p:cNvSpPr txBox="1"/>
          <p:nvPr/>
        </p:nvSpPr>
        <p:spPr>
          <a:xfrm>
            <a:off x="1234440" y="470458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Jewellery Designer</a:t>
            </a:r>
            <a:endParaRPr lang="en-US" sz="1600" dirty="0"/>
          </a:p>
        </p:txBody>
      </p:sp>
      <p:sp>
        <p:nvSpPr>
          <p:cNvPr id="34" name="letter K"/>
          <p:cNvSpPr/>
          <p:nvPr/>
        </p:nvSpPr>
        <p:spPr>
          <a:xfrm>
            <a:off x="777240" y="5056632"/>
            <a:ext cx="301752" cy="301752"/>
          </a:xfrm>
          <a:prstGeom prst="ellipse">
            <a:avLst/>
          </a:prstGeom>
          <a:solidFill>
            <a:srgbClr val="FF6600"/>
          </a:solidFill>
          <a:ln w="12700">
            <a:solidFill>
              <a:srgbClr val="FF6600"/>
            </a:solidFill>
            <a:prstDash val="solid"/>
          </a:ln>
        </p:spPr>
        <p:txBody>
          <a:bodyPr/>
          <a:lstStyle/>
          <a:p>
            <a:endParaRPr lang="en-GB"/>
          </a:p>
        </p:txBody>
      </p:sp>
      <p:sp>
        <p:nvSpPr>
          <p:cNvPr id="35" name="Text 33"/>
          <p:cNvSpPr txBox="1"/>
          <p:nvPr/>
        </p:nvSpPr>
        <p:spPr>
          <a:xfrm>
            <a:off x="777240" y="505663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K</a:t>
            </a:r>
            <a:endParaRPr lang="en-US" sz="1200" dirty="0"/>
          </a:p>
        </p:txBody>
      </p:sp>
      <p:sp>
        <p:nvSpPr>
          <p:cNvPr id="36" name="Text 34"/>
          <p:cNvSpPr txBox="1"/>
          <p:nvPr/>
        </p:nvSpPr>
        <p:spPr>
          <a:xfrm>
            <a:off x="1234440" y="505663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Kitchen Fitter</a:t>
            </a:r>
            <a:endParaRPr lang="en-US" sz="1600" dirty="0"/>
          </a:p>
        </p:txBody>
      </p:sp>
      <p:sp>
        <p:nvSpPr>
          <p:cNvPr id="37" name="letter L"/>
          <p:cNvSpPr/>
          <p:nvPr/>
        </p:nvSpPr>
        <p:spPr>
          <a:xfrm>
            <a:off x="777240" y="5408676"/>
            <a:ext cx="301752" cy="301752"/>
          </a:xfrm>
          <a:prstGeom prst="ellipse">
            <a:avLst/>
          </a:prstGeom>
          <a:solidFill>
            <a:srgbClr val="FF6600"/>
          </a:solidFill>
          <a:ln w="12700">
            <a:solidFill>
              <a:srgbClr val="FF6600"/>
            </a:solidFill>
            <a:prstDash val="solid"/>
          </a:ln>
        </p:spPr>
        <p:txBody>
          <a:bodyPr/>
          <a:lstStyle/>
          <a:p>
            <a:endParaRPr lang="en-GB"/>
          </a:p>
        </p:txBody>
      </p:sp>
      <p:sp>
        <p:nvSpPr>
          <p:cNvPr id="38" name="Text 36"/>
          <p:cNvSpPr txBox="1"/>
          <p:nvPr/>
        </p:nvSpPr>
        <p:spPr>
          <a:xfrm>
            <a:off x="777240" y="540867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L</a:t>
            </a:r>
            <a:endParaRPr lang="en-US" sz="1200" dirty="0"/>
          </a:p>
        </p:txBody>
      </p:sp>
      <p:sp>
        <p:nvSpPr>
          <p:cNvPr id="39" name="Text 37"/>
          <p:cNvSpPr txBox="1"/>
          <p:nvPr/>
        </p:nvSpPr>
        <p:spPr>
          <a:xfrm>
            <a:off x="1234440" y="540867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Librarian</a:t>
            </a:r>
            <a:endParaRPr lang="en-US" sz="1600" dirty="0"/>
          </a:p>
        </p:txBody>
      </p:sp>
      <p:sp>
        <p:nvSpPr>
          <p:cNvPr id="40" name="letter M"/>
          <p:cNvSpPr/>
          <p:nvPr/>
        </p:nvSpPr>
        <p:spPr>
          <a:xfrm>
            <a:off x="777240" y="5760720"/>
            <a:ext cx="301752" cy="301752"/>
          </a:xfrm>
          <a:prstGeom prst="ellipse">
            <a:avLst/>
          </a:prstGeom>
          <a:solidFill>
            <a:srgbClr val="FF6600"/>
          </a:solidFill>
          <a:ln w="12700">
            <a:solidFill>
              <a:srgbClr val="FF6600"/>
            </a:solidFill>
            <a:prstDash val="solid"/>
          </a:ln>
        </p:spPr>
        <p:txBody>
          <a:bodyPr/>
          <a:lstStyle/>
          <a:p>
            <a:endParaRPr lang="en-GB"/>
          </a:p>
        </p:txBody>
      </p:sp>
      <p:sp>
        <p:nvSpPr>
          <p:cNvPr id="41" name="Text 39"/>
          <p:cNvSpPr txBox="1"/>
          <p:nvPr/>
        </p:nvSpPr>
        <p:spPr>
          <a:xfrm>
            <a:off x="777240" y="576072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M</a:t>
            </a:r>
            <a:endParaRPr lang="en-US" sz="1200" dirty="0"/>
          </a:p>
        </p:txBody>
      </p:sp>
      <p:sp>
        <p:nvSpPr>
          <p:cNvPr id="42" name="Text 40"/>
          <p:cNvSpPr txBox="1"/>
          <p:nvPr/>
        </p:nvSpPr>
        <p:spPr>
          <a:xfrm>
            <a:off x="1234440" y="576072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Musician</a:t>
            </a:r>
            <a:endParaRPr lang="en-US" sz="1600" dirty="0"/>
          </a:p>
        </p:txBody>
      </p:sp>
      <p:sp>
        <p:nvSpPr>
          <p:cNvPr id="43" name="card"/>
          <p:cNvSpPr/>
          <p:nvPr/>
        </p:nvSpPr>
        <p:spPr>
          <a:xfrm>
            <a:off x="6199632" y="1417320"/>
            <a:ext cx="5440680" cy="4709160"/>
          </a:xfrm>
          <a:prstGeom prst="roundRect">
            <a:avLst>
              <a:gd name="adj" fmla="val 233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4" name="letter N"/>
          <p:cNvSpPr/>
          <p:nvPr/>
        </p:nvSpPr>
        <p:spPr>
          <a:xfrm>
            <a:off x="6428232" y="1536192"/>
            <a:ext cx="301752" cy="301752"/>
          </a:xfrm>
          <a:prstGeom prst="ellipse">
            <a:avLst/>
          </a:prstGeom>
          <a:solidFill>
            <a:srgbClr val="FF6600"/>
          </a:solidFill>
          <a:ln w="12700">
            <a:solidFill>
              <a:srgbClr val="FF6600"/>
            </a:solidFill>
            <a:prstDash val="solid"/>
          </a:ln>
        </p:spPr>
        <p:txBody>
          <a:bodyPr/>
          <a:lstStyle/>
          <a:p>
            <a:endParaRPr lang="en-GB"/>
          </a:p>
        </p:txBody>
      </p:sp>
      <p:sp>
        <p:nvSpPr>
          <p:cNvPr id="45" name="Text 43"/>
          <p:cNvSpPr txBox="1"/>
          <p:nvPr/>
        </p:nvSpPr>
        <p:spPr>
          <a:xfrm>
            <a:off x="6428232" y="153619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N</a:t>
            </a:r>
            <a:endParaRPr lang="en-US" sz="1200" dirty="0"/>
          </a:p>
        </p:txBody>
      </p:sp>
      <p:sp>
        <p:nvSpPr>
          <p:cNvPr id="46" name="Text 44"/>
          <p:cNvSpPr txBox="1"/>
          <p:nvPr/>
        </p:nvSpPr>
        <p:spPr>
          <a:xfrm>
            <a:off x="6885432" y="153619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Nurse</a:t>
            </a:r>
            <a:endParaRPr lang="en-US" sz="1600" dirty="0"/>
          </a:p>
        </p:txBody>
      </p:sp>
      <p:sp>
        <p:nvSpPr>
          <p:cNvPr id="47" name="letter O"/>
          <p:cNvSpPr/>
          <p:nvPr/>
        </p:nvSpPr>
        <p:spPr>
          <a:xfrm>
            <a:off x="6428232" y="1888236"/>
            <a:ext cx="301752" cy="301752"/>
          </a:xfrm>
          <a:prstGeom prst="ellipse">
            <a:avLst/>
          </a:prstGeom>
          <a:solidFill>
            <a:srgbClr val="FF6600"/>
          </a:solidFill>
          <a:ln w="12700">
            <a:solidFill>
              <a:srgbClr val="FF6600"/>
            </a:solidFill>
            <a:prstDash val="solid"/>
          </a:ln>
        </p:spPr>
        <p:txBody>
          <a:bodyPr/>
          <a:lstStyle/>
          <a:p>
            <a:endParaRPr lang="en-GB"/>
          </a:p>
        </p:txBody>
      </p:sp>
      <p:sp>
        <p:nvSpPr>
          <p:cNvPr id="48" name="Text 46"/>
          <p:cNvSpPr txBox="1"/>
          <p:nvPr/>
        </p:nvSpPr>
        <p:spPr>
          <a:xfrm>
            <a:off x="6428232" y="188823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O</a:t>
            </a:r>
            <a:endParaRPr lang="en-US" sz="1200" dirty="0"/>
          </a:p>
        </p:txBody>
      </p:sp>
      <p:sp>
        <p:nvSpPr>
          <p:cNvPr id="49" name="Text 47"/>
          <p:cNvSpPr txBox="1"/>
          <p:nvPr/>
        </p:nvSpPr>
        <p:spPr>
          <a:xfrm>
            <a:off x="6885432" y="188823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Optician</a:t>
            </a:r>
            <a:endParaRPr lang="en-US" sz="1600" dirty="0"/>
          </a:p>
        </p:txBody>
      </p:sp>
      <p:sp>
        <p:nvSpPr>
          <p:cNvPr id="50" name="letter P"/>
          <p:cNvSpPr/>
          <p:nvPr/>
        </p:nvSpPr>
        <p:spPr>
          <a:xfrm>
            <a:off x="6428232" y="2240280"/>
            <a:ext cx="301752" cy="301752"/>
          </a:xfrm>
          <a:prstGeom prst="ellipse">
            <a:avLst/>
          </a:prstGeom>
          <a:solidFill>
            <a:srgbClr val="FF6600"/>
          </a:solidFill>
          <a:ln w="12700">
            <a:solidFill>
              <a:srgbClr val="FF6600"/>
            </a:solidFill>
            <a:prstDash val="solid"/>
          </a:ln>
        </p:spPr>
        <p:txBody>
          <a:bodyPr/>
          <a:lstStyle/>
          <a:p>
            <a:endParaRPr lang="en-GB"/>
          </a:p>
        </p:txBody>
      </p:sp>
      <p:sp>
        <p:nvSpPr>
          <p:cNvPr id="51" name="Text 49"/>
          <p:cNvSpPr txBox="1"/>
          <p:nvPr/>
        </p:nvSpPr>
        <p:spPr>
          <a:xfrm>
            <a:off x="6428232" y="224028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P</a:t>
            </a:r>
            <a:endParaRPr lang="en-US" sz="1200" dirty="0"/>
          </a:p>
        </p:txBody>
      </p:sp>
      <p:sp>
        <p:nvSpPr>
          <p:cNvPr id="52" name="Text 50"/>
          <p:cNvSpPr txBox="1"/>
          <p:nvPr/>
        </p:nvSpPr>
        <p:spPr>
          <a:xfrm>
            <a:off x="6885432" y="224028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Paramedic</a:t>
            </a:r>
            <a:endParaRPr lang="en-US" sz="1600" dirty="0"/>
          </a:p>
        </p:txBody>
      </p:sp>
      <p:sp>
        <p:nvSpPr>
          <p:cNvPr id="53" name="letter Q"/>
          <p:cNvSpPr/>
          <p:nvPr/>
        </p:nvSpPr>
        <p:spPr>
          <a:xfrm>
            <a:off x="6428232" y="2592324"/>
            <a:ext cx="301752" cy="301752"/>
          </a:xfrm>
          <a:prstGeom prst="ellipse">
            <a:avLst/>
          </a:prstGeom>
          <a:solidFill>
            <a:srgbClr val="FF6600"/>
          </a:solidFill>
          <a:ln w="12700">
            <a:solidFill>
              <a:srgbClr val="FF6600"/>
            </a:solidFill>
            <a:prstDash val="solid"/>
          </a:ln>
        </p:spPr>
        <p:txBody>
          <a:bodyPr/>
          <a:lstStyle/>
          <a:p>
            <a:endParaRPr lang="en-GB"/>
          </a:p>
        </p:txBody>
      </p:sp>
      <p:sp>
        <p:nvSpPr>
          <p:cNvPr id="54" name="Text 52"/>
          <p:cNvSpPr txBox="1"/>
          <p:nvPr/>
        </p:nvSpPr>
        <p:spPr>
          <a:xfrm>
            <a:off x="6428232" y="259232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Q</a:t>
            </a:r>
            <a:endParaRPr lang="en-US" sz="1200" dirty="0"/>
          </a:p>
        </p:txBody>
      </p:sp>
      <p:sp>
        <p:nvSpPr>
          <p:cNvPr id="55" name="Text 53"/>
          <p:cNvSpPr txBox="1"/>
          <p:nvPr/>
        </p:nvSpPr>
        <p:spPr>
          <a:xfrm>
            <a:off x="6885432" y="259232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Quarry Worker</a:t>
            </a:r>
            <a:endParaRPr lang="en-US" sz="1600" dirty="0"/>
          </a:p>
        </p:txBody>
      </p:sp>
      <p:sp>
        <p:nvSpPr>
          <p:cNvPr id="56" name="letter R"/>
          <p:cNvSpPr/>
          <p:nvPr/>
        </p:nvSpPr>
        <p:spPr>
          <a:xfrm>
            <a:off x="6428232" y="2944368"/>
            <a:ext cx="301752" cy="301752"/>
          </a:xfrm>
          <a:prstGeom prst="ellipse">
            <a:avLst/>
          </a:prstGeom>
          <a:solidFill>
            <a:srgbClr val="FF6600"/>
          </a:solidFill>
          <a:ln w="12700">
            <a:solidFill>
              <a:srgbClr val="FF6600"/>
            </a:solidFill>
            <a:prstDash val="solid"/>
          </a:ln>
        </p:spPr>
        <p:txBody>
          <a:bodyPr/>
          <a:lstStyle/>
          <a:p>
            <a:endParaRPr lang="en-GB"/>
          </a:p>
        </p:txBody>
      </p:sp>
      <p:sp>
        <p:nvSpPr>
          <p:cNvPr id="57" name="Text 55"/>
          <p:cNvSpPr txBox="1"/>
          <p:nvPr/>
        </p:nvSpPr>
        <p:spPr>
          <a:xfrm>
            <a:off x="6428232" y="294436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R</a:t>
            </a:r>
            <a:endParaRPr lang="en-US" sz="1200" dirty="0"/>
          </a:p>
        </p:txBody>
      </p:sp>
      <p:sp>
        <p:nvSpPr>
          <p:cNvPr id="58" name="Text 56"/>
          <p:cNvSpPr txBox="1"/>
          <p:nvPr/>
        </p:nvSpPr>
        <p:spPr>
          <a:xfrm>
            <a:off x="6885432" y="294436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Recycling Operative</a:t>
            </a:r>
            <a:endParaRPr lang="en-US" sz="1600" dirty="0"/>
          </a:p>
        </p:txBody>
      </p:sp>
      <p:sp>
        <p:nvSpPr>
          <p:cNvPr id="59" name="letter S"/>
          <p:cNvSpPr/>
          <p:nvPr/>
        </p:nvSpPr>
        <p:spPr>
          <a:xfrm>
            <a:off x="6428232" y="3296412"/>
            <a:ext cx="301752" cy="301752"/>
          </a:xfrm>
          <a:prstGeom prst="ellipse">
            <a:avLst/>
          </a:prstGeom>
          <a:solidFill>
            <a:srgbClr val="FF6600"/>
          </a:solidFill>
          <a:ln w="12700">
            <a:solidFill>
              <a:srgbClr val="FF6600"/>
            </a:solidFill>
            <a:prstDash val="solid"/>
          </a:ln>
        </p:spPr>
        <p:txBody>
          <a:bodyPr/>
          <a:lstStyle/>
          <a:p>
            <a:endParaRPr lang="en-GB"/>
          </a:p>
        </p:txBody>
      </p:sp>
      <p:sp>
        <p:nvSpPr>
          <p:cNvPr id="60" name="Text 58"/>
          <p:cNvSpPr txBox="1"/>
          <p:nvPr/>
        </p:nvSpPr>
        <p:spPr>
          <a:xfrm>
            <a:off x="6428232" y="329641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S</a:t>
            </a:r>
            <a:endParaRPr lang="en-US" sz="1200" dirty="0"/>
          </a:p>
        </p:txBody>
      </p:sp>
      <p:sp>
        <p:nvSpPr>
          <p:cNvPr id="61" name="Text 59"/>
          <p:cNvSpPr txBox="1"/>
          <p:nvPr/>
        </p:nvSpPr>
        <p:spPr>
          <a:xfrm>
            <a:off x="6885432" y="329641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Sports Coach</a:t>
            </a:r>
            <a:endParaRPr lang="en-US" sz="1600" dirty="0"/>
          </a:p>
        </p:txBody>
      </p:sp>
      <p:sp>
        <p:nvSpPr>
          <p:cNvPr id="62" name="letter T"/>
          <p:cNvSpPr/>
          <p:nvPr/>
        </p:nvSpPr>
        <p:spPr>
          <a:xfrm>
            <a:off x="6428232" y="3648456"/>
            <a:ext cx="301752" cy="301752"/>
          </a:xfrm>
          <a:prstGeom prst="ellipse">
            <a:avLst/>
          </a:prstGeom>
          <a:solidFill>
            <a:srgbClr val="FF6600"/>
          </a:solidFill>
          <a:ln w="12700">
            <a:solidFill>
              <a:srgbClr val="FF6600"/>
            </a:solidFill>
            <a:prstDash val="solid"/>
          </a:ln>
        </p:spPr>
        <p:txBody>
          <a:bodyPr/>
          <a:lstStyle/>
          <a:p>
            <a:endParaRPr lang="en-GB"/>
          </a:p>
        </p:txBody>
      </p:sp>
      <p:sp>
        <p:nvSpPr>
          <p:cNvPr id="63" name="Text 61"/>
          <p:cNvSpPr txBox="1"/>
          <p:nvPr/>
        </p:nvSpPr>
        <p:spPr>
          <a:xfrm>
            <a:off x="6428232" y="364845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T</a:t>
            </a:r>
            <a:endParaRPr lang="en-US" sz="1200" dirty="0"/>
          </a:p>
        </p:txBody>
      </p:sp>
      <p:sp>
        <p:nvSpPr>
          <p:cNvPr id="64" name="Text 62"/>
          <p:cNvSpPr txBox="1"/>
          <p:nvPr/>
        </p:nvSpPr>
        <p:spPr>
          <a:xfrm>
            <a:off x="6885432" y="364845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Teacher</a:t>
            </a:r>
            <a:endParaRPr lang="en-US" sz="1600" dirty="0"/>
          </a:p>
        </p:txBody>
      </p:sp>
      <p:sp>
        <p:nvSpPr>
          <p:cNvPr id="65" name="letter U"/>
          <p:cNvSpPr/>
          <p:nvPr/>
        </p:nvSpPr>
        <p:spPr>
          <a:xfrm>
            <a:off x="6428232" y="4000500"/>
            <a:ext cx="301752" cy="301752"/>
          </a:xfrm>
          <a:prstGeom prst="ellipse">
            <a:avLst/>
          </a:prstGeom>
          <a:solidFill>
            <a:srgbClr val="FF6600"/>
          </a:solidFill>
          <a:ln w="12700">
            <a:solidFill>
              <a:srgbClr val="FF6600"/>
            </a:solidFill>
            <a:prstDash val="solid"/>
          </a:ln>
        </p:spPr>
        <p:txBody>
          <a:bodyPr/>
          <a:lstStyle/>
          <a:p>
            <a:endParaRPr lang="en-GB"/>
          </a:p>
        </p:txBody>
      </p:sp>
      <p:sp>
        <p:nvSpPr>
          <p:cNvPr id="66" name="Text 64"/>
          <p:cNvSpPr txBox="1"/>
          <p:nvPr/>
        </p:nvSpPr>
        <p:spPr>
          <a:xfrm>
            <a:off x="6428232" y="400050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U</a:t>
            </a:r>
            <a:endParaRPr lang="en-US" sz="1200" dirty="0"/>
          </a:p>
        </p:txBody>
      </p:sp>
      <p:sp>
        <p:nvSpPr>
          <p:cNvPr id="67" name="Text 65"/>
          <p:cNvSpPr txBox="1"/>
          <p:nvPr/>
        </p:nvSpPr>
        <p:spPr>
          <a:xfrm>
            <a:off x="6885432" y="400050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User Researcher</a:t>
            </a:r>
            <a:endParaRPr lang="en-US" sz="1600" dirty="0"/>
          </a:p>
        </p:txBody>
      </p:sp>
      <p:sp>
        <p:nvSpPr>
          <p:cNvPr id="68" name="letter V"/>
          <p:cNvSpPr/>
          <p:nvPr/>
        </p:nvSpPr>
        <p:spPr>
          <a:xfrm>
            <a:off x="6428232" y="4352544"/>
            <a:ext cx="301752" cy="301752"/>
          </a:xfrm>
          <a:prstGeom prst="ellipse">
            <a:avLst/>
          </a:prstGeom>
          <a:solidFill>
            <a:srgbClr val="FF6600"/>
          </a:solidFill>
          <a:ln w="12700">
            <a:solidFill>
              <a:srgbClr val="FF6600"/>
            </a:solidFill>
            <a:prstDash val="solid"/>
          </a:ln>
        </p:spPr>
        <p:txBody>
          <a:bodyPr/>
          <a:lstStyle/>
          <a:p>
            <a:endParaRPr lang="en-GB"/>
          </a:p>
        </p:txBody>
      </p:sp>
      <p:sp>
        <p:nvSpPr>
          <p:cNvPr id="69" name="Text 67"/>
          <p:cNvSpPr txBox="1"/>
          <p:nvPr/>
        </p:nvSpPr>
        <p:spPr>
          <a:xfrm>
            <a:off x="6428232" y="4352544"/>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V</a:t>
            </a:r>
            <a:endParaRPr lang="en-US" sz="1200" dirty="0"/>
          </a:p>
        </p:txBody>
      </p:sp>
      <p:sp>
        <p:nvSpPr>
          <p:cNvPr id="70" name="Text 68"/>
          <p:cNvSpPr txBox="1"/>
          <p:nvPr/>
        </p:nvSpPr>
        <p:spPr>
          <a:xfrm>
            <a:off x="6885432" y="4352544"/>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Vlogger</a:t>
            </a:r>
            <a:endParaRPr lang="en-US" sz="1600" dirty="0"/>
          </a:p>
        </p:txBody>
      </p:sp>
      <p:sp>
        <p:nvSpPr>
          <p:cNvPr id="71" name="letter W"/>
          <p:cNvSpPr/>
          <p:nvPr/>
        </p:nvSpPr>
        <p:spPr>
          <a:xfrm>
            <a:off x="6428232" y="4704588"/>
            <a:ext cx="301752" cy="301752"/>
          </a:xfrm>
          <a:prstGeom prst="ellipse">
            <a:avLst/>
          </a:prstGeom>
          <a:solidFill>
            <a:srgbClr val="FF6600"/>
          </a:solidFill>
          <a:ln w="12700">
            <a:solidFill>
              <a:srgbClr val="FF6600"/>
            </a:solidFill>
            <a:prstDash val="solid"/>
          </a:ln>
        </p:spPr>
        <p:txBody>
          <a:bodyPr/>
          <a:lstStyle/>
          <a:p>
            <a:endParaRPr lang="en-GB"/>
          </a:p>
        </p:txBody>
      </p:sp>
      <p:sp>
        <p:nvSpPr>
          <p:cNvPr id="72" name="Text 70"/>
          <p:cNvSpPr txBox="1"/>
          <p:nvPr/>
        </p:nvSpPr>
        <p:spPr>
          <a:xfrm>
            <a:off x="6428232" y="4704588"/>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W</a:t>
            </a:r>
            <a:endParaRPr lang="en-US" sz="1200" dirty="0"/>
          </a:p>
        </p:txBody>
      </p:sp>
      <p:sp>
        <p:nvSpPr>
          <p:cNvPr id="73" name="Text 71"/>
          <p:cNvSpPr txBox="1"/>
          <p:nvPr/>
        </p:nvSpPr>
        <p:spPr>
          <a:xfrm>
            <a:off x="6885432" y="4704588"/>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Web Designer</a:t>
            </a:r>
            <a:endParaRPr lang="en-US" sz="1600" dirty="0"/>
          </a:p>
        </p:txBody>
      </p:sp>
      <p:sp>
        <p:nvSpPr>
          <p:cNvPr id="74" name="letter X"/>
          <p:cNvSpPr/>
          <p:nvPr/>
        </p:nvSpPr>
        <p:spPr>
          <a:xfrm>
            <a:off x="6428232" y="5056632"/>
            <a:ext cx="301752" cy="301752"/>
          </a:xfrm>
          <a:prstGeom prst="ellipse">
            <a:avLst/>
          </a:prstGeom>
          <a:solidFill>
            <a:srgbClr val="FF6600"/>
          </a:solidFill>
          <a:ln w="12700">
            <a:solidFill>
              <a:srgbClr val="FF6600"/>
            </a:solidFill>
            <a:prstDash val="solid"/>
          </a:ln>
        </p:spPr>
        <p:txBody>
          <a:bodyPr/>
          <a:lstStyle/>
          <a:p>
            <a:endParaRPr lang="en-GB"/>
          </a:p>
        </p:txBody>
      </p:sp>
      <p:sp>
        <p:nvSpPr>
          <p:cNvPr id="75" name="Text 73"/>
          <p:cNvSpPr txBox="1"/>
          <p:nvPr/>
        </p:nvSpPr>
        <p:spPr>
          <a:xfrm>
            <a:off x="6428232" y="5056632"/>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X</a:t>
            </a:r>
            <a:endParaRPr lang="en-US" sz="1200" dirty="0"/>
          </a:p>
        </p:txBody>
      </p:sp>
      <p:sp>
        <p:nvSpPr>
          <p:cNvPr id="76" name="Text 74"/>
          <p:cNvSpPr txBox="1"/>
          <p:nvPr/>
        </p:nvSpPr>
        <p:spPr>
          <a:xfrm>
            <a:off x="6885432" y="5056632"/>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X-Ray Technician</a:t>
            </a:r>
            <a:endParaRPr lang="en-US" sz="1600" dirty="0"/>
          </a:p>
        </p:txBody>
      </p:sp>
      <p:sp>
        <p:nvSpPr>
          <p:cNvPr id="77" name="letter Y"/>
          <p:cNvSpPr/>
          <p:nvPr/>
        </p:nvSpPr>
        <p:spPr>
          <a:xfrm>
            <a:off x="6428232" y="5408676"/>
            <a:ext cx="301752" cy="301752"/>
          </a:xfrm>
          <a:prstGeom prst="ellipse">
            <a:avLst/>
          </a:prstGeom>
          <a:solidFill>
            <a:srgbClr val="FF6600"/>
          </a:solidFill>
          <a:ln w="12700">
            <a:solidFill>
              <a:srgbClr val="FF6600"/>
            </a:solidFill>
            <a:prstDash val="solid"/>
          </a:ln>
        </p:spPr>
        <p:txBody>
          <a:bodyPr/>
          <a:lstStyle/>
          <a:p>
            <a:endParaRPr lang="en-GB"/>
          </a:p>
        </p:txBody>
      </p:sp>
      <p:sp>
        <p:nvSpPr>
          <p:cNvPr id="78" name="Text 76"/>
          <p:cNvSpPr txBox="1"/>
          <p:nvPr/>
        </p:nvSpPr>
        <p:spPr>
          <a:xfrm>
            <a:off x="6428232" y="5408676"/>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Y</a:t>
            </a:r>
            <a:endParaRPr lang="en-US" sz="1200" dirty="0"/>
          </a:p>
        </p:txBody>
      </p:sp>
      <p:sp>
        <p:nvSpPr>
          <p:cNvPr id="79" name="Text 77"/>
          <p:cNvSpPr txBox="1"/>
          <p:nvPr/>
        </p:nvSpPr>
        <p:spPr>
          <a:xfrm>
            <a:off x="6885432" y="5408676"/>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Youth Worker</a:t>
            </a:r>
            <a:endParaRPr lang="en-US" sz="1600" dirty="0"/>
          </a:p>
        </p:txBody>
      </p:sp>
      <p:sp>
        <p:nvSpPr>
          <p:cNvPr id="80" name="letter Z"/>
          <p:cNvSpPr/>
          <p:nvPr/>
        </p:nvSpPr>
        <p:spPr>
          <a:xfrm>
            <a:off x="6428232" y="5760720"/>
            <a:ext cx="301752" cy="301752"/>
          </a:xfrm>
          <a:prstGeom prst="ellipse">
            <a:avLst/>
          </a:prstGeom>
          <a:solidFill>
            <a:srgbClr val="FF6600"/>
          </a:solidFill>
          <a:ln w="12700">
            <a:solidFill>
              <a:srgbClr val="FF6600"/>
            </a:solidFill>
            <a:prstDash val="solid"/>
          </a:ln>
        </p:spPr>
        <p:txBody>
          <a:bodyPr/>
          <a:lstStyle/>
          <a:p>
            <a:endParaRPr lang="en-GB"/>
          </a:p>
        </p:txBody>
      </p:sp>
      <p:sp>
        <p:nvSpPr>
          <p:cNvPr id="81" name="Text 79"/>
          <p:cNvSpPr txBox="1"/>
          <p:nvPr/>
        </p:nvSpPr>
        <p:spPr>
          <a:xfrm>
            <a:off x="6428232" y="5760720"/>
            <a:ext cx="301752" cy="30175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Z</a:t>
            </a:r>
            <a:endParaRPr lang="en-US" sz="1200" dirty="0"/>
          </a:p>
        </p:txBody>
      </p:sp>
      <p:sp>
        <p:nvSpPr>
          <p:cNvPr id="82" name="Text 80"/>
          <p:cNvSpPr txBox="1"/>
          <p:nvPr/>
        </p:nvSpPr>
        <p:spPr>
          <a:xfrm>
            <a:off x="6885432" y="5760720"/>
            <a:ext cx="4572000" cy="301752"/>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Zookeeper</a:t>
            </a:r>
            <a:endParaRPr lang="en-US" sz="1600" dirty="0"/>
          </a:p>
        </p:txBody>
      </p:sp>
      <p:sp>
        <p:nvSpPr>
          <p:cNvPr id="83"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Jobs of the future</a:t>
            </a:r>
            <a:endParaRPr lang="en-US" sz="3200" dirty="0"/>
          </a:p>
        </p:txBody>
      </p:sp>
      <p:sp>
        <p:nvSpPr>
          <p:cNvPr id="3" name="card"/>
          <p:cNvSpPr/>
          <p:nvPr/>
        </p:nvSpPr>
        <p:spPr>
          <a:xfrm>
            <a:off x="548640" y="1463040"/>
            <a:ext cx="493776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future circle"/>
          <p:cNvSpPr/>
          <p:nvPr/>
        </p:nvSpPr>
        <p:spPr>
          <a:xfrm>
            <a:off x="777240" y="1691640"/>
            <a:ext cx="640080" cy="640080"/>
          </a:xfrm>
          <a:prstGeom prst="ellipse">
            <a:avLst/>
          </a:prstGeom>
          <a:solidFill>
            <a:srgbClr val="0072BA"/>
          </a:solidFill>
          <a:ln w="12700">
            <a:solidFill>
              <a:srgbClr val="0072BA"/>
            </a:solidFill>
            <a:prstDash val="solid"/>
          </a:ln>
        </p:spPr>
        <p:txBody>
          <a:bodyPr/>
          <a:lstStyle/>
          <a:p>
            <a:endParaRPr lang="en-GB"/>
          </a:p>
        </p:txBody>
      </p:sp>
      <p:pic>
        <p:nvPicPr>
          <p:cNvPr id="5" name="future icon" descr="preencoded.png"/>
          <p:cNvPicPr>
            <a:picLocks noChangeAspect="1"/>
          </p:cNvPicPr>
          <p:nvPr/>
        </p:nvPicPr>
        <p:blipFill>
          <a:blip r:embed="rId3"/>
          <a:stretch>
            <a:fillRect/>
          </a:stretch>
        </p:blipFill>
        <p:spPr>
          <a:xfrm>
            <a:off x="930859" y="1845259"/>
            <a:ext cx="332842" cy="332842"/>
          </a:xfrm>
          <a:prstGeom prst="rect">
            <a:avLst/>
          </a:prstGeom>
        </p:spPr>
      </p:pic>
      <p:sp>
        <p:nvSpPr>
          <p:cNvPr id="6" name="Text 3"/>
          <p:cNvSpPr txBox="1"/>
          <p:nvPr/>
        </p:nvSpPr>
        <p:spPr>
          <a:xfrm>
            <a:off x="822960" y="2514600"/>
            <a:ext cx="4434840" cy="3383280"/>
          </a:xfrm>
          <a:prstGeom prst="rect">
            <a:avLst/>
          </a:prstGeom>
          <a:noFill/>
          <a:ln/>
        </p:spPr>
        <p:txBody>
          <a:bodyPr wrap="square" lIns="0" tIns="0" rIns="0" bIns="0" rtlCol="0" anchor="t"/>
          <a:lstStyle/>
          <a:p>
            <a:pPr marL="0" indent="0">
              <a:buNone/>
            </a:pPr>
            <a:r>
              <a:rPr lang="en-US" sz="2000" dirty="0">
                <a:solidFill>
                  <a:srgbClr val="0B2A4A"/>
                </a:solidFill>
                <a:latin typeface="Arial" pitchFamily="34" charset="0"/>
                <a:ea typeface="Arial" pitchFamily="34" charset="-122"/>
                <a:cs typeface="Arial" pitchFamily="34" charset="-120"/>
              </a:rPr>
              <a:t>Technology and science are developing fast to improve our lives in many ways.</a:t>
            </a:r>
            <a:endParaRPr lang="en-US" sz="20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2000" dirty="0"/>
          </a:p>
          <a:p>
            <a:pPr marL="0" indent="0">
              <a:buNone/>
            </a:pPr>
            <a:r>
              <a:rPr lang="en-US" sz="2000" dirty="0">
                <a:solidFill>
                  <a:srgbClr val="0B2A4A"/>
                </a:solidFill>
                <a:latin typeface="Arial" pitchFamily="34" charset="0"/>
                <a:ea typeface="Arial" pitchFamily="34" charset="-122"/>
                <a:cs typeface="Arial" pitchFamily="34" charset="-120"/>
              </a:rPr>
              <a:t>As the world changes, the jobs people do will change too.</a:t>
            </a:r>
            <a:endParaRPr lang="en-US" sz="20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2000" dirty="0"/>
          </a:p>
          <a:p>
            <a:pPr marL="0" indent="0">
              <a:buNone/>
            </a:pPr>
            <a:r>
              <a:rPr lang="en-US" sz="2000" b="1" dirty="0">
                <a:solidFill>
                  <a:srgbClr val="004077"/>
                </a:solidFill>
                <a:latin typeface="Arial" pitchFamily="34" charset="0"/>
                <a:ea typeface="Arial" pitchFamily="34" charset="-122"/>
                <a:cs typeface="Arial" pitchFamily="34" charset="-120"/>
              </a:rPr>
              <a:t>When you are adults, you may be doing jobs that don't even exist yet!</a:t>
            </a:r>
            <a:endParaRPr lang="en-US" sz="2000" dirty="0"/>
          </a:p>
        </p:txBody>
      </p:sp>
      <p:pic>
        <p:nvPicPr>
          <p:cNvPr id="7" name="Scientist using future technology" descr="Scientist using future technology"/>
          <p:cNvPicPr>
            <a:picLocks noChangeAspect="1"/>
          </p:cNvPicPr>
          <p:nvPr/>
        </p:nvPicPr>
        <p:blipFill>
          <a:blip r:embed="rId4"/>
          <a:srcRect/>
          <a:stretch/>
        </p:blipFill>
        <p:spPr>
          <a:xfrm>
            <a:off x="5760720" y="1463040"/>
            <a:ext cx="5879592" cy="461772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How is technology changing these jobs?</a:t>
            </a:r>
            <a:endParaRPr lang="en-US" sz="3200" dirty="0"/>
          </a:p>
        </p:txBody>
      </p:sp>
      <p:sp>
        <p:nvSpPr>
          <p:cNvPr id="3" name="Teacher card"/>
          <p:cNvSpPr/>
          <p:nvPr/>
        </p:nvSpPr>
        <p:spPr>
          <a:xfrm>
            <a:off x="548640"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Teacher" descr="Teacher"/>
          <p:cNvPicPr>
            <a:picLocks noChangeAspect="1"/>
          </p:cNvPicPr>
          <p:nvPr/>
        </p:nvPicPr>
        <p:blipFill>
          <a:blip r:embed="rId3"/>
          <a:srcRect/>
          <a:stretch/>
        </p:blipFill>
        <p:spPr>
          <a:xfrm>
            <a:off x="658368" y="1572768"/>
            <a:ext cx="3017520" cy="1975104"/>
          </a:xfrm>
          <a:prstGeom prst="rect">
            <a:avLst/>
          </a:prstGeom>
        </p:spPr>
      </p:pic>
      <p:sp>
        <p:nvSpPr>
          <p:cNvPr id="5" name="Text 2"/>
          <p:cNvSpPr txBox="1"/>
          <p:nvPr/>
        </p:nvSpPr>
        <p:spPr>
          <a:xfrm>
            <a:off x="3840480" y="164592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Teacher</a:t>
            </a:r>
            <a:endParaRPr lang="en-US" sz="2200" dirty="0"/>
          </a:p>
        </p:txBody>
      </p:sp>
      <p:sp>
        <p:nvSpPr>
          <p:cNvPr id="6" name="Text 3"/>
          <p:cNvSpPr txBox="1"/>
          <p:nvPr/>
        </p:nvSpPr>
        <p:spPr>
          <a:xfrm>
            <a:off x="3840480" y="256032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nvGrpSpPr>
          <p:cNvPr id="19" name="Group 18">
            <a:extLst>
              <a:ext uri="{FF2B5EF4-FFF2-40B4-BE49-F238E27FC236}">
                <a16:creationId xmlns:a16="http://schemas.microsoft.com/office/drawing/2014/main" id="{AFD29867-7F28-54E1-C942-38FC8AD6B2A2}"/>
              </a:ext>
            </a:extLst>
          </p:cNvPr>
          <p:cNvGrpSpPr/>
          <p:nvPr/>
        </p:nvGrpSpPr>
        <p:grpSpPr>
          <a:xfrm>
            <a:off x="6199632" y="1463040"/>
            <a:ext cx="5440680" cy="2194560"/>
            <a:chOff x="6199632" y="1463040"/>
            <a:chExt cx="5440680" cy="2194560"/>
          </a:xfrm>
        </p:grpSpPr>
        <p:sp>
          <p:nvSpPr>
            <p:cNvPr id="7" name="Sales assistant card"/>
            <p:cNvSpPr/>
            <p:nvPr/>
          </p:nvSpPr>
          <p:spPr>
            <a:xfrm>
              <a:off x="6199632"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Sales assistant" descr="Sales assistant"/>
            <p:cNvPicPr>
              <a:picLocks noChangeAspect="1"/>
            </p:cNvPicPr>
            <p:nvPr/>
          </p:nvPicPr>
          <p:blipFill>
            <a:blip r:embed="rId4"/>
            <a:srcRect/>
            <a:stretch/>
          </p:blipFill>
          <p:spPr>
            <a:xfrm>
              <a:off x="6309360" y="1572768"/>
              <a:ext cx="3017520" cy="1975104"/>
            </a:xfrm>
            <a:prstGeom prst="rect">
              <a:avLst/>
            </a:prstGeom>
          </p:spPr>
        </p:pic>
        <p:sp>
          <p:nvSpPr>
            <p:cNvPr id="9" name="Text 5"/>
            <p:cNvSpPr txBox="1"/>
            <p:nvPr/>
          </p:nvSpPr>
          <p:spPr>
            <a:xfrm>
              <a:off x="9491472" y="164592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Sales assistant</a:t>
              </a:r>
              <a:endParaRPr lang="en-US" sz="2200" dirty="0"/>
            </a:p>
          </p:txBody>
        </p:sp>
        <p:sp>
          <p:nvSpPr>
            <p:cNvPr id="10" name="Text 6"/>
            <p:cNvSpPr txBox="1"/>
            <p:nvPr/>
          </p:nvSpPr>
          <p:spPr>
            <a:xfrm>
              <a:off x="9491472" y="256032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grpSp>
        <p:nvGrpSpPr>
          <p:cNvPr id="20" name="Group 19">
            <a:extLst>
              <a:ext uri="{FF2B5EF4-FFF2-40B4-BE49-F238E27FC236}">
                <a16:creationId xmlns:a16="http://schemas.microsoft.com/office/drawing/2014/main" id="{511FCA37-F6C5-5F7D-4A0F-0327A8D4C182}"/>
              </a:ext>
            </a:extLst>
          </p:cNvPr>
          <p:cNvGrpSpPr/>
          <p:nvPr/>
        </p:nvGrpSpPr>
        <p:grpSpPr>
          <a:xfrm>
            <a:off x="548640" y="3840480"/>
            <a:ext cx="5440680" cy="2194560"/>
            <a:chOff x="548640" y="3840480"/>
            <a:chExt cx="5440680" cy="2194560"/>
          </a:xfrm>
        </p:grpSpPr>
        <p:sp>
          <p:nvSpPr>
            <p:cNvPr id="11" name="Farmer card"/>
            <p:cNvSpPr/>
            <p:nvPr/>
          </p:nvSpPr>
          <p:spPr>
            <a:xfrm>
              <a:off x="548640"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Farmer" descr="Farmer"/>
            <p:cNvPicPr>
              <a:picLocks noChangeAspect="1"/>
            </p:cNvPicPr>
            <p:nvPr/>
          </p:nvPicPr>
          <p:blipFill>
            <a:blip r:embed="rId5"/>
            <a:srcRect/>
            <a:stretch/>
          </p:blipFill>
          <p:spPr>
            <a:xfrm>
              <a:off x="658368" y="3950208"/>
              <a:ext cx="3017520" cy="1975104"/>
            </a:xfrm>
            <a:prstGeom prst="rect">
              <a:avLst/>
            </a:prstGeom>
          </p:spPr>
        </p:pic>
        <p:sp>
          <p:nvSpPr>
            <p:cNvPr id="13" name="Text 8"/>
            <p:cNvSpPr txBox="1"/>
            <p:nvPr/>
          </p:nvSpPr>
          <p:spPr>
            <a:xfrm>
              <a:off x="3840480" y="402336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Farmer</a:t>
              </a:r>
              <a:endParaRPr lang="en-US" sz="2200" dirty="0"/>
            </a:p>
          </p:txBody>
        </p:sp>
        <p:sp>
          <p:nvSpPr>
            <p:cNvPr id="14" name="Text 9"/>
            <p:cNvSpPr txBox="1"/>
            <p:nvPr/>
          </p:nvSpPr>
          <p:spPr>
            <a:xfrm>
              <a:off x="3840480" y="493776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grpSp>
        <p:nvGrpSpPr>
          <p:cNvPr id="21" name="Group 20">
            <a:extLst>
              <a:ext uri="{FF2B5EF4-FFF2-40B4-BE49-F238E27FC236}">
                <a16:creationId xmlns:a16="http://schemas.microsoft.com/office/drawing/2014/main" id="{9A16A22E-5F29-8B28-36F9-08C4B049EB4A}"/>
              </a:ext>
            </a:extLst>
          </p:cNvPr>
          <p:cNvGrpSpPr/>
          <p:nvPr/>
        </p:nvGrpSpPr>
        <p:grpSpPr>
          <a:xfrm>
            <a:off x="6199632" y="3840480"/>
            <a:ext cx="5440680" cy="2194560"/>
            <a:chOff x="6199632" y="3840480"/>
            <a:chExt cx="5440680" cy="2194560"/>
          </a:xfrm>
        </p:grpSpPr>
        <p:sp>
          <p:nvSpPr>
            <p:cNvPr id="15" name="Warehouse worker card"/>
            <p:cNvSpPr/>
            <p:nvPr/>
          </p:nvSpPr>
          <p:spPr>
            <a:xfrm>
              <a:off x="6199632"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Warehouse worker" descr="Warehouse worker"/>
            <p:cNvPicPr>
              <a:picLocks noChangeAspect="1"/>
            </p:cNvPicPr>
            <p:nvPr/>
          </p:nvPicPr>
          <p:blipFill>
            <a:blip r:embed="rId6"/>
            <a:srcRect/>
            <a:stretch/>
          </p:blipFill>
          <p:spPr>
            <a:xfrm>
              <a:off x="6309360" y="3950208"/>
              <a:ext cx="3017520" cy="1975104"/>
            </a:xfrm>
            <a:prstGeom prst="rect">
              <a:avLst/>
            </a:prstGeom>
          </p:spPr>
        </p:pic>
        <p:sp>
          <p:nvSpPr>
            <p:cNvPr id="17" name="Text 11"/>
            <p:cNvSpPr txBox="1"/>
            <p:nvPr/>
          </p:nvSpPr>
          <p:spPr>
            <a:xfrm>
              <a:off x="9491472" y="4023360"/>
              <a:ext cx="2011680" cy="9144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Warehouse worker</a:t>
              </a:r>
              <a:endParaRPr lang="en-US" sz="2200" dirty="0"/>
            </a:p>
          </p:txBody>
        </p:sp>
        <p:sp>
          <p:nvSpPr>
            <p:cNvPr id="18" name="Text 12"/>
            <p:cNvSpPr txBox="1"/>
            <p:nvPr/>
          </p:nvSpPr>
          <p:spPr>
            <a:xfrm>
              <a:off x="9491472" y="4937760"/>
              <a:ext cx="2011680" cy="91440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How might technology change this job?</a:t>
              </a:r>
              <a:endParaRPr lang="en-US" sz="1400" dirty="0"/>
            </a:p>
          </p:txBody>
        </p:sp>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Which job sectors will grow in the future?</a:t>
            </a:r>
            <a:endParaRPr lang="en-US" sz="3200" dirty="0"/>
          </a:p>
        </p:txBody>
      </p:sp>
      <p:sp>
        <p:nvSpPr>
          <p:cNvPr id="3" name="Health and Science card"/>
          <p:cNvSpPr/>
          <p:nvPr/>
        </p:nvSpPr>
        <p:spPr>
          <a:xfrm>
            <a:off x="548640"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Health and Science" descr="Health and Science"/>
          <p:cNvPicPr>
            <a:picLocks noChangeAspect="1"/>
          </p:cNvPicPr>
          <p:nvPr/>
        </p:nvPicPr>
        <p:blipFill>
          <a:blip r:embed="rId3"/>
          <a:srcRect/>
          <a:stretch/>
        </p:blipFill>
        <p:spPr>
          <a:xfrm>
            <a:off x="658368" y="1572768"/>
            <a:ext cx="2404872" cy="2103120"/>
          </a:xfrm>
          <a:prstGeom prst="rect">
            <a:avLst/>
          </a:prstGeom>
        </p:spPr>
      </p:pic>
      <p:sp>
        <p:nvSpPr>
          <p:cNvPr id="5" name="Text 2"/>
          <p:cNvSpPr txBox="1"/>
          <p:nvPr/>
        </p:nvSpPr>
        <p:spPr>
          <a:xfrm>
            <a:off x="731520" y="3840480"/>
            <a:ext cx="2258568" cy="548640"/>
          </a:xfrm>
          <a:prstGeom prst="rect">
            <a:avLst/>
          </a:prstGeom>
          <a:noFill/>
          <a:ln/>
        </p:spPr>
        <p:txBody>
          <a:bodyPr wrap="square" lIns="0" tIns="0" rIns="0" bIns="0" rtlCol="0" anchor="ctr"/>
          <a:lstStyle/>
          <a:p>
            <a:pPr marL="0" indent="0">
              <a:buNone/>
            </a:pPr>
            <a:r>
              <a:rPr lang="en-US" sz="1900" b="1" dirty="0">
                <a:solidFill>
                  <a:srgbClr val="0072BA"/>
                </a:solidFill>
                <a:latin typeface="Arial" pitchFamily="34" charset="0"/>
                <a:ea typeface="Arial" pitchFamily="34" charset="-122"/>
                <a:cs typeface="Arial" pitchFamily="34" charset="-120"/>
              </a:rPr>
              <a:t>Health and Science</a:t>
            </a:r>
            <a:endParaRPr lang="en-US" sz="1900" dirty="0"/>
          </a:p>
        </p:txBody>
      </p:sp>
      <p:sp>
        <p:nvSpPr>
          <p:cNvPr id="6" name="Text 3"/>
          <p:cNvSpPr txBox="1"/>
          <p:nvPr/>
        </p:nvSpPr>
        <p:spPr>
          <a:xfrm>
            <a:off x="731520"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Improving people's health, wellbeing and quality of life</a:t>
            </a:r>
            <a:endParaRPr lang="en-US" sz="1500" dirty="0"/>
          </a:p>
        </p:txBody>
      </p:sp>
      <p:sp>
        <p:nvSpPr>
          <p:cNvPr id="7" name="Digital card"/>
          <p:cNvSpPr/>
          <p:nvPr/>
        </p:nvSpPr>
        <p:spPr>
          <a:xfrm>
            <a:off x="3364992"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Digital" descr="Digital"/>
          <p:cNvPicPr>
            <a:picLocks noChangeAspect="1"/>
          </p:cNvPicPr>
          <p:nvPr/>
        </p:nvPicPr>
        <p:blipFill>
          <a:blip r:embed="rId4"/>
          <a:srcRect/>
          <a:stretch/>
        </p:blipFill>
        <p:spPr>
          <a:xfrm>
            <a:off x="3474720" y="1572768"/>
            <a:ext cx="2404872" cy="2103120"/>
          </a:xfrm>
          <a:prstGeom prst="rect">
            <a:avLst/>
          </a:prstGeom>
        </p:spPr>
      </p:pic>
      <p:sp>
        <p:nvSpPr>
          <p:cNvPr id="9" name="Text 5"/>
          <p:cNvSpPr txBox="1"/>
          <p:nvPr/>
        </p:nvSpPr>
        <p:spPr>
          <a:xfrm>
            <a:off x="3547872" y="3840480"/>
            <a:ext cx="2258568" cy="548640"/>
          </a:xfrm>
          <a:prstGeom prst="rect">
            <a:avLst/>
          </a:prstGeom>
          <a:noFill/>
          <a:ln/>
        </p:spPr>
        <p:txBody>
          <a:bodyPr wrap="square" lIns="0" tIns="0" rIns="0" bIns="0" rtlCol="0" anchor="ctr"/>
          <a:lstStyle/>
          <a:p>
            <a:pPr marL="0" indent="0">
              <a:buNone/>
            </a:pPr>
            <a:r>
              <a:rPr lang="en-US" sz="1900" b="1" dirty="0">
                <a:solidFill>
                  <a:srgbClr val="5F295F"/>
                </a:solidFill>
                <a:latin typeface="Arial" pitchFamily="34" charset="0"/>
                <a:ea typeface="Arial" pitchFamily="34" charset="-122"/>
                <a:cs typeface="Arial" pitchFamily="34" charset="-120"/>
              </a:rPr>
              <a:t>Digital</a:t>
            </a:r>
            <a:endParaRPr lang="en-US" sz="1900" dirty="0"/>
          </a:p>
        </p:txBody>
      </p:sp>
      <p:sp>
        <p:nvSpPr>
          <p:cNvPr id="10" name="Text 6"/>
          <p:cNvSpPr txBox="1"/>
          <p:nvPr/>
        </p:nvSpPr>
        <p:spPr>
          <a:xfrm>
            <a:off x="3547872"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Creating, managing and improving technology</a:t>
            </a:r>
            <a:endParaRPr lang="en-US" sz="1500" dirty="0"/>
          </a:p>
        </p:txBody>
      </p:sp>
      <p:sp>
        <p:nvSpPr>
          <p:cNvPr id="11" name="Construction card"/>
          <p:cNvSpPr/>
          <p:nvPr/>
        </p:nvSpPr>
        <p:spPr>
          <a:xfrm>
            <a:off x="6181344"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Construction" descr="Construction"/>
          <p:cNvPicPr>
            <a:picLocks noChangeAspect="1"/>
          </p:cNvPicPr>
          <p:nvPr/>
        </p:nvPicPr>
        <p:blipFill>
          <a:blip r:embed="rId5"/>
          <a:srcRect/>
          <a:stretch/>
        </p:blipFill>
        <p:spPr>
          <a:xfrm>
            <a:off x="6291072" y="1572768"/>
            <a:ext cx="2404872" cy="2103120"/>
          </a:xfrm>
          <a:prstGeom prst="rect">
            <a:avLst/>
          </a:prstGeom>
        </p:spPr>
      </p:pic>
      <p:sp>
        <p:nvSpPr>
          <p:cNvPr id="13" name="Text 8"/>
          <p:cNvSpPr txBox="1"/>
          <p:nvPr/>
        </p:nvSpPr>
        <p:spPr>
          <a:xfrm>
            <a:off x="6364224" y="3840480"/>
            <a:ext cx="2258568" cy="548640"/>
          </a:xfrm>
          <a:prstGeom prst="rect">
            <a:avLst/>
          </a:prstGeom>
          <a:noFill/>
          <a:ln/>
        </p:spPr>
        <p:txBody>
          <a:bodyPr wrap="square" lIns="0" tIns="0" rIns="0" bIns="0" rtlCol="0" anchor="ctr"/>
          <a:lstStyle/>
          <a:p>
            <a:pPr marL="0" indent="0">
              <a:buNone/>
            </a:pPr>
            <a:r>
              <a:rPr lang="en-US" sz="1900" b="1" dirty="0">
                <a:solidFill>
                  <a:srgbClr val="B84A00"/>
                </a:solidFill>
                <a:latin typeface="Arial" pitchFamily="34" charset="0"/>
                <a:ea typeface="Arial" pitchFamily="34" charset="-122"/>
                <a:cs typeface="Arial" pitchFamily="34" charset="-120"/>
              </a:rPr>
              <a:t>Construction</a:t>
            </a:r>
            <a:endParaRPr lang="en-US" sz="1900" dirty="0"/>
          </a:p>
        </p:txBody>
      </p:sp>
      <p:sp>
        <p:nvSpPr>
          <p:cNvPr id="14" name="Text 9"/>
          <p:cNvSpPr txBox="1"/>
          <p:nvPr/>
        </p:nvSpPr>
        <p:spPr>
          <a:xfrm>
            <a:off x="6364224"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Designing and developing houses and places</a:t>
            </a:r>
            <a:endParaRPr lang="en-US" sz="1500" dirty="0"/>
          </a:p>
        </p:txBody>
      </p:sp>
      <p:sp>
        <p:nvSpPr>
          <p:cNvPr id="15" name="Green Jobs card"/>
          <p:cNvSpPr/>
          <p:nvPr/>
        </p:nvSpPr>
        <p:spPr>
          <a:xfrm>
            <a:off x="8997696" y="1463040"/>
            <a:ext cx="2624328" cy="46177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Green Jobs" descr="Green Jobs"/>
          <p:cNvPicPr>
            <a:picLocks noChangeAspect="1"/>
          </p:cNvPicPr>
          <p:nvPr/>
        </p:nvPicPr>
        <p:blipFill>
          <a:blip r:embed="rId6"/>
          <a:srcRect/>
          <a:stretch/>
        </p:blipFill>
        <p:spPr>
          <a:xfrm>
            <a:off x="9107424" y="1572768"/>
            <a:ext cx="2404872" cy="2103120"/>
          </a:xfrm>
          <a:prstGeom prst="rect">
            <a:avLst/>
          </a:prstGeom>
        </p:spPr>
      </p:pic>
      <p:sp>
        <p:nvSpPr>
          <p:cNvPr id="17" name="Text 11"/>
          <p:cNvSpPr txBox="1"/>
          <p:nvPr/>
        </p:nvSpPr>
        <p:spPr>
          <a:xfrm>
            <a:off x="9180576" y="3840480"/>
            <a:ext cx="2258568"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Green Jobs</a:t>
            </a:r>
            <a:endParaRPr lang="en-US" sz="1900" dirty="0"/>
          </a:p>
        </p:txBody>
      </p:sp>
      <p:sp>
        <p:nvSpPr>
          <p:cNvPr id="18" name="Text 12"/>
          <p:cNvSpPr txBox="1"/>
          <p:nvPr/>
        </p:nvSpPr>
        <p:spPr>
          <a:xfrm>
            <a:off x="9180576" y="4434840"/>
            <a:ext cx="2258568" cy="1463040"/>
          </a:xfrm>
          <a:prstGeom prst="rect">
            <a:avLst/>
          </a:prstGeom>
          <a:noFill/>
          <a:ln/>
        </p:spPr>
        <p:txBody>
          <a:bodyPr wrap="square" lIns="0" tIns="0" rIns="0" bIns="0" rtlCol="0" anchor="t"/>
          <a:lstStyle/>
          <a:p>
            <a:pPr marL="0" indent="0">
              <a:buNone/>
            </a:pPr>
            <a:r>
              <a:rPr lang="en-US" sz="1500" dirty="0">
                <a:solidFill>
                  <a:srgbClr val="0B2A4A"/>
                </a:solidFill>
                <a:latin typeface="Arial" pitchFamily="34" charset="0"/>
                <a:ea typeface="Arial" pitchFamily="34" charset="-122"/>
                <a:cs typeface="Arial" pitchFamily="34" charset="-120"/>
              </a:rPr>
              <a:t>Protecting the environment</a:t>
            </a:r>
            <a:endParaRPr lang="en-US" sz="15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 website to help with your future career</a:t>
            </a:r>
            <a:endParaRPr lang="en-US" sz="3200" dirty="0"/>
          </a:p>
        </p:txBody>
      </p:sp>
      <p:sp>
        <p:nvSpPr>
          <p:cNvPr id="3" name="card"/>
          <p:cNvSpPr/>
          <p:nvPr/>
        </p:nvSpPr>
        <p:spPr>
          <a:xfrm>
            <a:off x="548640" y="1463040"/>
            <a:ext cx="47548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Next Steps Ready logo" descr="/tmp/claude-0/-home-claude/57c6dd4e-62f2-571d-b351-8f501f7ac058/scratchpad/lessons/wex/ppt/media/image1.png"/>
          <p:cNvPicPr>
            <a:picLocks noChangeAspect="1"/>
          </p:cNvPicPr>
          <p:nvPr/>
        </p:nvPicPr>
        <p:blipFill>
          <a:blip r:embed="rId3"/>
          <a:stretch>
            <a:fillRect/>
          </a:stretch>
        </p:blipFill>
        <p:spPr>
          <a:xfrm>
            <a:off x="868680" y="2057400"/>
            <a:ext cx="4114800" cy="817284"/>
          </a:xfrm>
          <a:prstGeom prst="rect">
            <a:avLst/>
          </a:prstGeom>
        </p:spPr>
      </p:pic>
      <p:sp>
        <p:nvSpPr>
          <p:cNvPr id="5" name="web address"/>
          <p:cNvSpPr/>
          <p:nvPr/>
        </p:nvSpPr>
        <p:spPr>
          <a:xfrm>
            <a:off x="868680" y="3154680"/>
            <a:ext cx="411480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6" name="Image 1" descr="preencoded.png"/>
          <p:cNvPicPr>
            <a:picLocks noChangeAspect="1"/>
          </p:cNvPicPr>
          <p:nvPr/>
        </p:nvPicPr>
        <p:blipFill>
          <a:blip r:embed="rId4"/>
          <a:stretch>
            <a:fillRect/>
          </a:stretch>
        </p:blipFill>
        <p:spPr>
          <a:xfrm>
            <a:off x="1051560" y="3310128"/>
            <a:ext cx="420624" cy="420624"/>
          </a:xfrm>
          <a:prstGeom prst="rect">
            <a:avLst/>
          </a:prstGeom>
        </p:spPr>
      </p:pic>
      <p:sp>
        <p:nvSpPr>
          <p:cNvPr id="7" name="Text 3"/>
          <p:cNvSpPr txBox="1"/>
          <p:nvPr/>
        </p:nvSpPr>
        <p:spPr>
          <a:xfrm>
            <a:off x="1600200" y="3154680"/>
            <a:ext cx="3291840" cy="731520"/>
          </a:xfrm>
          <a:prstGeom prst="rect">
            <a:avLst/>
          </a:prstGeom>
          <a:noFill/>
          <a:ln/>
        </p:spPr>
        <p:txBody>
          <a:bodyPr wrap="square" lIns="0" tIns="0" rIns="0" bIns="0" rtlCol="0" anchor="ctr"/>
          <a:lstStyle/>
          <a:p>
            <a:pPr marL="0" indent="0">
              <a:buNone/>
            </a:pPr>
            <a:r>
              <a:rPr lang="en-US" sz="2100" b="1" dirty="0">
                <a:solidFill>
                  <a:srgbClr val="0072BA"/>
                </a:solidFill>
                <a:latin typeface="Arial" pitchFamily="34" charset="0"/>
                <a:ea typeface="Arial" pitchFamily="34" charset="-122"/>
                <a:cs typeface="Arial" pitchFamily="34" charset="-120"/>
              </a:rPr>
              <a:t>nextstepsready.org.uk</a:t>
            </a:r>
            <a:endParaRPr lang="en-US" sz="2100" dirty="0"/>
          </a:p>
        </p:txBody>
      </p:sp>
      <p:sp>
        <p:nvSpPr>
          <p:cNvPr id="8" name="Text 4"/>
          <p:cNvSpPr txBox="1"/>
          <p:nvPr/>
        </p:nvSpPr>
        <p:spPr>
          <a:xfrm>
            <a:off x="868680" y="4114800"/>
            <a:ext cx="4206240" cy="1737360"/>
          </a:xfrm>
          <a:prstGeom prst="rect">
            <a:avLst/>
          </a:prstGeom>
          <a:noFill/>
          <a:ln/>
        </p:spPr>
        <p:txBody>
          <a:bodyPr wrap="square" lIns="0" tIns="0" rIns="0" bIns="0" rtlCol="0" anchor="t"/>
          <a:lstStyle/>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Free for everyone</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No login or password</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Works on computers, tablets and phones</a:t>
            </a:r>
            <a:endParaRPr lang="en-US" sz="1700" dirty="0"/>
          </a:p>
        </p:txBody>
      </p:sp>
      <p:sp>
        <p:nvSpPr>
          <p:cNvPr id="9" name="Next Steps Ready home page frame"/>
          <p:cNvSpPr/>
          <p:nvPr/>
        </p:nvSpPr>
        <p:spPr>
          <a:xfrm>
            <a:off x="5660136" y="1453896"/>
            <a:ext cx="5961888" cy="4289842"/>
          </a:xfrm>
          <a:prstGeom prst="roundRect">
            <a:avLst>
              <a:gd name="adj" fmla="val 1279"/>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0" name="Next Steps Ready home page" descr="Next Steps Ready home page"/>
          <p:cNvPicPr>
            <a:picLocks noChangeAspect="1"/>
          </p:cNvPicPr>
          <p:nvPr/>
        </p:nvPicPr>
        <p:blipFill>
          <a:blip r:embed="rId5"/>
          <a:stretch>
            <a:fillRect/>
          </a:stretch>
        </p:blipFill>
        <p:spPr>
          <a:xfrm>
            <a:off x="5715000" y="1508760"/>
            <a:ext cx="5852160" cy="4180114"/>
          </a:xfrm>
          <a:prstGeom prst="rect">
            <a:avLst/>
          </a:prstGeom>
        </p:spPr>
      </p:pic>
      <p:sp>
        <p:nvSpPr>
          <p:cNvPr id="11" name="red ring"/>
          <p:cNvSpPr/>
          <p:nvPr/>
        </p:nvSpPr>
        <p:spPr>
          <a:xfrm>
            <a:off x="6170894" y="3260489"/>
            <a:ext cx="1638082" cy="2181497"/>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141732"/>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Which job sectors suit you?</a:t>
            </a:r>
            <a:endParaRPr lang="en-US" sz="3200" dirty="0"/>
          </a:p>
        </p:txBody>
      </p:sp>
      <p:sp>
        <p:nvSpPr>
          <p:cNvPr id="3" name="number 1"/>
          <p:cNvSpPr/>
          <p:nvPr/>
        </p:nvSpPr>
        <p:spPr>
          <a:xfrm>
            <a:off x="548640"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144553" y="1352277"/>
            <a:ext cx="3017520" cy="6400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Go to Start With You and open the Job Quiz</a:t>
            </a:r>
            <a:endParaRPr lang="en-US" sz="1700" dirty="0"/>
          </a:p>
        </p:txBody>
      </p:sp>
      <p:sp>
        <p:nvSpPr>
          <p:cNvPr id="6" name="Go to Start With You and open the Job Quiz frame"/>
          <p:cNvSpPr/>
          <p:nvPr/>
        </p:nvSpPr>
        <p:spPr>
          <a:xfrm>
            <a:off x="548640" y="2185416"/>
            <a:ext cx="3602736" cy="2055832"/>
          </a:xfrm>
          <a:prstGeom prst="roundRect">
            <a:avLst>
              <a:gd name="adj" fmla="val 2669"/>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Go to Start With You and open the Job Quiz" descr="Go to Start With You and open the Job Quiz"/>
          <p:cNvPicPr>
            <a:picLocks noChangeAspect="1"/>
          </p:cNvPicPr>
          <p:nvPr/>
        </p:nvPicPr>
        <p:blipFill>
          <a:blip r:embed="rId3"/>
          <a:stretch>
            <a:fillRect/>
          </a:stretch>
        </p:blipFill>
        <p:spPr>
          <a:xfrm>
            <a:off x="603504" y="2240280"/>
            <a:ext cx="3493008" cy="1946104"/>
          </a:xfrm>
          <a:prstGeom prst="rect">
            <a:avLst/>
          </a:prstGeom>
        </p:spPr>
      </p:pic>
      <p:sp>
        <p:nvSpPr>
          <p:cNvPr id="8" name="red ring"/>
          <p:cNvSpPr/>
          <p:nvPr/>
        </p:nvSpPr>
        <p:spPr>
          <a:xfrm>
            <a:off x="2120494" y="3515254"/>
            <a:ext cx="459029" cy="239468"/>
          </a:xfrm>
          <a:prstGeom prst="ellipse">
            <a:avLst/>
          </a:prstGeom>
          <a:ln w="38100">
            <a:solidFill>
              <a:srgbClr val="D7263D"/>
            </a:solidFill>
            <a:prstDash val="solid"/>
          </a:ln>
        </p:spPr>
        <p:txBody>
          <a:bodyPr/>
          <a:lstStyle/>
          <a:p>
            <a:endParaRPr lang="en-GB"/>
          </a:p>
        </p:txBody>
      </p:sp>
      <p:grpSp>
        <p:nvGrpSpPr>
          <p:cNvPr id="28" name="Group 27">
            <a:extLst>
              <a:ext uri="{FF2B5EF4-FFF2-40B4-BE49-F238E27FC236}">
                <a16:creationId xmlns:a16="http://schemas.microsoft.com/office/drawing/2014/main" id="{91E78312-C2DD-479A-827C-57EC57C19CBB}"/>
              </a:ext>
            </a:extLst>
          </p:cNvPr>
          <p:cNvGrpSpPr/>
          <p:nvPr/>
        </p:nvGrpSpPr>
        <p:grpSpPr>
          <a:xfrm>
            <a:off x="4315968" y="1371600"/>
            <a:ext cx="3657600" cy="3318749"/>
            <a:chOff x="4315968" y="1371600"/>
            <a:chExt cx="3657600" cy="3318749"/>
          </a:xfrm>
        </p:grpSpPr>
        <p:sp>
          <p:nvSpPr>
            <p:cNvPr id="9" name="number 2"/>
            <p:cNvSpPr/>
            <p:nvPr/>
          </p:nvSpPr>
          <p:spPr>
            <a:xfrm>
              <a:off x="4315968"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315968"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4956048" y="1371600"/>
              <a:ext cx="3017520" cy="6400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Click all the photos of work you wouldn't mind doing</a:t>
              </a:r>
              <a:endParaRPr lang="en-US" sz="1700" dirty="0"/>
            </a:p>
          </p:txBody>
        </p:sp>
        <p:sp>
          <p:nvSpPr>
            <p:cNvPr id="12" name="Click all the photos of work you wouldn't mind doing frame"/>
            <p:cNvSpPr/>
            <p:nvPr/>
          </p:nvSpPr>
          <p:spPr>
            <a:xfrm>
              <a:off x="4315968" y="2185416"/>
              <a:ext cx="3602736" cy="2504933"/>
            </a:xfrm>
            <a:prstGeom prst="roundRect">
              <a:avLst>
                <a:gd name="adj" fmla="val 2190"/>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3" name="Click all the photos of work you wouldn't mind doing" descr="Click all the photos of work you wouldn't mind doing"/>
            <p:cNvPicPr>
              <a:picLocks noChangeAspect="1"/>
            </p:cNvPicPr>
            <p:nvPr/>
          </p:nvPicPr>
          <p:blipFill>
            <a:blip r:embed="rId4"/>
            <a:stretch>
              <a:fillRect/>
            </a:stretch>
          </p:blipFill>
          <p:spPr>
            <a:xfrm>
              <a:off x="4370832" y="2240280"/>
              <a:ext cx="3493008" cy="2395205"/>
            </a:xfrm>
            <a:prstGeom prst="rect">
              <a:avLst/>
            </a:prstGeom>
          </p:spPr>
        </p:pic>
        <p:sp>
          <p:nvSpPr>
            <p:cNvPr id="14" name="red ring"/>
            <p:cNvSpPr/>
            <p:nvPr/>
          </p:nvSpPr>
          <p:spPr>
            <a:xfrm>
              <a:off x="5286512" y="2986300"/>
              <a:ext cx="828316" cy="721031"/>
            </a:xfrm>
            <a:prstGeom prst="ellipse">
              <a:avLst/>
            </a:prstGeom>
            <a:ln w="38100">
              <a:solidFill>
                <a:srgbClr val="D7263D"/>
              </a:solidFill>
              <a:prstDash val="solid"/>
            </a:ln>
          </p:spPr>
          <p:txBody>
            <a:bodyPr/>
            <a:lstStyle/>
            <a:p>
              <a:endParaRPr lang="en-GB"/>
            </a:p>
          </p:txBody>
        </p:sp>
      </p:grpSp>
      <p:sp>
        <p:nvSpPr>
          <p:cNvPr id="15" name="number 3"/>
          <p:cNvSpPr/>
          <p:nvPr/>
        </p:nvSpPr>
        <p:spPr>
          <a:xfrm>
            <a:off x="8083296"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2"/>
          <p:cNvSpPr txBox="1"/>
          <p:nvPr/>
        </p:nvSpPr>
        <p:spPr>
          <a:xfrm>
            <a:off x="8083296"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7" name="Text 13"/>
          <p:cNvSpPr txBox="1"/>
          <p:nvPr/>
        </p:nvSpPr>
        <p:spPr>
          <a:xfrm>
            <a:off x="8723376" y="1371600"/>
            <a:ext cx="3017520" cy="6400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See your top four job sectors</a:t>
            </a:r>
            <a:endParaRPr lang="en-US" sz="1700" dirty="0"/>
          </a:p>
        </p:txBody>
      </p:sp>
      <p:sp>
        <p:nvSpPr>
          <p:cNvPr id="18" name="See your top four job sectors frame"/>
          <p:cNvSpPr/>
          <p:nvPr/>
        </p:nvSpPr>
        <p:spPr>
          <a:xfrm>
            <a:off x="8083296" y="2185416"/>
            <a:ext cx="3602736" cy="2604734"/>
          </a:xfrm>
          <a:prstGeom prst="roundRect">
            <a:avLst>
              <a:gd name="adj" fmla="val 2106"/>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9" name="See your top four job sectors" descr="See your top four job sectors"/>
          <p:cNvPicPr>
            <a:picLocks noChangeAspect="1"/>
          </p:cNvPicPr>
          <p:nvPr/>
        </p:nvPicPr>
        <p:blipFill>
          <a:blip r:embed="rId5"/>
          <a:stretch>
            <a:fillRect/>
          </a:stretch>
        </p:blipFill>
        <p:spPr>
          <a:xfrm>
            <a:off x="8138160" y="2240280"/>
            <a:ext cx="3493008" cy="2495006"/>
          </a:xfrm>
          <a:prstGeom prst="rect">
            <a:avLst/>
          </a:prstGeom>
        </p:spPr>
      </p:pic>
      <p:sp>
        <p:nvSpPr>
          <p:cNvPr id="20" name="red ring"/>
          <p:cNvSpPr/>
          <p:nvPr/>
        </p:nvSpPr>
        <p:spPr>
          <a:xfrm>
            <a:off x="8260428" y="3260750"/>
            <a:ext cx="765941" cy="1002966"/>
          </a:xfrm>
          <a:prstGeom prst="ellipse">
            <a:avLst/>
          </a:prstGeom>
          <a:ln w="38100">
            <a:solidFill>
              <a:srgbClr val="D7263D"/>
            </a:solidFill>
            <a:prstDash val="solid"/>
          </a:ln>
        </p:spPr>
        <p:txBody>
          <a:bodyPr/>
          <a:lstStyle/>
          <a:p>
            <a:endParaRPr lang="en-GB"/>
          </a:p>
        </p:txBody>
      </p:sp>
      <p:sp>
        <p:nvSpPr>
          <p:cNvPr id="21" name="timer"/>
          <p:cNvSpPr/>
          <p:nvPr/>
        </p:nvSpPr>
        <p:spPr>
          <a:xfrm>
            <a:off x="9765792" y="548640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6"/>
          <a:stretch>
            <a:fillRect/>
          </a:stretch>
        </p:blipFill>
        <p:spPr>
          <a:xfrm>
            <a:off x="9912096" y="5623560"/>
            <a:ext cx="292608" cy="292608"/>
          </a:xfrm>
          <a:prstGeom prst="rect">
            <a:avLst/>
          </a:prstGeom>
        </p:spPr>
      </p:pic>
      <p:sp>
        <p:nvSpPr>
          <p:cNvPr id="24"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25" name="question"/>
          <p:cNvSpPr/>
          <p:nvPr/>
        </p:nvSpPr>
        <p:spPr>
          <a:xfrm>
            <a:off x="548640" y="5349240"/>
            <a:ext cx="8961120" cy="777240"/>
          </a:xfrm>
          <a:prstGeom prst="roundRect">
            <a:avLst>
              <a:gd name="adj" fmla="val 14118"/>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26"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Have you thought about the type of job you might want to do one day? What job sector might suit your interests?</a:t>
            </a:r>
            <a:endParaRPr lang="en-US" sz="1600" dirty="0"/>
          </a:p>
        </p:txBody>
      </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ppt_x"/>
                                          </p:val>
                                        </p:tav>
                                        <p:tav tm="100000">
                                          <p:val>
                                            <p:strVal val="#ppt_x"/>
                                          </p:val>
                                        </p:tav>
                                      </p:tavLst>
                                    </p:anim>
                                    <p:anim calcmode="lin" valueType="num">
                                      <p:cBhvr additive="base">
                                        <p:cTn id="6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1" grpId="0" animBg="1"/>
      <p:bldP spid="22" grpId="0" animBg="1"/>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Explore jobs in your top sector</a:t>
            </a:r>
            <a:endParaRPr lang="en-US" sz="3200" dirty="0"/>
          </a:p>
        </p:txBody>
      </p:sp>
      <p:sp>
        <p:nvSpPr>
          <p:cNvPr id="3" name="number 1"/>
          <p:cNvSpPr/>
          <p:nvPr/>
        </p:nvSpPr>
        <p:spPr>
          <a:xfrm>
            <a:off x="548640"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188720" y="1371600"/>
            <a:ext cx="3291840"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Click "Explore this sector" on your top result</a:t>
            </a:r>
            <a:endParaRPr lang="en-US" sz="1600" dirty="0"/>
          </a:p>
        </p:txBody>
      </p:sp>
      <p:sp>
        <p:nvSpPr>
          <p:cNvPr id="6" name="Quiz results frame"/>
          <p:cNvSpPr/>
          <p:nvPr/>
        </p:nvSpPr>
        <p:spPr>
          <a:xfrm>
            <a:off x="548640" y="2185416"/>
            <a:ext cx="3721608" cy="2689642"/>
          </a:xfrm>
          <a:prstGeom prst="roundRect">
            <a:avLst>
              <a:gd name="adj" fmla="val 2040"/>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Quiz results" descr="Quiz results"/>
          <p:cNvPicPr>
            <a:picLocks noChangeAspect="1"/>
          </p:cNvPicPr>
          <p:nvPr/>
        </p:nvPicPr>
        <p:blipFill>
          <a:blip r:embed="rId3"/>
          <a:stretch>
            <a:fillRect/>
          </a:stretch>
        </p:blipFill>
        <p:spPr>
          <a:xfrm>
            <a:off x="603504" y="2240280"/>
            <a:ext cx="3611880" cy="2579914"/>
          </a:xfrm>
          <a:prstGeom prst="rect">
            <a:avLst/>
          </a:prstGeom>
        </p:spPr>
      </p:pic>
      <p:sp>
        <p:nvSpPr>
          <p:cNvPr id="8" name="red ring"/>
          <p:cNvSpPr/>
          <p:nvPr/>
        </p:nvSpPr>
        <p:spPr>
          <a:xfrm>
            <a:off x="733218" y="4101117"/>
            <a:ext cx="769957" cy="189477"/>
          </a:xfrm>
          <a:prstGeom prst="ellipse">
            <a:avLst/>
          </a:prstGeom>
          <a:ln w="38100">
            <a:solidFill>
              <a:srgbClr val="D7263D"/>
            </a:solidFill>
            <a:prstDash val="solid"/>
          </a:ln>
        </p:spPr>
        <p:txBody>
          <a:bodyPr/>
          <a:lstStyle/>
          <a:p>
            <a:endParaRPr lang="en-GB"/>
          </a:p>
        </p:txBody>
      </p:sp>
      <p:grpSp>
        <p:nvGrpSpPr>
          <p:cNvPr id="28" name="Group 27">
            <a:extLst>
              <a:ext uri="{FF2B5EF4-FFF2-40B4-BE49-F238E27FC236}">
                <a16:creationId xmlns:a16="http://schemas.microsoft.com/office/drawing/2014/main" id="{9A30CFFB-CD24-6EF3-6489-8D631F09F1DC}"/>
              </a:ext>
            </a:extLst>
          </p:cNvPr>
          <p:cNvGrpSpPr/>
          <p:nvPr/>
        </p:nvGrpSpPr>
        <p:grpSpPr>
          <a:xfrm>
            <a:off x="4315968" y="1371600"/>
            <a:ext cx="4215384" cy="3783549"/>
            <a:chOff x="4315968" y="1371600"/>
            <a:chExt cx="4215384" cy="3783549"/>
          </a:xfrm>
        </p:grpSpPr>
        <p:pic>
          <p:nvPicPr>
            <p:cNvPr id="9" name="arrow" descr="preencoded.png"/>
            <p:cNvPicPr>
              <a:picLocks noChangeAspect="1"/>
            </p:cNvPicPr>
            <p:nvPr/>
          </p:nvPicPr>
          <p:blipFill>
            <a:blip r:embed="rId4"/>
            <a:stretch>
              <a:fillRect/>
            </a:stretch>
          </p:blipFill>
          <p:spPr>
            <a:xfrm>
              <a:off x="4315968" y="3383280"/>
              <a:ext cx="384048" cy="384048"/>
            </a:xfrm>
            <a:prstGeom prst="rect">
              <a:avLst/>
            </a:prstGeom>
          </p:spPr>
        </p:pic>
        <p:sp>
          <p:nvSpPr>
            <p:cNvPr id="10" name="number 2"/>
            <p:cNvSpPr/>
            <p:nvPr/>
          </p:nvSpPr>
          <p:spPr>
            <a:xfrm>
              <a:off x="4754880"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Text 7"/>
            <p:cNvSpPr txBox="1"/>
            <p:nvPr/>
          </p:nvSpPr>
          <p:spPr>
            <a:xfrm>
              <a:off x="475488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2" name="Text 8"/>
            <p:cNvSpPr txBox="1"/>
            <p:nvPr/>
          </p:nvSpPr>
          <p:spPr>
            <a:xfrm>
              <a:off x="5394960" y="1371600"/>
              <a:ext cx="3108960"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Look at the jobs on the National Careers Service</a:t>
              </a:r>
              <a:endParaRPr lang="en-US" sz="1600" dirty="0"/>
            </a:p>
          </p:txBody>
        </p:sp>
        <p:sp>
          <p:nvSpPr>
            <p:cNvPr id="13" name="National Careers Service sector page frame"/>
            <p:cNvSpPr/>
            <p:nvPr/>
          </p:nvSpPr>
          <p:spPr>
            <a:xfrm>
              <a:off x="4809744" y="2185416"/>
              <a:ext cx="3721608" cy="2969733"/>
            </a:xfrm>
            <a:prstGeom prst="roundRect">
              <a:avLst>
                <a:gd name="adj" fmla="val 1847"/>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4" name="National Careers Service sector page" descr="National Careers Service sector page"/>
            <p:cNvPicPr>
              <a:picLocks noChangeAspect="1"/>
            </p:cNvPicPr>
            <p:nvPr/>
          </p:nvPicPr>
          <p:blipFill>
            <a:blip r:embed="rId5"/>
            <a:stretch>
              <a:fillRect/>
            </a:stretch>
          </p:blipFill>
          <p:spPr>
            <a:xfrm>
              <a:off x="4864608" y="2240280"/>
              <a:ext cx="3611880" cy="2860005"/>
            </a:xfrm>
            <a:prstGeom prst="rect">
              <a:avLst/>
            </a:prstGeom>
          </p:spPr>
        </p:pic>
        <p:sp>
          <p:nvSpPr>
            <p:cNvPr id="15" name="red ring"/>
            <p:cNvSpPr/>
            <p:nvPr/>
          </p:nvSpPr>
          <p:spPr>
            <a:xfrm>
              <a:off x="4876448" y="4781155"/>
              <a:ext cx="1307392" cy="285704"/>
            </a:xfrm>
            <a:prstGeom prst="ellipse">
              <a:avLst/>
            </a:prstGeom>
            <a:ln w="38100">
              <a:solidFill>
                <a:srgbClr val="D7263D"/>
              </a:solidFill>
              <a:prstDash val="solid"/>
            </a:ln>
          </p:spPr>
          <p:txBody>
            <a:bodyPr/>
            <a:lstStyle/>
            <a:p>
              <a:endParaRPr lang="en-GB"/>
            </a:p>
          </p:txBody>
        </p:sp>
      </p:grpSp>
      <p:grpSp>
        <p:nvGrpSpPr>
          <p:cNvPr id="29" name="Group 28">
            <a:extLst>
              <a:ext uri="{FF2B5EF4-FFF2-40B4-BE49-F238E27FC236}">
                <a16:creationId xmlns:a16="http://schemas.microsoft.com/office/drawing/2014/main" id="{1012B4F0-7518-3BEC-3BA0-E192F9BBD107}"/>
              </a:ext>
            </a:extLst>
          </p:cNvPr>
          <p:cNvGrpSpPr/>
          <p:nvPr/>
        </p:nvGrpSpPr>
        <p:grpSpPr>
          <a:xfrm>
            <a:off x="8778240" y="1371600"/>
            <a:ext cx="2862072" cy="3831336"/>
            <a:chOff x="8778240" y="1371600"/>
            <a:chExt cx="2862072" cy="3831336"/>
          </a:xfrm>
        </p:grpSpPr>
        <p:sp>
          <p:nvSpPr>
            <p:cNvPr id="16" name="number 3"/>
            <p:cNvSpPr/>
            <p:nvPr/>
          </p:nvSpPr>
          <p:spPr>
            <a:xfrm>
              <a:off x="8778240" y="1417320"/>
              <a:ext cx="502920" cy="502920"/>
            </a:xfrm>
            <a:prstGeom prst="ellipse">
              <a:avLst/>
            </a:prstGeom>
            <a:solidFill>
              <a:srgbClr val="FF66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2"/>
            <p:cNvSpPr txBox="1"/>
            <p:nvPr/>
          </p:nvSpPr>
          <p:spPr>
            <a:xfrm>
              <a:off x="87782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8" name="Text 13"/>
            <p:cNvSpPr txBox="1"/>
            <p:nvPr/>
          </p:nvSpPr>
          <p:spPr>
            <a:xfrm>
              <a:off x="9418320" y="1371600"/>
              <a:ext cx="2221992"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Pick three jobs that interest you</a:t>
              </a:r>
              <a:endParaRPr lang="en-US" sz="1600" dirty="0"/>
            </a:p>
          </p:txBody>
        </p:sp>
        <p:sp>
          <p:nvSpPr>
            <p:cNvPr id="19" name="what to find out"/>
            <p:cNvSpPr/>
            <p:nvPr/>
          </p:nvSpPr>
          <p:spPr>
            <a:xfrm>
              <a:off x="8778240" y="2185416"/>
              <a:ext cx="2862072" cy="3017520"/>
            </a:xfrm>
            <a:prstGeom prst="roundRect">
              <a:avLst>
                <a:gd name="adj" fmla="val 3834"/>
              </a:avLst>
            </a:prstGeom>
            <a:solidFill>
              <a:srgbClr val="FFE4D0"/>
            </a:solidFill>
            <a:ln w="12700">
              <a:solidFill>
                <a:srgbClr val="FFE4D0"/>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8961120" y="2331720"/>
              <a:ext cx="2560320" cy="2743200"/>
            </a:xfrm>
            <a:prstGeom prst="rect">
              <a:avLst/>
            </a:prstGeom>
            <a:noFill/>
            <a:ln/>
          </p:spPr>
          <p:txBody>
            <a:bodyPr wrap="square" lIns="0" tIns="0" rIns="0" bIns="0" rtlCol="0" anchor="t"/>
            <a:lstStyle/>
            <a:p>
              <a:pPr marL="0" indent="0">
                <a:spcAft>
                  <a:spcPts val="600"/>
                </a:spcAft>
                <a:buNone/>
              </a:pPr>
              <a:r>
                <a:rPr lang="en-US" sz="1700" b="1" dirty="0">
                  <a:solidFill>
                    <a:srgbClr val="0B2A4A"/>
                  </a:solidFill>
                  <a:latin typeface="Arial" pitchFamily="34" charset="0"/>
                  <a:ea typeface="Arial" pitchFamily="34" charset="-122"/>
                  <a:cs typeface="Arial" pitchFamily="34" charset="-120"/>
                </a:rPr>
                <a:t>For each job, find out:</a:t>
              </a:r>
              <a:endParaRPr lang="en-US" sz="1700" dirty="0"/>
            </a:p>
            <a:p>
              <a:pPr marL="152400" indent="-152400">
                <a:spcAft>
                  <a:spcPts val="600"/>
                </a:spcAft>
                <a:buSzPct val="100000"/>
                <a:buChar char="•"/>
              </a:pPr>
              <a:r>
                <a:rPr lang="en-US" sz="1700" dirty="0">
                  <a:solidFill>
                    <a:srgbClr val="0B2A4A"/>
                  </a:solidFill>
                  <a:latin typeface="Arial" pitchFamily="34" charset="0"/>
                  <a:ea typeface="Arial" pitchFamily="34" charset="-122"/>
                  <a:cs typeface="Arial" pitchFamily="34" charset="-120"/>
                </a:rPr>
                <a:t>what the job involves</a:t>
              </a:r>
              <a:endParaRPr lang="en-US" sz="1700" dirty="0"/>
            </a:p>
            <a:p>
              <a:pPr marL="152400" indent="-152400">
                <a:spcAft>
                  <a:spcPts val="600"/>
                </a:spcAft>
                <a:buSzPct val="100000"/>
                <a:buChar char="•"/>
              </a:pPr>
              <a:r>
                <a:rPr lang="en-US" sz="1700" dirty="0">
                  <a:solidFill>
                    <a:srgbClr val="0B2A4A"/>
                  </a:solidFill>
                  <a:latin typeface="Arial" pitchFamily="34" charset="0"/>
                  <a:ea typeface="Arial" pitchFamily="34" charset="-122"/>
                  <a:cs typeface="Arial" pitchFamily="34" charset="-120"/>
                </a:rPr>
                <a:t>the typical salary</a:t>
              </a:r>
              <a:endParaRPr lang="en-US" sz="1700" dirty="0"/>
            </a:p>
            <a:p>
              <a:pPr marL="152400" indent="-152400">
                <a:spcAft>
                  <a:spcPts val="600"/>
                </a:spcAft>
                <a:buSzPct val="100000"/>
                <a:buChar char="•"/>
              </a:pPr>
              <a:r>
                <a:rPr lang="en-US" sz="1700" dirty="0">
                  <a:solidFill>
                    <a:srgbClr val="0B2A4A"/>
                  </a:solidFill>
                  <a:latin typeface="Arial" pitchFamily="34" charset="0"/>
                  <a:ea typeface="Arial" pitchFamily="34" charset="-122"/>
                  <a:cs typeface="Arial" pitchFamily="34" charset="-120"/>
                </a:rPr>
                <a:t>how to get into it</a:t>
              </a:r>
              <a:endParaRPr lang="en-US" sz="1700" dirty="0"/>
            </a:p>
          </p:txBody>
        </p:sp>
      </p:grpSp>
      <p:grpSp>
        <p:nvGrpSpPr>
          <p:cNvPr id="30" name="Group 29">
            <a:extLst>
              <a:ext uri="{FF2B5EF4-FFF2-40B4-BE49-F238E27FC236}">
                <a16:creationId xmlns:a16="http://schemas.microsoft.com/office/drawing/2014/main" id="{A4DA637A-C41F-2095-F562-59FCA42811E7}"/>
              </a:ext>
            </a:extLst>
          </p:cNvPr>
          <p:cNvGrpSpPr/>
          <p:nvPr/>
        </p:nvGrpSpPr>
        <p:grpSpPr>
          <a:xfrm>
            <a:off x="548640" y="5349240"/>
            <a:ext cx="11091672" cy="777240"/>
            <a:chOff x="548640" y="5349240"/>
            <a:chExt cx="11091672" cy="777240"/>
          </a:xfrm>
        </p:grpSpPr>
        <p:sp>
          <p:nvSpPr>
            <p:cNvPr id="21" name="timer"/>
            <p:cNvSpPr/>
            <p:nvPr/>
          </p:nvSpPr>
          <p:spPr>
            <a:xfrm>
              <a:off x="9765792" y="5486400"/>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6"/>
            <a:stretch>
              <a:fillRect/>
            </a:stretch>
          </p:blipFill>
          <p:spPr>
            <a:xfrm>
              <a:off x="9912096" y="5623560"/>
              <a:ext cx="292608" cy="292608"/>
            </a:xfrm>
            <a:prstGeom prst="rect">
              <a:avLst/>
            </a:prstGeom>
          </p:spPr>
        </p:pic>
        <p:sp>
          <p:nvSpPr>
            <p:cNvPr id="24"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5" name="tip"/>
            <p:cNvSpPr/>
            <p:nvPr/>
          </p:nvSpPr>
          <p:spPr>
            <a:xfrm>
              <a:off x="548640" y="5349240"/>
              <a:ext cx="8961120" cy="777240"/>
            </a:xfrm>
            <a:prstGeom prst="roundRect">
              <a:avLst>
                <a:gd name="adj" fmla="val 14118"/>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6"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Write your three jobs on your task sheet so you can share them with your partner.</a:t>
              </a:r>
              <a:endParaRPr lang="en-US" sz="16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Share what you found</a:t>
            </a:r>
            <a:endParaRPr lang="en-US" sz="3200" dirty="0"/>
          </a:p>
        </p:txBody>
      </p:sp>
      <p:sp>
        <p:nvSpPr>
          <p:cNvPr id="3" name="timer"/>
          <p:cNvSpPr/>
          <p:nvPr/>
        </p:nvSpPr>
        <p:spPr>
          <a:xfrm>
            <a:off x="7223760" y="539496"/>
            <a:ext cx="1874520" cy="566928"/>
          </a:xfrm>
          <a:prstGeom prst="roundRect">
            <a:avLst>
              <a:gd name="adj" fmla="val 50000"/>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417320"/>
            <a:ext cx="11091672" cy="548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Take it in turns in your pairs to share your top job sector and the three jobs you found.</a:t>
            </a:r>
            <a:endParaRPr lang="en-US" sz="2000" dirty="0"/>
          </a:p>
        </p:txBody>
      </p:sp>
      <p:sp>
        <p:nvSpPr>
          <p:cNvPr id="8" name="Speaking card"/>
          <p:cNvSpPr/>
          <p:nvPr/>
        </p:nvSpPr>
        <p:spPr>
          <a:xfrm>
            <a:off x="548640" y="2148840"/>
            <a:ext cx="11091672"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441448"/>
            <a:ext cx="1188720" cy="1188720"/>
          </a:xfrm>
          <a:prstGeom prst="rect">
            <a:avLst/>
          </a:prstGeom>
        </p:spPr>
      </p:pic>
      <p:sp>
        <p:nvSpPr>
          <p:cNvPr id="10" name="Text 6"/>
          <p:cNvSpPr txBox="1"/>
          <p:nvPr/>
        </p:nvSpPr>
        <p:spPr>
          <a:xfrm>
            <a:off x="2286000" y="2148840"/>
            <a:ext cx="9144000" cy="17830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Explain which job sector you explored, the three jobs you chose and why they interest you.</a:t>
            </a:r>
            <a:endParaRPr lang="en-US" sz="2200" dirty="0"/>
          </a:p>
        </p:txBody>
      </p:sp>
      <p:sp>
        <p:nvSpPr>
          <p:cNvPr id="11" name="Listening card"/>
          <p:cNvSpPr/>
          <p:nvPr/>
        </p:nvSpPr>
        <p:spPr>
          <a:xfrm>
            <a:off x="548640" y="4160520"/>
            <a:ext cx="11091672"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53128"/>
            <a:ext cx="1188720" cy="1188720"/>
          </a:xfrm>
          <a:prstGeom prst="rect">
            <a:avLst/>
          </a:prstGeom>
        </p:spPr>
      </p:pic>
      <p:sp>
        <p:nvSpPr>
          <p:cNvPr id="13" name="Text 8"/>
          <p:cNvSpPr txBox="1"/>
          <p:nvPr/>
        </p:nvSpPr>
        <p:spPr>
          <a:xfrm>
            <a:off x="2286000" y="4160520"/>
            <a:ext cx="9144000" cy="17830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while others are talking and show that you are paying attention.</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Explored a range of different jobs, job sectors and workplaces.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that a career is your journey through life, learning and work.</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think about your future.</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Keep exploring jobs at home: nextstepsready.org.uk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Think of a job role for every letter of the alphabet</a:t>
            </a:r>
            <a:endParaRPr lang="en-US" sz="3200" dirty="0"/>
          </a:p>
        </p:txBody>
      </p:sp>
      <p:sp>
        <p:nvSpPr>
          <p:cNvPr id="3" name="Text 1"/>
          <p:cNvSpPr txBox="1"/>
          <p:nvPr/>
        </p:nvSpPr>
        <p:spPr>
          <a:xfrm>
            <a:off x="548640" y="1325880"/>
            <a:ext cx="11091672" cy="41148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Names: ……………………………………………………………</a:t>
            </a:r>
            <a:endParaRPr lang="en-US" sz="16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5440680" cy="4160520"/>
        </p:xfrm>
        <a:graphic>
          <a:graphicData uri="http://schemas.openxmlformats.org/drawingml/2006/table">
            <a:tbl>
              <a:tblPr/>
              <a:tblGrid>
                <a:gridCol w="548640">
                  <a:extLst>
                    <a:ext uri="{9D8B030D-6E8A-4147-A177-3AD203B41FA5}">
                      <a16:colId xmlns:a16="http://schemas.microsoft.com/office/drawing/2014/main" val="20000"/>
                    </a:ext>
                  </a:extLst>
                </a:gridCol>
                <a:gridCol w="4892040">
                  <a:extLst>
                    <a:ext uri="{9D8B030D-6E8A-4147-A177-3AD203B41FA5}">
                      <a16:colId xmlns:a16="http://schemas.microsoft.com/office/drawing/2014/main" val="20001"/>
                    </a:ext>
                  </a:extLst>
                </a:gridCol>
              </a:tblGrid>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Actor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Banker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C</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r>
                        <a:rPr lang="en-US" sz="1300" i="1" dirty="0">
                          <a:solidFill>
                            <a:srgbClr val="4F6072"/>
                          </a:solidFill>
                          <a:latin typeface="Arial" pitchFamily="34" charset="0"/>
                          <a:ea typeface="Arial" pitchFamily="34" charset="-122"/>
                          <a:cs typeface="Arial" pitchFamily="34" charset="-120"/>
                        </a:rPr>
                        <a:t>Chef</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D</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F</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G</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H</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I</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J</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K</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L</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M</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aphicFrame>
        <p:nvGraphicFramePr>
          <p:cNvPr id="35" name="Table 1"/>
          <p:cNvGraphicFramePr>
            <a:graphicFrameLocks noGrp="1"/>
          </p:cNvGraphicFramePr>
          <p:nvPr>
            <p:extLst>
              <p:ext uri="{D42A27DB-BD31-4B8C-83A1-F6EECF244321}">
                <p14:modId xmlns:p14="http://schemas.microsoft.com/office/powerpoint/2010/main" val="1579011935"/>
              </p:ext>
            </p:extLst>
          </p:nvPr>
        </p:nvGraphicFramePr>
        <p:xfrm>
          <a:off x="6199632" y="1828800"/>
          <a:ext cx="5440680" cy="4160520"/>
        </p:xfrm>
        <a:graphic>
          <a:graphicData uri="http://schemas.openxmlformats.org/drawingml/2006/table">
            <a:tbl>
              <a:tblPr/>
              <a:tblGrid>
                <a:gridCol w="548640">
                  <a:extLst>
                    <a:ext uri="{9D8B030D-6E8A-4147-A177-3AD203B41FA5}">
                      <a16:colId xmlns:a16="http://schemas.microsoft.com/office/drawing/2014/main" val="20000"/>
                    </a:ext>
                  </a:extLst>
                </a:gridCol>
                <a:gridCol w="4892040">
                  <a:extLst>
                    <a:ext uri="{9D8B030D-6E8A-4147-A177-3AD203B41FA5}">
                      <a16:colId xmlns:a16="http://schemas.microsoft.com/office/drawing/2014/main" val="20001"/>
                    </a:ext>
                  </a:extLst>
                </a:gridCol>
              </a:tblGrid>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N</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O</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P</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Q</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S</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T</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U</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V</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W</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X</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Y</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20040">
                <a:tc>
                  <a:txBody>
                    <a:bodyPr/>
                    <a:lstStyle/>
                    <a:p>
                      <a:pPr marL="0" indent="0" algn="ctr">
                        <a:buNone/>
                      </a:pPr>
                      <a:r>
                        <a:rPr lang="en-US" sz="1300" b="1" dirty="0">
                          <a:solidFill>
                            <a:srgbClr val="FFFFFF"/>
                          </a:solidFill>
                          <a:latin typeface="Arial" pitchFamily="34" charset="0"/>
                          <a:ea typeface="Arial" pitchFamily="34" charset="-122"/>
                          <a:cs typeface="Arial" pitchFamily="34" charset="-120"/>
                        </a:rPr>
                        <a:t>Z</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6600"/>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104"/>
          </p:nvPr>
        </p:nvSpPr>
        <p:spPr/>
        <p:txBody>
          <a:bodyPr/>
          <a:lstStyle/>
          <a:p>
            <a:r>
              <a:t>Task sheet: exploring job sectors</a:t>
            </a:r>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18</a:t>
            </a:fld>
            <a:endParaRPr lang="en-US"/>
          </a:p>
        </p:txBody>
      </p:sp>
      <p:sp>
        <p:nvSpPr>
          <p:cNvPr id="26" name="Name line"/>
          <p:cNvSpPr txBox="1"/>
          <p:nvPr/>
        </p:nvSpPr>
        <p:spPr>
          <a:xfrm>
            <a:off x="548640" y="1280160"/>
            <a:ext cx="11091672" cy="365760"/>
          </a:xfrm>
          <a:prstGeom prst="rect">
            <a:avLst/>
          </a:prstGeom>
          <a:noFill/>
        </p:spPr>
        <p:txBody>
          <a:bodyPr wrap="square" lIns="0" tIns="0" rIns="0" bIns="0" anchor="ctr">
            <a:spAutoFit/>
          </a:bodyPr>
          <a:lstStyle/>
          <a:p>
            <a:pPr algn="l"/>
            <a:r>
              <a:rPr sz="1500" b="1">
                <a:solidFill>
                  <a:srgbClr val="0B2A4A"/>
                </a:solidFill>
                <a:latin typeface="Arial"/>
              </a:rPr>
              <a:t>Name: </a:t>
            </a:r>
            <a:r>
              <a:rPr sz="1500" b="0">
                <a:solidFill>
                  <a:srgbClr val="4F6072"/>
                </a:solidFill>
                <a:latin typeface="Arial"/>
              </a:rPr>
              <a:t>……………………………………………………………………</a:t>
            </a:r>
          </a:p>
        </p:txBody>
      </p:sp>
      <p:sp>
        <p:nvSpPr>
          <p:cNvPr id="27" name="Task 1 heading"/>
          <p:cNvSpPr/>
          <p:nvPr/>
        </p:nvSpPr>
        <p:spPr>
          <a:xfrm>
            <a:off x="548640" y="1783080"/>
            <a:ext cx="11091672" cy="457200"/>
          </a:xfrm>
          <a:prstGeom prst="roundRect">
            <a:avLst>
              <a:gd name="adj" fmla="val 50000"/>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ask 1 heading text"/>
          <p:cNvSpPr txBox="1"/>
          <p:nvPr/>
        </p:nvSpPr>
        <p:spPr>
          <a:xfrm>
            <a:off x="777240" y="1783080"/>
            <a:ext cx="10698480" cy="457200"/>
          </a:xfrm>
          <a:prstGeom prst="rect">
            <a:avLst/>
          </a:prstGeom>
          <a:noFill/>
        </p:spPr>
        <p:txBody>
          <a:bodyPr wrap="square" lIns="0" tIns="0" rIns="0" bIns="0" anchor="ctr">
            <a:spAutoFit/>
          </a:bodyPr>
          <a:lstStyle/>
          <a:p>
            <a:pPr algn="l"/>
            <a:r>
              <a:rPr sz="1600" b="1">
                <a:solidFill>
                  <a:srgbClr val="FFFFFF"/>
                </a:solidFill>
                <a:latin typeface="Arial"/>
              </a:rPr>
              <a:t>Task 1: </a:t>
            </a:r>
            <a:r>
              <a:rPr sz="1600" b="0">
                <a:solidFill>
                  <a:srgbClr val="FFFFFF"/>
                </a:solidFill>
                <a:latin typeface="Arial"/>
              </a:rPr>
              <a:t>Job Sector Quiz – write down your top four job sectors</a:t>
            </a:r>
          </a:p>
        </p:txBody>
      </p:sp>
      <p:sp>
        <p:nvSpPr>
          <p:cNvPr id="29" name="Sector box 1"/>
          <p:cNvSpPr/>
          <p:nvPr/>
        </p:nvSpPr>
        <p:spPr>
          <a:xfrm>
            <a:off x="548640" y="2377440"/>
            <a:ext cx="2635758" cy="685800"/>
          </a:xfrm>
          <a:prstGeom prst="roundRect">
            <a:avLst>
              <a:gd name="adj" fmla="val 15000"/>
            </a:avLst>
          </a:prstGeom>
          <a:solidFill>
            <a:srgbClr val="FFFFFF"/>
          </a:solidFill>
          <a:ln w="12700">
            <a:solidFill>
              <a:srgbClr val="B8C4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Number 1"/>
          <p:cNvSpPr/>
          <p:nvPr/>
        </p:nvSpPr>
        <p:spPr>
          <a:xfrm>
            <a:off x="685800" y="2496312"/>
            <a:ext cx="438912" cy="438912"/>
          </a:xfrm>
          <a:prstGeom prst="ellipse">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rial"/>
              </a:rPr>
              <a:t>1</a:t>
            </a:r>
          </a:p>
        </p:txBody>
      </p:sp>
      <p:sp>
        <p:nvSpPr>
          <p:cNvPr id="31" name="Sector box 2"/>
          <p:cNvSpPr/>
          <p:nvPr/>
        </p:nvSpPr>
        <p:spPr>
          <a:xfrm>
            <a:off x="3367278" y="2377440"/>
            <a:ext cx="2635758" cy="685800"/>
          </a:xfrm>
          <a:prstGeom prst="roundRect">
            <a:avLst>
              <a:gd name="adj" fmla="val 15000"/>
            </a:avLst>
          </a:prstGeom>
          <a:solidFill>
            <a:srgbClr val="FFFFFF"/>
          </a:solidFill>
          <a:ln w="12700">
            <a:solidFill>
              <a:srgbClr val="B8C4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Number 2"/>
          <p:cNvSpPr/>
          <p:nvPr/>
        </p:nvSpPr>
        <p:spPr>
          <a:xfrm>
            <a:off x="3504438" y="2496312"/>
            <a:ext cx="438912" cy="438912"/>
          </a:xfrm>
          <a:prstGeom prst="ellipse">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rial"/>
              </a:rPr>
              <a:t>2</a:t>
            </a:r>
          </a:p>
        </p:txBody>
      </p:sp>
      <p:sp>
        <p:nvSpPr>
          <p:cNvPr id="33" name="Sector box 3"/>
          <p:cNvSpPr/>
          <p:nvPr/>
        </p:nvSpPr>
        <p:spPr>
          <a:xfrm>
            <a:off x="6185916" y="2377440"/>
            <a:ext cx="2635758" cy="685800"/>
          </a:xfrm>
          <a:prstGeom prst="roundRect">
            <a:avLst>
              <a:gd name="adj" fmla="val 15000"/>
            </a:avLst>
          </a:prstGeom>
          <a:solidFill>
            <a:srgbClr val="FFFFFF"/>
          </a:solidFill>
          <a:ln w="12700">
            <a:solidFill>
              <a:srgbClr val="B8C4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Number 3"/>
          <p:cNvSpPr/>
          <p:nvPr/>
        </p:nvSpPr>
        <p:spPr>
          <a:xfrm>
            <a:off x="6323076" y="2496312"/>
            <a:ext cx="438912" cy="438912"/>
          </a:xfrm>
          <a:prstGeom prst="ellipse">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rial"/>
              </a:rPr>
              <a:t>3</a:t>
            </a:r>
          </a:p>
        </p:txBody>
      </p:sp>
      <p:sp>
        <p:nvSpPr>
          <p:cNvPr id="35" name="Sector box 4"/>
          <p:cNvSpPr/>
          <p:nvPr/>
        </p:nvSpPr>
        <p:spPr>
          <a:xfrm>
            <a:off x="9004554" y="2377440"/>
            <a:ext cx="2635758" cy="685800"/>
          </a:xfrm>
          <a:prstGeom prst="roundRect">
            <a:avLst>
              <a:gd name="adj" fmla="val 15000"/>
            </a:avLst>
          </a:prstGeom>
          <a:solidFill>
            <a:srgbClr val="FFFFFF"/>
          </a:solidFill>
          <a:ln w="12700">
            <a:solidFill>
              <a:srgbClr val="B8C4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Number 4"/>
          <p:cNvSpPr/>
          <p:nvPr/>
        </p:nvSpPr>
        <p:spPr>
          <a:xfrm>
            <a:off x="9141714" y="2496312"/>
            <a:ext cx="438912" cy="438912"/>
          </a:xfrm>
          <a:prstGeom prst="ellipse">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rial"/>
              </a:rPr>
              <a:t>4</a:t>
            </a:r>
          </a:p>
        </p:txBody>
      </p:sp>
      <p:sp>
        <p:nvSpPr>
          <p:cNvPr id="37" name="Task 1 tip"/>
          <p:cNvSpPr txBox="1"/>
          <p:nvPr/>
        </p:nvSpPr>
        <p:spPr>
          <a:xfrm>
            <a:off x="548640" y="3154680"/>
            <a:ext cx="11091672" cy="320040"/>
          </a:xfrm>
          <a:prstGeom prst="rect">
            <a:avLst/>
          </a:prstGeom>
          <a:noFill/>
        </p:spPr>
        <p:txBody>
          <a:bodyPr wrap="square" lIns="0" tIns="0" rIns="0" bIns="0" anchor="ctr">
            <a:spAutoFit/>
          </a:bodyPr>
          <a:lstStyle/>
          <a:p>
            <a:pPr algn="l"/>
            <a:r>
              <a:rPr sz="1300" b="0">
                <a:solidFill>
                  <a:srgbClr val="4F6072"/>
                </a:solidFill>
                <a:latin typeface="Arial"/>
              </a:rPr>
              <a:t>Circle your top job sector – you will explore it in Task 2.</a:t>
            </a:r>
          </a:p>
        </p:txBody>
      </p:sp>
      <p:sp>
        <p:nvSpPr>
          <p:cNvPr id="38" name="Task 2 heading"/>
          <p:cNvSpPr/>
          <p:nvPr/>
        </p:nvSpPr>
        <p:spPr>
          <a:xfrm>
            <a:off x="548640" y="3611880"/>
            <a:ext cx="11091672" cy="457200"/>
          </a:xfrm>
          <a:prstGeom prst="roundRect">
            <a:avLst>
              <a:gd name="adj" fmla="val 50000"/>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ask 2 heading text"/>
          <p:cNvSpPr txBox="1"/>
          <p:nvPr/>
        </p:nvSpPr>
        <p:spPr>
          <a:xfrm>
            <a:off x="777240" y="3611880"/>
            <a:ext cx="10698480" cy="457200"/>
          </a:xfrm>
          <a:prstGeom prst="rect">
            <a:avLst/>
          </a:prstGeom>
          <a:noFill/>
        </p:spPr>
        <p:txBody>
          <a:bodyPr wrap="square" lIns="0" tIns="0" rIns="0" bIns="0" anchor="ctr">
            <a:spAutoFit/>
          </a:bodyPr>
          <a:lstStyle/>
          <a:p>
            <a:pPr algn="l"/>
            <a:r>
              <a:rPr sz="1600" b="1">
                <a:solidFill>
                  <a:srgbClr val="FFFFFF"/>
                </a:solidFill>
                <a:latin typeface="Arial"/>
              </a:rPr>
              <a:t>Task 2: </a:t>
            </a:r>
            <a:r>
              <a:rPr sz="1600" b="0">
                <a:solidFill>
                  <a:srgbClr val="FFFFFF"/>
                </a:solidFill>
                <a:latin typeface="Arial"/>
              </a:rPr>
              <a:t>Explore jobs in your top sector – pick three jobs that interest you</a:t>
            </a:r>
          </a:p>
        </p:txBody>
      </p:sp>
      <p:graphicFrame>
        <p:nvGraphicFramePr>
          <p:cNvPr id="40" name="Task 2 table"/>
          <p:cNvGraphicFramePr>
            <a:graphicFrameLocks noGrp="1"/>
          </p:cNvGraphicFramePr>
          <p:nvPr/>
        </p:nvGraphicFramePr>
        <p:xfrm>
          <a:off x="548640" y="4160520"/>
          <a:ext cx="11091671" cy="1664208"/>
        </p:xfrm>
        <a:graphic>
          <a:graphicData uri="http://schemas.openxmlformats.org/drawingml/2006/table">
            <a:tbl>
              <a:tblPr>
                <a:tableStyleId>{5C22544A-7EE6-4342-B048-85BDC9FD1C3A}</a:tableStyleId>
              </a:tblPr>
              <a:tblGrid>
                <a:gridCol w="2377440">
                  <a:extLst>
                    <a:ext uri="{9D8B030D-6E8A-4147-A177-3AD203B41FA5}">
                      <a16:colId xmlns:a16="http://schemas.microsoft.com/office/drawing/2014/main" val="20000"/>
                    </a:ext>
                  </a:extLst>
                </a:gridCol>
                <a:gridCol w="4050791">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2560320">
                  <a:extLst>
                    <a:ext uri="{9D8B030D-6E8A-4147-A177-3AD203B41FA5}">
                      <a16:colId xmlns:a16="http://schemas.microsoft.com/office/drawing/2014/main" val="20003"/>
                    </a:ext>
                  </a:extLst>
                </a:gridCol>
              </a:tblGrid>
              <a:tr h="347472">
                <a:tc>
                  <a:txBody>
                    <a:bodyPr/>
                    <a:lstStyle/>
                    <a:p>
                      <a:r>
                        <a:rPr sz="1300" b="1">
                          <a:solidFill>
                            <a:srgbClr val="0B2A4A"/>
                          </a:solidFill>
                          <a:latin typeface="Arial"/>
                        </a:rPr>
                        <a:t>Job</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E4D0"/>
                    </a:solidFill>
                  </a:tcPr>
                </a:tc>
                <a:tc>
                  <a:txBody>
                    <a:bodyPr/>
                    <a:lstStyle/>
                    <a:p>
                      <a:r>
                        <a:rPr sz="1300" b="1">
                          <a:solidFill>
                            <a:srgbClr val="0B2A4A"/>
                          </a:solidFill>
                          <a:latin typeface="Arial"/>
                        </a:rPr>
                        <a:t>What the job involves</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E4D0"/>
                    </a:solidFill>
                  </a:tcPr>
                </a:tc>
                <a:tc>
                  <a:txBody>
                    <a:bodyPr/>
                    <a:lstStyle/>
                    <a:p>
                      <a:r>
                        <a:rPr sz="1300" b="1">
                          <a:solidFill>
                            <a:srgbClr val="0B2A4A"/>
                          </a:solidFill>
                          <a:latin typeface="Arial"/>
                        </a:rPr>
                        <a:t>Typical salary</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E4D0"/>
                    </a:solidFill>
                  </a:tcPr>
                </a:tc>
                <a:tc>
                  <a:txBody>
                    <a:bodyPr/>
                    <a:lstStyle/>
                    <a:p>
                      <a:r>
                        <a:rPr sz="1300" b="1">
                          <a:solidFill>
                            <a:srgbClr val="0B2A4A"/>
                          </a:solidFill>
                          <a:latin typeface="Arial"/>
                        </a:rPr>
                        <a:t>How to get into it</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E4D0"/>
                    </a:solidFill>
                  </a:tcPr>
                </a:tc>
                <a:extLst>
                  <a:ext uri="{0D108BD9-81ED-4DB2-BD59-A6C34878D82A}">
                    <a16:rowId xmlns:a16="http://schemas.microsoft.com/office/drawing/2014/main" val="10000"/>
                  </a:ext>
                </a:extLst>
              </a:tr>
              <a:tr h="438912">
                <a:tc>
                  <a:txBody>
                    <a:bodyPr/>
                    <a:lstStyle/>
                    <a:p>
                      <a:r>
                        <a:rPr sz="1200">
                          <a:solidFill>
                            <a:srgbClr val="4F6072"/>
                          </a:solidFill>
                          <a:latin typeface="Arial"/>
                        </a:rPr>
                        <a:t>1.</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extLst>
                  <a:ext uri="{0D108BD9-81ED-4DB2-BD59-A6C34878D82A}">
                    <a16:rowId xmlns:a16="http://schemas.microsoft.com/office/drawing/2014/main" val="10001"/>
                  </a:ext>
                </a:extLst>
              </a:tr>
              <a:tr h="438912">
                <a:tc>
                  <a:txBody>
                    <a:bodyPr/>
                    <a:lstStyle/>
                    <a:p>
                      <a:r>
                        <a:rPr sz="1200">
                          <a:solidFill>
                            <a:srgbClr val="4F6072"/>
                          </a:solidFill>
                          <a:latin typeface="Arial"/>
                        </a:rPr>
                        <a:t>2.</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extLst>
                  <a:ext uri="{0D108BD9-81ED-4DB2-BD59-A6C34878D82A}">
                    <a16:rowId xmlns:a16="http://schemas.microsoft.com/office/drawing/2014/main" val="10002"/>
                  </a:ext>
                </a:extLst>
              </a:tr>
              <a:tr h="438912">
                <a:tc>
                  <a:txBody>
                    <a:bodyPr/>
                    <a:lstStyle/>
                    <a:p>
                      <a:r>
                        <a:rPr sz="1200">
                          <a:solidFill>
                            <a:srgbClr val="4F6072"/>
                          </a:solidFill>
                          <a:latin typeface="Arial"/>
                        </a:rPr>
                        <a:t>3.</a:t>
                      </a: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tc>
                  <a:txBody>
                    <a:bodyPr/>
                    <a:lstStyle/>
                    <a:p>
                      <a:endParaRPr/>
                    </a:p>
                  </a:txBody>
                  <a:tcPr marL="73152" marR="73152" anchor="ctr">
                    <a:lnL w="9525">
                      <a:solidFill>
                        <a:srgbClr val="B8C4D0"/>
                      </a:solidFill>
                    </a:lnL>
                    <a:lnR w="9525">
                      <a:solidFill>
                        <a:srgbClr val="B8C4D0"/>
                      </a:solidFill>
                    </a:lnR>
                    <a:lnT w="9525">
                      <a:solidFill>
                        <a:srgbClr val="B8C4D0"/>
                      </a:solidFill>
                    </a:lnT>
                    <a:lnB w="9525">
                      <a:solidFill>
                        <a:srgbClr val="B8C4D0"/>
                      </a:solidFill>
                    </a:lnB>
                    <a:solidFill>
                      <a:srgbClr val="FFFFFF"/>
                    </a:solidFill>
                  </a:tcPr>
                </a:tc>
                <a:extLst>
                  <a:ext uri="{0D108BD9-81ED-4DB2-BD59-A6C34878D82A}">
                    <a16:rowId xmlns:a16="http://schemas.microsoft.com/office/drawing/2014/main" val="10003"/>
                  </a:ext>
                </a:extLst>
              </a:tr>
            </a:tbl>
          </a:graphicData>
        </a:graphic>
      </p:graphicFrame>
      <p:sp>
        <p:nvSpPr>
          <p:cNvPr id="41" name="Reflection line"/>
          <p:cNvSpPr txBox="1"/>
          <p:nvPr/>
        </p:nvSpPr>
        <p:spPr>
          <a:xfrm>
            <a:off x="548640" y="5897880"/>
            <a:ext cx="11091672" cy="320040"/>
          </a:xfrm>
          <a:prstGeom prst="rect">
            <a:avLst/>
          </a:prstGeom>
          <a:noFill/>
        </p:spPr>
        <p:txBody>
          <a:bodyPr wrap="square" lIns="0" tIns="0" rIns="0" bIns="0" anchor="ctr">
            <a:spAutoFit/>
          </a:bodyPr>
          <a:lstStyle/>
          <a:p>
            <a:pPr algn="l"/>
            <a:r>
              <a:rPr sz="1400" b="1">
                <a:solidFill>
                  <a:srgbClr val="0B2A4A"/>
                </a:solidFill>
                <a:latin typeface="Arial"/>
              </a:rPr>
              <a:t>Which job interests you most, and why? </a:t>
            </a:r>
            <a:r>
              <a:rPr sz="1400" b="0">
                <a:solidFill>
                  <a:srgbClr val="4F6072"/>
                </a:solidFill>
                <a:latin typeface="Arial"/>
              </a:rPr>
              <a:t>……………………………………………………………………………………………</a:t>
            </a:r>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2773</Words>
  <Application>Microsoft Office PowerPoint</Application>
  <PresentationFormat>Widescreen</PresentationFormat>
  <Paragraphs>311</Paragraphs>
  <Slides>18</Slides>
  <Notes>18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18</vt:i4>
      </vt:variant>
    </vt:vector>
  </HeadingPairs>
  <TitlesOfParts>
    <vt:vector size="20" baseType="lpstr">
      <vt:lpstr>Arial</vt:lpstr>
      <vt:lpstr>Next Steps Ready</vt:lpstr>
      <vt:lpstr>Teacher notes: Year 7 – Exploring jobs</vt:lpstr>
      <vt:lpstr>Lesson overview</vt:lpstr>
      <vt:lpstr>PowerPoint Presentation</vt:lpstr>
      <vt:lpstr>What is a career?</vt:lpstr>
      <vt:lpstr>What is a job?</vt:lpstr>
      <vt:lpstr>Why do we work?</vt:lpstr>
      <vt:lpstr>Exploring jobs: A to Z</vt:lpstr>
      <vt:lpstr>Jobs you might have picked…</vt:lpstr>
      <vt:lpstr>Jobs of the future</vt:lpstr>
      <vt:lpstr>How is technology changing these jobs?</vt:lpstr>
      <vt:lpstr>Which job sectors will grow in the future?</vt:lpstr>
      <vt:lpstr>A website to help with your future career</vt:lpstr>
      <vt:lpstr>Task 1: Which job sectors suit you?</vt:lpstr>
      <vt:lpstr>Task 2: Explore jobs in your top sector</vt:lpstr>
      <vt:lpstr>Share what you found</vt:lpstr>
      <vt:lpstr>In this lesson you:</vt:lpstr>
      <vt:lpstr>Think of a job role for every letter of the alphabet</vt:lpstr>
      <vt:lpstr>Task sheet: exploring job sectors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7 careers lesson: Exploring jobs (online version)</dc:title>
  <dc:subject>PptxGenJS Presentation</dc:subject>
  <dc:creator>Careerpilot Team</dc:creator>
  <cp:lastModifiedBy>Sue Lewis</cp:lastModifiedBy>
  <cp:revision>3</cp:revision>
  <dcterms:created xsi:type="dcterms:W3CDTF">2026-10-26T18:32:42Z</dcterms:created>
  <dcterms:modified xsi:type="dcterms:W3CDTF">2026-10-27T15:59:46Z</dcterms:modified>
</cp:coreProperties>
</file>