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72"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872" autoAdjust="0"/>
  </p:normalViewPr>
  <p:slideViewPr>
    <p:cSldViewPr snapToGrid="0" snapToObjects="1">
      <p:cViewPr varScale="1">
        <p:scale>
          <a:sx n="89" d="100"/>
          <a:sy n="89" d="100"/>
        </p:scale>
        <p:origin x="13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2493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two outcomes linked to the CDI framework. 
https://www.thecdi.net/CDI/media/Write/Framework/CDI_107-Framework_Handbook-web_Updated.pdf
The lessons will support meeting Gatsby Benchmark 1, 2, 3, 4 and 6 and support the Equalex Framework for preparing students for Modern Work Experience as they ‘Introduce &amp; Inspire’ students about the world of work and ‘Investigate &amp; Explore’ jobs and careers.
The lessons provide opportunities for students to practice their essential skills as identified in the Skills Builder Framework 2.0 - www.skillsbuilder.org/universal-framework/
The relevant skills steps are identified in the teacher notes in relevant activities, with reflection questions and prompts for discussion with students as part of the plenary.
This is the OFFLINE version: no computers are needed. Students work on paper (A–Z sheet, A3 paper and coloured pens).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have to manage their future career.
This slide shows the students which of the career learning areas (CDI) that this lesson links to. You can also share the structure of the session with students.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 career is your journey through life, learning and work. Reveal each stop on the journey: work experience is often one of the first steps, then perhaps a part-time job, and throughout your career you may have many different jobs.
Ask: what might be the first stop on your career journey?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if they know what a job is.
Encourage students to explain what is meant by the word job, then reveal the answer.
Look at the photos: how does each of these jobs help other people?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why people work, then reveal the four reasons one by one.
Ask: what other reasons can you think of? (for example, to meet people, to learn new things, to be independent).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must work in pairs to write down job titles for each letter of the alphabet. Print off slide 16 (the A–Z sheet) to support students to complete this warm up activity.
They have 5 minutes to work together.
When the time is up, work as a class to quickly go through the letters of the alphabet, asking different pairs or groups what they had for each letter.
Use the following slide to help with any letters that are missing.
Students can build their Teamwork skill at Step 7: Contributing: I contribute to group activity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Class discussion opportunities around what the job title means, what would people do if they did this job? Does anyone know anyone who does the different jobs listed?
Use the National Careers Service to look up any of these job profiles to find out more about the role.
https://nationalcareers.service.gov.uk/explore-careers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technology and science developing? 
You may want to elicit understanding of what we mean by this. 
Discuss AI. Where we use technology in our every day lives – phones, computers etc. Scientific advances – e.g. electric self driving cars etc.</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Ask the students what jobs are the images showing – then discuss how technology might change these jobs in the future. 
Technology makes many jobs easier but could mean some jobs will change or are not needed at all!
Teachers – Teachers can record their lessons for students to watch back online. They could add captions and videos to help learners or even language translations. Computers also make it easier for students to learn on their own from home. Could some teachers be replaced by robots?? What would be good or bad about that?
Shop Assistants - In shops, people can pay using their phones and may not always need a person to serve them. Have you used a self-checkout in a shop? Could a robot provide customer service as well as a human can?
Farmers – They are already using technology to look at data to help plan what they grow and when to get the best harvest. Could farmers use automatic driverless tractors in the fields? Is this a good idea?
Warehouse workers – Robots are already being used to help people working in a warehouse – what jobs might robots do to help?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new technology and science developments there will be a growth in jobs needed in many industry sectors including:
Medical and Health – we will continue to need more medical scientists, researchers, doctors, nurses and health care workers to help improve people’s health, wellbeing and quality of life
IT and Digital – we will need more data analysts, technology researchers and AI and software developers to create, manage and improve digital technology and how we use AI
Construction - we will need more people to design and build the new buildings and places of the future – architects, electricians, energy engineers
Green jobs– we need lot of people to do jobs that help protect our planet and natural environment like ecologists, foresters and environmental advisers
You might use the National Careers Service job sectors to explore each of these in more detail: https://nationalcareers.service.gov.uk/explore-careers/job-sector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pair a sheet of A3 paper and set of coloured pens
Provide an example – Health and Science – job roles needed may include nurses, doctors, medical scientists
You might use the National Careers Service careers sectors to help students explore some job roles as part of this activity. 
https://nationalcareers.service.gov.uk/explore-careers/job-sector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use the job sector and list of job roles from Task 1 to create a poster on their A3 paper.
Point out the example on the slide: the job sector written in large letters at the top, with workplaces (hospital, laboratory) and job roles (nurse, doctor, paramedic, medical scientist) drawn or written around it.
Encourage bold, colourful posters that someone else could learn from – they will share them with the class in the next activity.
Faster pairs can add a sentence about why their sector will need more people in the future.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activity can support students to build the following skills steps:
Step 9 Speaking - Sharing visuals
I use images, charts or diagrams when it helps my communication
Step 7 Listening: Active listening
I show I am paying attention
https://www.skillsbuilder.uk/universal-framework-steps/listening-step-7-active-listening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with the class. Ask: which job sector would you like to find out more about? Did anyone find a job they had never heard of before?
Remind students that they can use Next Steps Ready at home – it is free and there is no login.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the A–Z warm-up. Print one copy per pair.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FFE4D0"/>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NSR Listening">
    <p:bg>
      <p:bgPr>
        <a:solidFill>
          <a:srgbClr val="D9E2E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548640" y="6336792"/>
            <a:ext cx="1426464" cy="283464"/>
          </a:xfrm>
          <a:prstGeom prst="rect">
            <a:avLst/>
          </a:prstGeom>
        </p:spPr>
      </p:pic>
      <p:sp>
        <p:nvSpPr>
          <p:cNvPr id="3" name="Text 0"/>
          <p:cNvSpPr/>
          <p:nvPr/>
        </p:nvSpPr>
        <p:spPr>
          <a:xfrm>
            <a:off x="2157984" y="6336792"/>
            <a:ext cx="1051560" cy="283464"/>
          </a:xfrm>
          <a:prstGeom prst="roundRect">
            <a:avLst>
              <a:gd name="adj" fmla="val 50000"/>
            </a:avLst>
          </a:prstGeom>
          <a:solidFill>
            <a:srgbClr val="FFE4D0"/>
          </a:solidFill>
          <a:ln/>
        </p:spPr>
        <p:txBody>
          <a:bodyPr wrap="square" lIns="0" tIns="0" rIns="0" bIns="0" rtlCol="0" anchor="ctr"/>
          <a:lstStyle/>
          <a:p>
            <a:pPr marL="0" indent="0" algn="ctr">
              <a:buNone/>
            </a:pPr>
            <a:r>
              <a:rPr lang="en-US" sz="1100" b="1" dirty="0">
                <a:solidFill>
                  <a:srgbClr val="0B2A4A"/>
                </a:solidFill>
                <a:latin typeface="Arial" pitchFamily="34" charset="0"/>
                <a:ea typeface="Arial" pitchFamily="34" charset="-122"/>
                <a:cs typeface="Arial" pitchFamily="34" charset="-120"/>
              </a:rPr>
              <a:t>Lesson 1</a:t>
            </a:r>
            <a:endParaRPr lang="en-US" sz="1100" dirty="0"/>
          </a:p>
        </p:txBody>
      </p:sp>
      <p:pic>
        <p:nvPicPr>
          <p:cNvPr id="4" name="Image 1"/>
          <p:cNvPicPr>
            <a:picLocks noChangeAspect="1"/>
          </p:cNvPicPr>
          <p:nvPr/>
        </p:nvPicPr>
        <p:blipFill>
          <a:blip r:embed="rId3"/>
          <a:stretch>
            <a:fillRect/>
          </a:stretch>
        </p:blipFill>
        <p:spPr>
          <a:xfrm>
            <a:off x="10177272" y="6300216"/>
            <a:ext cx="1463040" cy="356616"/>
          </a:xfrm>
          <a:prstGeom prst="rect">
            <a:avLst/>
          </a:prstGeom>
        </p:spPr>
      </p:pic>
      <p:sp>
        <p:nvSpPr>
          <p:cNvPr id="5" name="Text 1"/>
          <p:cNvSpPr/>
          <p:nvPr/>
        </p:nvSpPr>
        <p:spPr>
          <a:xfrm>
            <a:off x="9665208" y="530352"/>
            <a:ext cx="1975104" cy="585216"/>
          </a:xfrm>
          <a:prstGeom prst="roundRect">
            <a:avLst>
              <a:gd name="adj" fmla="val 50000"/>
            </a:avLst>
          </a:prstGeom>
          <a:solidFill>
            <a:srgbClr val="FBDDE7"/>
          </a:solidFill>
          <a:ln>
            <a:noFill/>
          </a:ln>
        </p:spPr>
        <p:txBody>
          <a:bodyPr wrap="none" lIns="758952" tIns="0" rIns="45720" bIns="0" rtlCol="0" anchor="ctr"/>
          <a:lstStyle/>
          <a:p>
            <a:pPr marL="0" indent="0" algn="l">
              <a:buNone/>
            </a:pPr>
            <a:r>
              <a:rPr lang="en-US" sz="1600" b="1" dirty="0">
                <a:solidFill>
                  <a:srgbClr val="0B2A4A"/>
                </a:solidFill>
                <a:latin typeface="Arial" pitchFamily="34" charset="0"/>
                <a:ea typeface="Arial" pitchFamily="34" charset="-122"/>
                <a:cs typeface="Arial" pitchFamily="34" charset="-120"/>
              </a:rPr>
              <a:t>Listening</a:t>
            </a:r>
            <a:endParaRPr lang="en-US" sz="1600" dirty="0"/>
          </a:p>
        </p:txBody>
      </p:sp>
      <p:pic>
        <p:nvPicPr>
          <p:cNvPr id="6" name="Image 2" descr="Skills Builder Listening icon"/>
          <p:cNvPicPr>
            <a:picLocks noChangeAspect="1"/>
          </p:cNvPicPr>
          <p:nvPr/>
        </p:nvPicPr>
        <p:blipFill>
          <a:blip r:embed="rId4"/>
          <a:stretch>
            <a:fillRect/>
          </a:stretch>
        </p:blipFill>
        <p:spPr>
          <a:xfrm>
            <a:off x="9509760" y="402336"/>
            <a:ext cx="841248" cy="841248"/>
          </a:xfrm>
          <a:prstGeom prst="ellipse">
            <a:avLst/>
          </a:prstGeom>
          <a:effectLst>
            <a:outerShdw blurRad="63500" dist="19050" dir="5400000" algn="ctr" rotWithShape="0">
              <a:srgbClr val="0B2A4A">
                <a:alpha val="22000"/>
              </a:srgbClr>
            </a:outerShdw>
          </a:effectLst>
        </p:spPr>
      </p:pic>
      <p:sp>
        <p:nvSpPr>
          <p:cNvPr id="7" name="Text 2"/>
          <p:cNvSpPr>
            <a:spLocks noGrp="1"/>
          </p:cNvSpPr>
          <p:nvPr>
            <p:ph type="title" idx="105"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1599320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39.jp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7 – Exploring jobs</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7 badge" descr="/tmp/claude-0/-home-claude/57c6dd4e-62f2-571d-b351-8f501f7ac058/scratchpad/lessons/assets/badge-y7.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886200"/>
            <a:ext cx="3108960"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 one-hour careers lesson to help Year 7 students explore jobs, job sectors and workplaces.</a:t>
            </a:r>
            <a:endParaRPr lang="en-US" sz="1500" dirty="0"/>
          </a:p>
        </p:txBody>
      </p:sp>
      <p:sp>
        <p:nvSpPr>
          <p:cNvPr id="6" name="version tag"/>
          <p:cNvSpPr/>
          <p:nvPr/>
        </p:nvSpPr>
        <p:spPr>
          <a:xfrm>
            <a:off x="777240" y="5029200"/>
            <a:ext cx="3108960" cy="777240"/>
          </a:xfrm>
          <a:prstGeom prst="roundRect">
            <a:avLst>
              <a:gd name="adj" fmla="val 11765"/>
            </a:avLst>
          </a:prstGeom>
          <a:solidFill>
            <a:srgbClr val="FF6600"/>
          </a:solidFill>
          <a:ln w="12700">
            <a:solidFill>
              <a:srgbClr val="FF6600"/>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Offline version</a:t>
            </a:r>
            <a:endParaRPr lang="en-US" sz="1300" dirty="0"/>
          </a:p>
          <a:p>
            <a:pPr marL="0" indent="0">
              <a:buNone/>
            </a:pPr>
            <a:r>
              <a:rPr lang="en-US" sz="1300" dirty="0">
                <a:solidFill>
                  <a:srgbClr val="FFFFFF"/>
                </a:solidFill>
                <a:latin typeface="Arial" pitchFamily="34" charset="0"/>
                <a:ea typeface="Arial" pitchFamily="34" charset="-122"/>
                <a:cs typeface="Arial" pitchFamily="34" charset="-120"/>
              </a:rPr>
              <a:t>No computers needed for students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Being aware that career describes their journey through life, learning and work</a:t>
            </a:r>
            <a:endParaRPr lang="en-US" sz="1400" dirty="0"/>
          </a:p>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Looking forward to the future</a:t>
            </a:r>
            <a:endParaRPr lang="en-US" sz="1400" dirty="0"/>
          </a:p>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Being aware of the range of possible jobs</a:t>
            </a:r>
            <a:endParaRPr lang="en-US" sz="1400" dirty="0"/>
          </a:p>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Being aware of the range of different sectors and organisations where they can work</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ppt_x"/>
                                          </p:val>
                                        </p:tav>
                                        <p:tav tm="100000">
                                          <p:val>
                                            <p:strVal val="#ppt_x"/>
                                          </p:val>
                                        </p:tav>
                                      </p:tavLst>
                                    </p:anim>
                                    <p:anim calcmode="lin" valueType="num">
                                      <p:cBhvr additive="base">
                                        <p:cTn id="6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A–Z sheet (slide 16), one per pair. Each pair also needs A3 paper and coloured pens.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2399972335"/>
              </p:ext>
            </p:extLst>
          </p:nvPr>
        </p:nvGraphicFramePr>
        <p:xfrm>
          <a:off x="548640" y="2331720"/>
          <a:ext cx="11091672" cy="320040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Arial" pitchFamily="34" charset="0"/>
                          <a:ea typeface="Arial" pitchFamily="34" charset="-122"/>
                          <a:cs typeface="Arial" pitchFamily="34" charset="-120"/>
                        </a:rPr>
                        <a:t>Timing</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Slides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Activity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Resources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15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4–11</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Introduction: careers, jobs and why people work, A–Z of jobs warm-up (5 mins), jobs of the future</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A–Z sheet (slide 16)</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12</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1: pick a job sector and list job roles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A3 paper</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20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13</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2: create a jobs poster</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A3 paper, coloured pens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14–15</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Paired presentations, then wrap-up</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Posters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548640" y="557784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50 minutes. Timings are a guide – the poster task can be extended.</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7 badge" descr="/tmp/claude-0/-home-claude/57c6dd4e-62f2-571d-b351-8f501f7ac058/scratchpad/lessons/assets/badge-y7.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474720"/>
            <a:ext cx="3383280" cy="137160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600" b="1" dirty="0">
                <a:solidFill>
                  <a:srgbClr val="FFFFFF"/>
                </a:solidFill>
                <a:latin typeface="Arial" pitchFamily="34" charset="0"/>
                <a:ea typeface="Arial" pitchFamily="34" charset="-122"/>
                <a:cs typeface="Arial" pitchFamily="34" charset="-120"/>
              </a:rPr>
              <a:t>Exploring jobs</a:t>
            </a:r>
            <a:endParaRPr lang="en-US" sz="1800" dirty="0"/>
          </a:p>
        </p:txBody>
      </p:sp>
      <p:sp>
        <p:nvSpPr>
          <p:cNvPr id="5" name="Text 2"/>
          <p:cNvSpPr txBox="1"/>
          <p:nvPr/>
        </p:nvSpPr>
        <p:spPr>
          <a:xfrm>
            <a:off x="914400" y="4800600"/>
            <a:ext cx="3383280" cy="100584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Discover the jobs people do, the places they work and the jobs of the future.</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Explore a range of different jobs, job sectors and workplaces.</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13" name="aim 2"/>
          <p:cNvSpPr/>
          <p:nvPr/>
        </p:nvSpPr>
        <p:spPr>
          <a:xfrm>
            <a:off x="5806440" y="2606040"/>
            <a:ext cx="5833872" cy="1097280"/>
          </a:xfrm>
          <a:prstGeom prst="roundRect">
            <a:avLst>
              <a:gd name="adj" fmla="val 10000"/>
            </a:avLst>
          </a:prstGeom>
          <a:solidFill>
            <a:srgbClr val="D6F7F7"/>
          </a:solidFill>
          <a:ln w="12700">
            <a:solidFill>
              <a:srgbClr val="D6F7F7"/>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Understand that a career describes your journey through life, learning and work.</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9" name="aim 3"/>
          <p:cNvSpPr/>
          <p:nvPr/>
        </p:nvSpPr>
        <p:spPr>
          <a:xfrm>
            <a:off x="5806440" y="393192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Start to think about your future career.</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30 mins</a:t>
            </a:r>
            <a:endParaRPr lang="en-US" sz="1300" dirty="0"/>
          </a:p>
        </p:txBody>
      </p:sp>
      <p:sp>
        <p:nvSpPr>
          <p:cNvPr id="31" name="Presentations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Presentations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ppt_x"/>
                                          </p:val>
                                        </p:tav>
                                        <p:tav tm="100000">
                                          <p:val>
                                            <p:strVal val="#ppt_x"/>
                                          </p:val>
                                        </p:tav>
                                      </p:tavLst>
                                    </p:anim>
                                    <p:anim calcmode="lin" valueType="num">
                                      <p:cBhvr additive="base">
                                        <p:cTn id="84" dur="500" fill="hold"/>
                                        <p:tgtEl>
                                          <p:spTgt spid="31"/>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ppt_x"/>
                                          </p:val>
                                        </p:tav>
                                        <p:tav tm="100000">
                                          <p:val>
                                            <p:strVal val="#ppt_x"/>
                                          </p:val>
                                        </p:tav>
                                      </p:tavLst>
                                    </p:anim>
                                    <p:anim calcmode="lin" valueType="num">
                                      <p:cBhvr additive="base">
                                        <p:cTn id="88" dur="500" fill="hold"/>
                                        <p:tgtEl>
                                          <p:spTgt spid="3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ppt_x"/>
                                          </p:val>
                                        </p:tav>
                                        <p:tav tm="100000">
                                          <p:val>
                                            <p:strVal val="#ppt_x"/>
                                          </p:val>
                                        </p:tav>
                                      </p:tavLst>
                                    </p:anim>
                                    <p:anim calcmode="lin" valueType="num">
                                      <p:cBhvr additive="base">
                                        <p:cTn id="9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P spid="19" grpId="0" animBg="1"/>
      <p:bldP spid="20" grpId="0" animBg="1"/>
      <p:bldP spid="21" grpId="0" animBg="1"/>
      <p:bldP spid="23" grpId="0" animBg="1"/>
      <p:bldP spid="24" grpId="0" animBg="1"/>
      <p:bldP spid="25" grpId="0" animBg="1"/>
      <p:bldP spid="27" grpId="0" animBg="1"/>
      <p:bldP spid="28" grpId="0" animBg="1"/>
      <p:bldP spid="30" grpId="0" animBg="1"/>
      <p:bldP spid="31"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5"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4" name="Definition card"/>
          <p:cNvSpPr/>
          <p:nvPr/>
        </p:nvSpPr>
        <p:spPr>
          <a:xfrm>
            <a:off x="548640" y="1508760"/>
            <a:ext cx="11091672" cy="868680"/>
          </a:xfrm>
          <a:prstGeom prst="roundRect">
            <a:avLst>
              <a:gd name="adj" fmla="val 18947"/>
            </a:avLst>
          </a:prstGeom>
          <a:solidFill>
            <a:srgbClr val="FFFFFF"/>
          </a:solidFill>
          <a:ln w="12700">
            <a:solidFill>
              <a:srgbClr val="FFFFFF"/>
            </a:solidFill>
            <a:prstDash val="solid"/>
          </a:ln>
          <a:effectLst>
            <a:outerShdw blurRad="114300" dist="31750" dir="5400000" algn="bl" rotWithShape="0">
              <a:srgbClr val="0B2A4A">
                <a:alpha val="16000"/>
              </a:srgbClr>
            </a:outerShdw>
          </a:effectLst>
        </p:spPr>
        <p:txBody>
          <a:bodyPr/>
          <a:lstStyle/>
          <a:p>
            <a:endParaRPr lang="en-GB"/>
          </a:p>
        </p:txBody>
      </p:sp>
      <p:sp>
        <p:nvSpPr>
          <p:cNvPr id="5" name="Definition"/>
          <p:cNvSpPr txBox="1"/>
          <p:nvPr/>
        </p:nvSpPr>
        <p:spPr>
          <a:xfrm>
            <a:off x="822960" y="1508760"/>
            <a:ext cx="10607040" cy="868680"/>
          </a:xfrm>
          <a:prstGeom prst="rect">
            <a:avLst/>
          </a:prstGeom>
          <a:noFill/>
          <a:ln/>
        </p:spPr>
        <p:txBody>
          <a:bodyPr wrap="square" lIns="0" tIns="0" rIns="0" bIns="0" rtlCol="0" anchor="ctr"/>
          <a:lstStyle/>
          <a:p>
            <a:pPr marL="0" indent="0" algn="l">
              <a:lnSpc>
                <a:spcPct val="105000"/>
              </a:lnSpc>
              <a:buNone/>
            </a:pPr>
            <a:r>
              <a:rPr lang="en-US" sz="2400" dirty="0">
                <a:solidFill>
                  <a:srgbClr val="0B2A4A"/>
                </a:solidFill>
                <a:latin typeface="Arial" pitchFamily="34" charset="0"/>
                <a:ea typeface="Arial" pitchFamily="34" charset="-122"/>
                <a:cs typeface="Arial" pitchFamily="34" charset="-120"/>
              </a:rPr>
              <a:t>A career is </a:t>
            </a:r>
            <a:r>
              <a:rPr lang="en-US" sz="2400" b="1" dirty="0">
                <a:solidFill>
                  <a:srgbClr val="004077"/>
                </a:solidFill>
                <a:latin typeface="Arial" pitchFamily="34" charset="0"/>
                <a:ea typeface="Arial" pitchFamily="34" charset="-122"/>
                <a:cs typeface="Arial" pitchFamily="34" charset="-120"/>
              </a:rPr>
              <a:t>an individual’s journey through life, learning and work</a:t>
            </a:r>
            <a:r>
              <a:rPr lang="en-US" sz="2400" dirty="0">
                <a:solidFill>
                  <a:srgbClr val="0B2A4A"/>
                </a:solidFill>
                <a:latin typeface="Arial" pitchFamily="34" charset="0"/>
                <a:ea typeface="Arial" pitchFamily="34" charset="-122"/>
                <a:cs typeface="Arial" pitchFamily="34" charset="-120"/>
              </a:rPr>
              <a:t>.</a:t>
            </a:r>
            <a:endParaRPr lang="en-US" sz="2400" dirty="0"/>
          </a:p>
        </p:txBody>
      </p:sp>
      <p:sp>
        <p:nvSpPr>
          <p:cNvPr id="6" name="Path 1"/>
          <p:cNvSpPr/>
          <p:nvPr/>
        </p:nvSpPr>
        <p:spPr>
          <a:xfrm flipV="1">
            <a:off x="868680" y="3611880"/>
            <a:ext cx="1097280" cy="960120"/>
          </a:xfrm>
          <a:prstGeom prst="line">
            <a:avLst/>
          </a:prstGeom>
          <a:noFill/>
          <a:ln w="38100">
            <a:solidFill>
              <a:srgbClr val="004077"/>
            </a:solidFill>
            <a:prstDash val="dash"/>
          </a:ln>
        </p:spPr>
        <p:txBody>
          <a:bodyPr/>
          <a:lstStyle/>
          <a:p>
            <a:endParaRPr lang="en-GB"/>
          </a:p>
        </p:txBody>
      </p:sp>
      <p:sp>
        <p:nvSpPr>
          <p:cNvPr id="7" name="Path 2"/>
          <p:cNvSpPr/>
          <p:nvPr/>
        </p:nvSpPr>
        <p:spPr>
          <a:xfrm>
            <a:off x="1965960" y="3611880"/>
            <a:ext cx="1645920" cy="731520"/>
          </a:xfrm>
          <a:prstGeom prst="line">
            <a:avLst/>
          </a:prstGeom>
          <a:noFill/>
          <a:ln w="38100">
            <a:solidFill>
              <a:srgbClr val="004077"/>
            </a:solidFill>
            <a:prstDash val="dash"/>
          </a:ln>
        </p:spPr>
        <p:txBody>
          <a:bodyPr/>
          <a:lstStyle/>
          <a:p>
            <a:endParaRPr lang="en-GB"/>
          </a:p>
        </p:txBody>
      </p:sp>
      <p:sp>
        <p:nvSpPr>
          <p:cNvPr id="8" name="Path 3"/>
          <p:cNvSpPr/>
          <p:nvPr/>
        </p:nvSpPr>
        <p:spPr>
          <a:xfrm flipV="1">
            <a:off x="3611880" y="3291840"/>
            <a:ext cx="1325880" cy="1051560"/>
          </a:xfrm>
          <a:prstGeom prst="line">
            <a:avLst/>
          </a:prstGeom>
          <a:noFill/>
          <a:ln w="38100">
            <a:solidFill>
              <a:srgbClr val="004077"/>
            </a:solidFill>
            <a:prstDash val="dash"/>
          </a:ln>
        </p:spPr>
        <p:txBody>
          <a:bodyPr/>
          <a:lstStyle/>
          <a:p>
            <a:endParaRPr lang="en-GB"/>
          </a:p>
        </p:txBody>
      </p:sp>
      <p:sp>
        <p:nvSpPr>
          <p:cNvPr id="9" name="Path 4"/>
          <p:cNvSpPr/>
          <p:nvPr/>
        </p:nvSpPr>
        <p:spPr>
          <a:xfrm>
            <a:off x="4937760" y="3291840"/>
            <a:ext cx="1097280" cy="960120"/>
          </a:xfrm>
          <a:prstGeom prst="line">
            <a:avLst/>
          </a:prstGeom>
          <a:noFill/>
          <a:ln w="38100">
            <a:solidFill>
              <a:srgbClr val="004077"/>
            </a:solidFill>
            <a:prstDash val="dash"/>
          </a:ln>
        </p:spPr>
        <p:txBody>
          <a:bodyPr/>
          <a:lstStyle/>
          <a:p>
            <a:endParaRPr lang="en-GB"/>
          </a:p>
        </p:txBody>
      </p:sp>
      <p:sp>
        <p:nvSpPr>
          <p:cNvPr id="10" name="Path 5"/>
          <p:cNvSpPr/>
          <p:nvPr/>
        </p:nvSpPr>
        <p:spPr>
          <a:xfrm flipV="1">
            <a:off x="6035040" y="3246120"/>
            <a:ext cx="1051560" cy="1005840"/>
          </a:xfrm>
          <a:prstGeom prst="line">
            <a:avLst/>
          </a:prstGeom>
          <a:noFill/>
          <a:ln w="38100">
            <a:solidFill>
              <a:srgbClr val="004077"/>
            </a:solidFill>
            <a:prstDash val="dash"/>
          </a:ln>
        </p:spPr>
        <p:txBody>
          <a:bodyPr/>
          <a:lstStyle/>
          <a:p>
            <a:endParaRPr lang="en-GB"/>
          </a:p>
        </p:txBody>
      </p:sp>
      <p:sp>
        <p:nvSpPr>
          <p:cNvPr id="11" name="Path 6"/>
          <p:cNvSpPr/>
          <p:nvPr/>
        </p:nvSpPr>
        <p:spPr>
          <a:xfrm>
            <a:off x="7086600" y="3246120"/>
            <a:ext cx="914400" cy="960120"/>
          </a:xfrm>
          <a:prstGeom prst="line">
            <a:avLst/>
          </a:prstGeom>
          <a:noFill/>
          <a:ln w="38100">
            <a:solidFill>
              <a:srgbClr val="004077"/>
            </a:solidFill>
            <a:prstDash val="dash"/>
          </a:ln>
        </p:spPr>
        <p:txBody>
          <a:bodyPr/>
          <a:lstStyle/>
          <a:p>
            <a:endParaRPr lang="en-GB"/>
          </a:p>
        </p:txBody>
      </p:sp>
      <p:sp>
        <p:nvSpPr>
          <p:cNvPr id="12" name="Start"/>
          <p:cNvSpPr/>
          <p:nvPr/>
        </p:nvSpPr>
        <p:spPr>
          <a:xfrm>
            <a:off x="731520" y="4434840"/>
            <a:ext cx="274320" cy="274320"/>
          </a:xfrm>
          <a:prstGeom prst="ellipse">
            <a:avLst/>
          </a:prstGeom>
          <a:solidFill>
            <a:srgbClr val="004077"/>
          </a:solidFill>
          <a:ln w="12700">
            <a:solidFill>
              <a:srgbClr val="004077"/>
            </a:solidFill>
            <a:prstDash val="solid"/>
          </a:ln>
        </p:spPr>
        <p:txBody>
          <a:bodyPr/>
          <a:lstStyle/>
          <a:p>
            <a:endParaRPr lang="en-GB"/>
          </a:p>
        </p:txBody>
      </p:sp>
      <p:sp>
        <p:nvSpPr>
          <p:cNvPr id="13" name="Work experience stop"/>
          <p:cNvSpPr/>
          <p:nvPr/>
        </p:nvSpPr>
        <p:spPr>
          <a:xfrm>
            <a:off x="1143000" y="2788920"/>
            <a:ext cx="1645920" cy="1645920"/>
          </a:xfrm>
          <a:prstGeom prst="ellipse">
            <a:avLst/>
          </a:prstGeom>
          <a:solidFill>
            <a:srgbClr val="0072BA"/>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Work Experience</a:t>
            </a:r>
            <a:endParaRPr lang="en-US" sz="1600" dirty="0"/>
          </a:p>
        </p:txBody>
      </p:sp>
      <p:sp>
        <p:nvSpPr>
          <p:cNvPr id="14" name="Part time stop"/>
          <p:cNvSpPr/>
          <p:nvPr/>
        </p:nvSpPr>
        <p:spPr>
          <a:xfrm>
            <a:off x="3017520" y="3749040"/>
            <a:ext cx="1188720" cy="1188720"/>
          </a:xfrm>
          <a:prstGeom prst="ellipse">
            <a:avLst/>
          </a:prstGeom>
          <a:solidFill>
            <a:srgbClr val="E4002B"/>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Part time</a:t>
            </a:r>
            <a:endParaRPr lang="en-US" sz="1600" dirty="0"/>
          </a:p>
        </p:txBody>
      </p:sp>
      <p:pic>
        <p:nvPicPr>
          <p:cNvPr id="15" name="Job stop 1"/>
          <p:cNvPicPr>
            <a:picLocks noChangeAspect="1"/>
          </p:cNvPicPr>
          <p:nvPr/>
        </p:nvPicPr>
        <p:blipFill>
          <a:blip r:embed="rId3"/>
          <a:stretch>
            <a:fillRect/>
          </a:stretch>
        </p:blipFill>
        <p:spPr>
          <a:xfrm>
            <a:off x="4480560" y="2834640"/>
            <a:ext cx="914400" cy="914400"/>
          </a:xfrm>
          <a:prstGeom prst="rect">
            <a:avLst/>
          </a:prstGeom>
        </p:spPr>
      </p:pic>
      <p:pic>
        <p:nvPicPr>
          <p:cNvPr id="16" name="Job stop 2"/>
          <p:cNvPicPr>
            <a:picLocks noChangeAspect="1"/>
          </p:cNvPicPr>
          <p:nvPr/>
        </p:nvPicPr>
        <p:blipFill>
          <a:blip r:embed="rId4"/>
          <a:stretch>
            <a:fillRect/>
          </a:stretch>
        </p:blipFill>
        <p:spPr>
          <a:xfrm>
            <a:off x="5577840" y="3794760"/>
            <a:ext cx="914400" cy="914400"/>
          </a:xfrm>
          <a:prstGeom prst="rect">
            <a:avLst/>
          </a:prstGeom>
        </p:spPr>
      </p:pic>
      <p:pic>
        <p:nvPicPr>
          <p:cNvPr id="17" name="Job stop 3"/>
          <p:cNvPicPr>
            <a:picLocks noChangeAspect="1"/>
          </p:cNvPicPr>
          <p:nvPr/>
        </p:nvPicPr>
        <p:blipFill>
          <a:blip r:embed="rId5"/>
          <a:stretch>
            <a:fillRect/>
          </a:stretch>
        </p:blipFill>
        <p:spPr>
          <a:xfrm>
            <a:off x="6629400" y="2788920"/>
            <a:ext cx="914400" cy="914400"/>
          </a:xfrm>
          <a:prstGeom prst="rect">
            <a:avLst/>
          </a:prstGeom>
        </p:spPr>
      </p:pic>
      <p:sp>
        <p:nvSpPr>
          <p:cNvPr id="19" name="All about you"/>
          <p:cNvSpPr/>
          <p:nvPr/>
        </p:nvSpPr>
        <p:spPr>
          <a:xfrm>
            <a:off x="8732520" y="2606040"/>
            <a:ext cx="2926080" cy="2468880"/>
          </a:xfrm>
          <a:prstGeom prst="star16">
            <a:avLst/>
          </a:prstGeom>
          <a:solidFill>
            <a:srgbClr val="F6D000"/>
          </a:solidFill>
          <a:ln w="31750">
            <a:solidFill>
              <a:srgbClr val="FF6600"/>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2600" b="1" dirty="0">
                <a:solidFill>
                  <a:srgbClr val="0B2A4A"/>
                </a:solidFill>
                <a:latin typeface="Arial" pitchFamily="34" charset="0"/>
                <a:ea typeface="Arial" pitchFamily="34" charset="-122"/>
                <a:cs typeface="Arial" pitchFamily="34" charset="-120"/>
              </a:rPr>
              <a:t>It is all about YOU!</a:t>
            </a:r>
            <a:endParaRPr lang="en-US" sz="2600" dirty="0"/>
          </a:p>
        </p:txBody>
      </p:sp>
      <p:sp>
        <p:nvSpPr>
          <p:cNvPr id="20" name="Many jobs"/>
          <p:cNvSpPr/>
          <p:nvPr/>
        </p:nvSpPr>
        <p:spPr>
          <a:xfrm>
            <a:off x="548640" y="5193792"/>
            <a:ext cx="11091672" cy="795528"/>
          </a:xfrm>
          <a:prstGeom prst="roundRect">
            <a:avLst>
              <a:gd name="adj" fmla="val 22989"/>
            </a:avLst>
          </a:prstGeom>
          <a:solidFill>
            <a:srgbClr val="DCEDF9"/>
          </a:solidFill>
          <a:ln w="31750">
            <a:solidFill>
              <a:srgbClr val="0072BA"/>
            </a:solidFill>
          </a:ln>
        </p:spPr>
        <p:txBody>
          <a:bodyPr wrap="square" lIns="320040" tIns="0" rIns="274320" bIns="0" rtlCol="0" anchor="ctr"/>
          <a:lstStyle/>
          <a:p>
            <a:pPr marL="0" indent="0" algn="l">
              <a:buNone/>
            </a:pPr>
            <a:r>
              <a:rPr lang="en-US" sz="2600" b="1" dirty="0">
                <a:solidFill>
                  <a:srgbClr val="004077"/>
                </a:solidFill>
                <a:latin typeface="Arial" pitchFamily="34" charset="0"/>
                <a:ea typeface="Arial" pitchFamily="34" charset="-122"/>
                <a:cs typeface="Arial" pitchFamily="34" charset="-120"/>
              </a:rPr>
              <a:t>Throughout your career you may have many jobs.</a:t>
            </a:r>
            <a:endParaRPr lang="en-US" sz="2600" dirty="0"/>
          </a:p>
        </p:txBody>
      </p:sp>
      <p:sp>
        <p:nvSpPr>
          <p:cNvPr id="900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4</a:t>
            </a:fld>
            <a:endParaRPr lang="en-US"/>
          </a:p>
        </p:txBody>
      </p:sp>
      <p:sp>
        <p:nvSpPr>
          <p:cNvPr id="21" name="Start">
            <a:extLst>
              <a:ext uri="{FF2B5EF4-FFF2-40B4-BE49-F238E27FC236}">
                <a16:creationId xmlns:a16="http://schemas.microsoft.com/office/drawing/2014/main" id="{070371BB-E931-9384-6A63-6F7C8292F516}"/>
              </a:ext>
            </a:extLst>
          </p:cNvPr>
          <p:cNvSpPr/>
          <p:nvPr/>
        </p:nvSpPr>
        <p:spPr>
          <a:xfrm>
            <a:off x="7772400" y="3977640"/>
            <a:ext cx="274320" cy="274320"/>
          </a:xfrm>
          <a:prstGeom prst="ellipse">
            <a:avLst/>
          </a:prstGeom>
          <a:solidFill>
            <a:srgbClr val="004077"/>
          </a:solidFill>
          <a:ln w="12700">
            <a:solidFill>
              <a:srgbClr val="004077"/>
            </a:solidFill>
            <a:prstDash val="solid"/>
          </a:ln>
        </p:spPr>
        <p:txBody>
          <a:bodyPr/>
          <a:lstStyle/>
          <a:p>
            <a:endParaRPr lang="en-GB"/>
          </a:p>
        </p:txBody>
      </p:sp>
      <p:pic>
        <p:nvPicPr>
          <p:cNvPr id="18" name="Job stop 4"/>
          <p:cNvPicPr>
            <a:picLocks noChangeAspect="1"/>
          </p:cNvPicPr>
          <p:nvPr/>
        </p:nvPicPr>
        <p:blipFill>
          <a:blip r:embed="rId6"/>
          <a:stretch>
            <a:fillRect/>
          </a:stretch>
        </p:blipFill>
        <p:spPr>
          <a:xfrm>
            <a:off x="7389278" y="3757953"/>
            <a:ext cx="914400" cy="914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3" presetClass="entr" presetSubtype="16"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10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1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job?</a:t>
            </a:r>
            <a:endParaRPr lang="en-US" sz="3200" dirty="0"/>
          </a:p>
        </p:txBody>
      </p:sp>
      <p:sp>
        <p:nvSpPr>
          <p:cNvPr id="3" name="card"/>
          <p:cNvSpPr/>
          <p:nvPr/>
        </p:nvSpPr>
        <p:spPr>
          <a:xfrm>
            <a:off x="548640" y="1463040"/>
            <a:ext cx="11091672" cy="1097280"/>
          </a:xfrm>
          <a:prstGeom prst="roundRect">
            <a:avLst>
              <a:gd name="adj" fmla="val 10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job circle"/>
          <p:cNvSpPr/>
          <p:nvPr/>
        </p:nvSpPr>
        <p:spPr>
          <a:xfrm>
            <a:off x="731520" y="1719072"/>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job icon" descr="preencoded.png"/>
          <p:cNvPicPr>
            <a:picLocks noChangeAspect="1"/>
          </p:cNvPicPr>
          <p:nvPr/>
        </p:nvPicPr>
        <p:blipFill>
          <a:blip r:embed="rId3"/>
          <a:stretch>
            <a:fillRect/>
          </a:stretch>
        </p:blipFill>
        <p:spPr>
          <a:xfrm>
            <a:off x="867583" y="1855135"/>
            <a:ext cx="294803" cy="294803"/>
          </a:xfrm>
          <a:prstGeom prst="rect">
            <a:avLst/>
          </a:prstGeom>
        </p:spPr>
      </p:pic>
      <p:sp>
        <p:nvSpPr>
          <p:cNvPr id="6" name="Text 3"/>
          <p:cNvSpPr txBox="1"/>
          <p:nvPr/>
        </p:nvSpPr>
        <p:spPr>
          <a:xfrm>
            <a:off x="1508760" y="1463040"/>
            <a:ext cx="9966960" cy="10972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 job is </a:t>
            </a:r>
            <a:r>
              <a:rPr lang="en-US" sz="2200" b="1" dirty="0">
                <a:solidFill>
                  <a:srgbClr val="004077"/>
                </a:solidFill>
                <a:latin typeface="Arial" pitchFamily="34" charset="0"/>
                <a:ea typeface="Arial" pitchFamily="34" charset="-122"/>
                <a:cs typeface="Arial" pitchFamily="34" charset="-120"/>
              </a:rPr>
              <a:t>work that a person does regularly to earn money</a:t>
            </a:r>
            <a:r>
              <a:rPr lang="en-US" sz="2200" dirty="0">
                <a:solidFill>
                  <a:srgbClr val="0B2A4A"/>
                </a:solidFill>
                <a:latin typeface="Arial" pitchFamily="34" charset="0"/>
                <a:ea typeface="Arial" pitchFamily="34" charset="-122"/>
                <a:cs typeface="Arial" pitchFamily="34" charset="-120"/>
              </a:rPr>
              <a:t> and help provide a service, make something, or support other people.</a:t>
            </a:r>
            <a:endParaRPr lang="en-US" sz="2200" dirty="0"/>
          </a:p>
        </p:txBody>
      </p:sp>
      <p:sp>
        <p:nvSpPr>
          <p:cNvPr id="7" name="A builder helps create houses and buildings. card"/>
          <p:cNvSpPr/>
          <p:nvPr/>
        </p:nvSpPr>
        <p:spPr>
          <a:xfrm>
            <a:off x="5486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A builder helps create houses and buildings." descr="A builder helps create houses and buildings."/>
          <p:cNvPicPr>
            <a:picLocks noChangeAspect="1"/>
          </p:cNvPicPr>
          <p:nvPr/>
        </p:nvPicPr>
        <p:blipFill>
          <a:blip r:embed="rId4"/>
          <a:srcRect/>
          <a:stretch/>
        </p:blipFill>
        <p:spPr>
          <a:xfrm>
            <a:off x="658368" y="2898648"/>
            <a:ext cx="3328416" cy="2404872"/>
          </a:xfrm>
          <a:prstGeom prst="rect">
            <a:avLst/>
          </a:prstGeom>
        </p:spPr>
      </p:pic>
      <p:sp>
        <p:nvSpPr>
          <p:cNvPr id="9" name="Text 5"/>
          <p:cNvSpPr txBox="1"/>
          <p:nvPr/>
        </p:nvSpPr>
        <p:spPr>
          <a:xfrm>
            <a:off x="6858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builder helps create houses and buildings.</a:t>
            </a:r>
            <a:endParaRPr lang="en-US" sz="1700" dirty="0"/>
          </a:p>
        </p:txBody>
      </p:sp>
      <p:sp>
        <p:nvSpPr>
          <p:cNvPr id="10" name="A teacher helps students learn. card"/>
          <p:cNvSpPr/>
          <p:nvPr/>
        </p:nvSpPr>
        <p:spPr>
          <a:xfrm>
            <a:off x="43205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A teacher helps students learn." descr="A teacher helps students learn."/>
          <p:cNvPicPr>
            <a:picLocks noChangeAspect="1"/>
          </p:cNvPicPr>
          <p:nvPr/>
        </p:nvPicPr>
        <p:blipFill>
          <a:blip r:embed="rId5"/>
          <a:srcRect/>
          <a:stretch/>
        </p:blipFill>
        <p:spPr>
          <a:xfrm>
            <a:off x="4430268" y="2898648"/>
            <a:ext cx="3328416" cy="2404872"/>
          </a:xfrm>
          <a:prstGeom prst="rect">
            <a:avLst/>
          </a:prstGeom>
        </p:spPr>
      </p:pic>
      <p:sp>
        <p:nvSpPr>
          <p:cNvPr id="12" name="Text 7"/>
          <p:cNvSpPr txBox="1"/>
          <p:nvPr/>
        </p:nvSpPr>
        <p:spPr>
          <a:xfrm>
            <a:off x="44577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teacher helps students learn.</a:t>
            </a:r>
            <a:endParaRPr lang="en-US" sz="1700" dirty="0"/>
          </a:p>
        </p:txBody>
      </p:sp>
      <p:sp>
        <p:nvSpPr>
          <p:cNvPr id="13" name="A doctor helps people stay healthy. card"/>
          <p:cNvSpPr/>
          <p:nvPr/>
        </p:nvSpPr>
        <p:spPr>
          <a:xfrm>
            <a:off x="80924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A doctor helps people stay healthy." descr="A doctor helps people stay healthy."/>
          <p:cNvPicPr>
            <a:picLocks noChangeAspect="1"/>
          </p:cNvPicPr>
          <p:nvPr/>
        </p:nvPicPr>
        <p:blipFill>
          <a:blip r:embed="rId6"/>
          <a:srcRect/>
          <a:stretch/>
        </p:blipFill>
        <p:spPr>
          <a:xfrm>
            <a:off x="8202168" y="2898648"/>
            <a:ext cx="3328416" cy="2404872"/>
          </a:xfrm>
          <a:prstGeom prst="rect">
            <a:avLst/>
          </a:prstGeom>
        </p:spPr>
      </p:pic>
      <p:sp>
        <p:nvSpPr>
          <p:cNvPr id="15" name="Text 9"/>
          <p:cNvSpPr txBox="1"/>
          <p:nvPr/>
        </p:nvSpPr>
        <p:spPr>
          <a:xfrm>
            <a:off x="82296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doctor helps people stay healthy.</a:t>
            </a:r>
            <a:endParaRPr lang="en-US" sz="17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we work?</a:t>
            </a:r>
            <a:endParaRPr lang="en-US" sz="3200" dirty="0"/>
          </a:p>
        </p:txBody>
      </p:sp>
      <p:sp>
        <p:nvSpPr>
          <p:cNvPr id="3" name="Text 1"/>
          <p:cNvSpPr txBox="1"/>
          <p:nvPr/>
        </p:nvSpPr>
        <p:spPr>
          <a:xfrm>
            <a:off x="548640" y="1275588"/>
            <a:ext cx="11091672" cy="457200"/>
          </a:xfrm>
          <a:prstGeom prst="rect">
            <a:avLst/>
          </a:prstGeom>
          <a:noFill/>
          <a:ln/>
        </p:spPr>
        <p:txBody>
          <a:bodyPr wrap="square" lIns="0" tIns="0" rIns="0" bIns="0" rtlCol="0" anchor="ctr"/>
          <a:lstStyle/>
          <a:p>
            <a:pPr marL="0" indent="0">
              <a:buNone/>
            </a:pPr>
            <a:r>
              <a:rPr lang="en-US" sz="2000" dirty="0">
                <a:solidFill>
                  <a:srgbClr val="0B2A4A"/>
                </a:solidFill>
                <a:latin typeface="Arial" pitchFamily="34" charset="0"/>
                <a:ea typeface="Arial" pitchFamily="34" charset="-122"/>
                <a:cs typeface="Arial" pitchFamily="34" charset="-120"/>
              </a:rPr>
              <a:t>There may be many different reasons why people choose to do the jobs they do…</a:t>
            </a:r>
            <a:endParaRPr lang="en-US" sz="2000" dirty="0"/>
          </a:p>
        </p:txBody>
      </p:sp>
      <p:sp>
        <p:nvSpPr>
          <p:cNvPr id="4" name="To make money to pay for things card"/>
          <p:cNvSpPr/>
          <p:nvPr/>
        </p:nvSpPr>
        <p:spPr>
          <a:xfrm>
            <a:off x="548640"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5" name="To make money to pay for things" descr="To make money to pay for things"/>
          <p:cNvPicPr>
            <a:picLocks noChangeAspect="1"/>
          </p:cNvPicPr>
          <p:nvPr/>
        </p:nvPicPr>
        <p:blipFill>
          <a:blip r:embed="rId3"/>
          <a:srcRect/>
          <a:stretch/>
        </p:blipFill>
        <p:spPr>
          <a:xfrm>
            <a:off x="658368" y="2843784"/>
            <a:ext cx="2404872" cy="2221992"/>
          </a:xfrm>
          <a:prstGeom prst="rect">
            <a:avLst/>
          </a:prstGeom>
        </p:spPr>
      </p:pic>
      <p:sp>
        <p:nvSpPr>
          <p:cNvPr id="6" name="Text 3"/>
          <p:cNvSpPr txBox="1"/>
          <p:nvPr/>
        </p:nvSpPr>
        <p:spPr>
          <a:xfrm>
            <a:off x="685800"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make money to pay for things</a:t>
            </a:r>
            <a:endParaRPr lang="en-US" sz="1500" dirty="0"/>
          </a:p>
        </p:txBody>
      </p:sp>
      <p:sp>
        <p:nvSpPr>
          <p:cNvPr id="7" name="To do something they enjoy or are good at card"/>
          <p:cNvSpPr/>
          <p:nvPr/>
        </p:nvSpPr>
        <p:spPr>
          <a:xfrm>
            <a:off x="3364992"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To do something they enjoy or are good at" descr="To do something they enjoy or are good at"/>
          <p:cNvPicPr>
            <a:picLocks noChangeAspect="1"/>
          </p:cNvPicPr>
          <p:nvPr/>
        </p:nvPicPr>
        <p:blipFill>
          <a:blip r:embed="rId4"/>
          <a:srcRect/>
          <a:stretch/>
        </p:blipFill>
        <p:spPr>
          <a:xfrm>
            <a:off x="3474720" y="2843784"/>
            <a:ext cx="2404872" cy="2221992"/>
          </a:xfrm>
          <a:prstGeom prst="rect">
            <a:avLst/>
          </a:prstGeom>
        </p:spPr>
      </p:pic>
      <p:sp>
        <p:nvSpPr>
          <p:cNvPr id="9" name="Text 5"/>
          <p:cNvSpPr txBox="1"/>
          <p:nvPr/>
        </p:nvSpPr>
        <p:spPr>
          <a:xfrm>
            <a:off x="3502152"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do something they enjoy or are good at</a:t>
            </a:r>
            <a:endParaRPr lang="en-US" sz="1500" dirty="0"/>
          </a:p>
        </p:txBody>
      </p:sp>
      <p:sp>
        <p:nvSpPr>
          <p:cNvPr id="10" name="To support other people card"/>
          <p:cNvSpPr/>
          <p:nvPr/>
        </p:nvSpPr>
        <p:spPr>
          <a:xfrm>
            <a:off x="6181344"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To support other people" descr="To support other people"/>
          <p:cNvPicPr>
            <a:picLocks noChangeAspect="1"/>
          </p:cNvPicPr>
          <p:nvPr/>
        </p:nvPicPr>
        <p:blipFill>
          <a:blip r:embed="rId5"/>
          <a:srcRect/>
          <a:stretch/>
        </p:blipFill>
        <p:spPr>
          <a:xfrm>
            <a:off x="6291072" y="2843784"/>
            <a:ext cx="2404872" cy="2221992"/>
          </a:xfrm>
          <a:prstGeom prst="rect">
            <a:avLst/>
          </a:prstGeom>
        </p:spPr>
      </p:pic>
      <p:sp>
        <p:nvSpPr>
          <p:cNvPr id="12" name="Text 7"/>
          <p:cNvSpPr txBox="1"/>
          <p:nvPr/>
        </p:nvSpPr>
        <p:spPr>
          <a:xfrm>
            <a:off x="6318504"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support other people</a:t>
            </a:r>
            <a:endParaRPr lang="en-US" sz="1500" dirty="0"/>
          </a:p>
        </p:txBody>
      </p:sp>
      <p:sp>
        <p:nvSpPr>
          <p:cNvPr id="13" name="To help to protect our planet card"/>
          <p:cNvSpPr/>
          <p:nvPr/>
        </p:nvSpPr>
        <p:spPr>
          <a:xfrm>
            <a:off x="8997696"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To help to protect our planet" descr="To help to protect our planet"/>
          <p:cNvPicPr>
            <a:picLocks noChangeAspect="1"/>
          </p:cNvPicPr>
          <p:nvPr/>
        </p:nvPicPr>
        <p:blipFill>
          <a:blip r:embed="rId6"/>
          <a:srcRect/>
          <a:stretch/>
        </p:blipFill>
        <p:spPr>
          <a:xfrm>
            <a:off x="9107424" y="2843784"/>
            <a:ext cx="2404872" cy="2221992"/>
          </a:xfrm>
          <a:prstGeom prst="rect">
            <a:avLst/>
          </a:prstGeom>
        </p:spPr>
      </p:pic>
      <p:sp>
        <p:nvSpPr>
          <p:cNvPr id="15" name="Text 9"/>
          <p:cNvSpPr txBox="1"/>
          <p:nvPr/>
        </p:nvSpPr>
        <p:spPr>
          <a:xfrm>
            <a:off x="9134856"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help to protect our planet</a:t>
            </a:r>
            <a:endParaRPr lang="en-US" sz="1500" dirty="0"/>
          </a:p>
        </p:txBody>
      </p:sp>
      <p:sp>
        <p:nvSpPr>
          <p:cNvPr id="16" name="question bar"/>
          <p:cNvSpPr/>
          <p:nvPr/>
        </p:nvSpPr>
        <p:spPr>
          <a:xfrm>
            <a:off x="576072" y="180594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7" name="question circle"/>
          <p:cNvSpPr/>
          <p:nvPr/>
        </p:nvSpPr>
        <p:spPr>
          <a:xfrm>
            <a:off x="758952" y="1911096"/>
            <a:ext cx="475488" cy="475488"/>
          </a:xfrm>
          <a:prstGeom prst="ellipse">
            <a:avLst/>
          </a:prstGeom>
          <a:solidFill>
            <a:srgbClr val="FF6600"/>
          </a:solidFill>
          <a:ln w="12700">
            <a:solidFill>
              <a:srgbClr val="FF6600"/>
            </a:solidFill>
            <a:prstDash val="solid"/>
          </a:ln>
        </p:spPr>
        <p:txBody>
          <a:bodyPr/>
          <a:lstStyle/>
          <a:p>
            <a:endParaRPr lang="en-GB"/>
          </a:p>
        </p:txBody>
      </p:sp>
      <p:pic>
        <p:nvPicPr>
          <p:cNvPr id="18" name="question icon" descr="preencoded.png"/>
          <p:cNvPicPr>
            <a:picLocks noChangeAspect="1"/>
          </p:cNvPicPr>
          <p:nvPr/>
        </p:nvPicPr>
        <p:blipFill>
          <a:blip r:embed="rId7"/>
          <a:stretch>
            <a:fillRect/>
          </a:stretch>
        </p:blipFill>
        <p:spPr>
          <a:xfrm>
            <a:off x="873069" y="2025213"/>
            <a:ext cx="247254" cy="247254"/>
          </a:xfrm>
          <a:prstGeom prst="rect">
            <a:avLst/>
          </a:prstGeom>
        </p:spPr>
      </p:pic>
      <p:sp>
        <p:nvSpPr>
          <p:cNvPr id="19" name="Text 12"/>
          <p:cNvSpPr txBox="1"/>
          <p:nvPr/>
        </p:nvSpPr>
        <p:spPr>
          <a:xfrm>
            <a:off x="1399032" y="180594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Can you think of reasons why people work?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Exploring jobs: A to Z</a:t>
            </a:r>
            <a:endParaRPr lang="en-US" sz="3200" dirty="0"/>
          </a:p>
        </p:txBody>
      </p:sp>
      <p:sp>
        <p:nvSpPr>
          <p:cNvPr id="3" name="card"/>
          <p:cNvSpPr/>
          <p:nvPr/>
        </p:nvSpPr>
        <p:spPr>
          <a:xfrm>
            <a:off x="548640" y="1463040"/>
            <a:ext cx="6309360" cy="4572000"/>
          </a:xfrm>
          <a:prstGeom prst="roundRect">
            <a:avLst>
              <a:gd name="adj" fmla="val 24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45920"/>
            <a:ext cx="585216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There are lots of different jobs you could do.</a:t>
            </a:r>
            <a:endParaRPr lang="en-US" sz="2000" dirty="0"/>
          </a:p>
        </p:txBody>
      </p:sp>
      <p:sp>
        <p:nvSpPr>
          <p:cNvPr id="5" name="number 1"/>
          <p:cNvSpPr/>
          <p:nvPr/>
        </p:nvSpPr>
        <p:spPr>
          <a:xfrm>
            <a:off x="822960" y="228600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822960" y="228600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1508760" y="2249424"/>
            <a:ext cx="5074920" cy="77724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Work in pairs or small groups.</a:t>
            </a:r>
            <a:endParaRPr lang="en-US" sz="2000" dirty="0"/>
          </a:p>
        </p:txBody>
      </p:sp>
      <p:sp>
        <p:nvSpPr>
          <p:cNvPr id="8" name="number 2"/>
          <p:cNvSpPr/>
          <p:nvPr/>
        </p:nvSpPr>
        <p:spPr>
          <a:xfrm>
            <a:off x="822960" y="306324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7"/>
          <p:cNvSpPr txBox="1"/>
          <p:nvPr/>
        </p:nvSpPr>
        <p:spPr>
          <a:xfrm>
            <a:off x="822960" y="30632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1508760" y="3026664"/>
            <a:ext cx="5074920" cy="77724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Think of a different job for every letter of the alphabet.</a:t>
            </a:r>
            <a:endParaRPr lang="en-US" sz="2000" dirty="0"/>
          </a:p>
        </p:txBody>
      </p:sp>
      <p:sp>
        <p:nvSpPr>
          <p:cNvPr id="11" name="number 3"/>
          <p:cNvSpPr/>
          <p:nvPr/>
        </p:nvSpPr>
        <p:spPr>
          <a:xfrm>
            <a:off x="822960" y="384048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10"/>
          <p:cNvSpPr txBox="1"/>
          <p:nvPr/>
        </p:nvSpPr>
        <p:spPr>
          <a:xfrm>
            <a:off x="822960" y="38404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3" name="Text 11"/>
          <p:cNvSpPr txBox="1"/>
          <p:nvPr/>
        </p:nvSpPr>
        <p:spPr>
          <a:xfrm>
            <a:off x="1508760" y="3803904"/>
            <a:ext cx="5074920" cy="77724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Write the job titles down in order.</a:t>
            </a:r>
            <a:endParaRPr lang="en-US" sz="2000" dirty="0"/>
          </a:p>
        </p:txBody>
      </p:sp>
      <p:sp>
        <p:nvSpPr>
          <p:cNvPr id="14" name="example"/>
          <p:cNvSpPr/>
          <p:nvPr/>
        </p:nvSpPr>
        <p:spPr>
          <a:xfrm>
            <a:off x="1508760" y="4572000"/>
            <a:ext cx="3108960" cy="1234440"/>
          </a:xfrm>
          <a:prstGeom prst="roundRect">
            <a:avLst>
              <a:gd name="adj" fmla="val 8889"/>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3"/>
          <p:cNvSpPr txBox="1"/>
          <p:nvPr/>
        </p:nvSpPr>
        <p:spPr>
          <a:xfrm>
            <a:off x="1691640" y="4572000"/>
            <a:ext cx="2743200" cy="123444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A – Actor</a:t>
            </a:r>
            <a:endParaRPr lang="en-US" sz="1700" dirty="0"/>
          </a:p>
          <a:p>
            <a:pPr marL="0" indent="0">
              <a:buNone/>
            </a:pPr>
            <a:r>
              <a:rPr lang="en-US" sz="1700" b="1" dirty="0">
                <a:solidFill>
                  <a:srgbClr val="0B2A4A"/>
                </a:solidFill>
                <a:latin typeface="Arial" pitchFamily="34" charset="0"/>
                <a:ea typeface="Arial" pitchFamily="34" charset="-122"/>
                <a:cs typeface="Arial" pitchFamily="34" charset="-120"/>
              </a:rPr>
              <a:t>B – Builder</a:t>
            </a:r>
            <a:endParaRPr lang="en-US" sz="1700" dirty="0"/>
          </a:p>
          <a:p>
            <a:pPr marL="0" indent="0">
              <a:buNone/>
            </a:pPr>
            <a:r>
              <a:rPr lang="en-US" sz="1700" b="1" dirty="0">
                <a:solidFill>
                  <a:srgbClr val="0B2A4A"/>
                </a:solidFill>
                <a:latin typeface="Arial" pitchFamily="34" charset="0"/>
                <a:ea typeface="Arial" pitchFamily="34" charset="-122"/>
                <a:cs typeface="Arial" pitchFamily="34" charset="-120"/>
              </a:rPr>
              <a:t>C – Cook…</a:t>
            </a:r>
            <a:endParaRPr lang="en-US" sz="1700" dirty="0"/>
          </a:p>
        </p:txBody>
      </p:sp>
      <p:sp>
        <p:nvSpPr>
          <p:cNvPr id="16" name="timer"/>
          <p:cNvSpPr/>
          <p:nvPr/>
        </p:nvSpPr>
        <p:spPr>
          <a:xfrm>
            <a:off x="4800600" y="5166360"/>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17" name="timer clock"/>
          <p:cNvSpPr/>
          <p:nvPr/>
        </p:nvSpPr>
        <p:spPr>
          <a:xfrm>
            <a:off x="4864608" y="522122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8" name="timer icon" descr="preencoded.png"/>
          <p:cNvPicPr>
            <a:picLocks noChangeAspect="1"/>
          </p:cNvPicPr>
          <p:nvPr/>
        </p:nvPicPr>
        <p:blipFill>
          <a:blip r:embed="rId3"/>
          <a:stretch>
            <a:fillRect/>
          </a:stretch>
        </p:blipFill>
        <p:spPr>
          <a:xfrm>
            <a:off x="4946904" y="5303520"/>
            <a:ext cx="292608" cy="292608"/>
          </a:xfrm>
          <a:prstGeom prst="rect">
            <a:avLst/>
          </a:prstGeom>
        </p:spPr>
      </p:pic>
      <p:sp>
        <p:nvSpPr>
          <p:cNvPr id="19" name="Text 16"/>
          <p:cNvSpPr txBox="1"/>
          <p:nvPr/>
        </p:nvSpPr>
        <p:spPr>
          <a:xfrm>
            <a:off x="5367528" y="516636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8 mins</a:t>
            </a:r>
            <a:endParaRPr lang="en-US" sz="2000" dirty="0"/>
          </a:p>
        </p:txBody>
      </p:sp>
      <p:pic>
        <p:nvPicPr>
          <p:cNvPr id="20" name="Chef" descr="Chef"/>
          <p:cNvPicPr>
            <a:picLocks noChangeAspect="1"/>
          </p:cNvPicPr>
          <p:nvPr/>
        </p:nvPicPr>
        <p:blipFill>
          <a:blip r:embed="rId4"/>
          <a:srcRect/>
          <a:stretch/>
        </p:blipFill>
        <p:spPr>
          <a:xfrm>
            <a:off x="7132320" y="1463040"/>
            <a:ext cx="4507992" cy="2651760"/>
          </a:xfrm>
          <a:prstGeom prst="rect">
            <a:avLst/>
          </a:prstGeom>
        </p:spPr>
      </p:pic>
      <p:pic>
        <p:nvPicPr>
          <p:cNvPr id="21" name="Carpenter" descr="Carpenter"/>
          <p:cNvPicPr>
            <a:picLocks noChangeAspect="1"/>
          </p:cNvPicPr>
          <p:nvPr/>
        </p:nvPicPr>
        <p:blipFill>
          <a:blip r:embed="rId5"/>
          <a:srcRect/>
          <a:stretch/>
        </p:blipFill>
        <p:spPr>
          <a:xfrm>
            <a:off x="7132320" y="4251960"/>
            <a:ext cx="2194560" cy="1783080"/>
          </a:xfrm>
          <a:prstGeom prst="rect">
            <a:avLst/>
          </a:prstGeom>
        </p:spPr>
      </p:pic>
      <p:pic>
        <p:nvPicPr>
          <p:cNvPr id="22" name="Microphone" descr="Microphone"/>
          <p:cNvPicPr>
            <a:picLocks noChangeAspect="1"/>
          </p:cNvPicPr>
          <p:nvPr/>
        </p:nvPicPr>
        <p:blipFill>
          <a:blip r:embed="rId6"/>
          <a:srcRect/>
          <a:stretch/>
        </p:blipFill>
        <p:spPr>
          <a:xfrm>
            <a:off x="9445752" y="4251960"/>
            <a:ext cx="2194560" cy="1783080"/>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Jobs you might have picked…</a:t>
            </a:r>
            <a:endParaRPr lang="en-US" sz="3200" dirty="0"/>
          </a:p>
        </p:txBody>
      </p:sp>
      <p:sp>
        <p:nvSpPr>
          <p:cNvPr id="3" name="card"/>
          <p:cNvSpPr/>
          <p:nvPr/>
        </p:nvSpPr>
        <p:spPr>
          <a:xfrm>
            <a:off x="548640" y="1417320"/>
            <a:ext cx="5440680" cy="4709160"/>
          </a:xfrm>
          <a:prstGeom prst="roundRect">
            <a:avLst>
              <a:gd name="adj" fmla="val 233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letter A"/>
          <p:cNvSpPr/>
          <p:nvPr/>
        </p:nvSpPr>
        <p:spPr>
          <a:xfrm>
            <a:off x="777240" y="1536192"/>
            <a:ext cx="301752" cy="301752"/>
          </a:xfrm>
          <a:prstGeom prst="ellipse">
            <a:avLst/>
          </a:prstGeom>
          <a:solidFill>
            <a:srgbClr val="FF6600"/>
          </a:solidFill>
          <a:ln w="12700">
            <a:solidFill>
              <a:srgbClr val="FF6600"/>
            </a:solidFill>
            <a:prstDash val="solid"/>
          </a:ln>
        </p:spPr>
        <p:txBody>
          <a:bodyPr/>
          <a:lstStyle/>
          <a:p>
            <a:endParaRPr lang="en-GB"/>
          </a:p>
        </p:txBody>
      </p:sp>
      <p:sp>
        <p:nvSpPr>
          <p:cNvPr id="5" name="Text 3"/>
          <p:cNvSpPr txBox="1"/>
          <p:nvPr/>
        </p:nvSpPr>
        <p:spPr>
          <a:xfrm>
            <a:off x="777240" y="153619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6" name="Text 4"/>
          <p:cNvSpPr txBox="1"/>
          <p:nvPr/>
        </p:nvSpPr>
        <p:spPr>
          <a:xfrm>
            <a:off x="1234440" y="153619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Actor</a:t>
            </a:r>
            <a:endParaRPr lang="en-US" sz="1600" dirty="0"/>
          </a:p>
        </p:txBody>
      </p:sp>
      <p:sp>
        <p:nvSpPr>
          <p:cNvPr id="7" name="letter B"/>
          <p:cNvSpPr/>
          <p:nvPr/>
        </p:nvSpPr>
        <p:spPr>
          <a:xfrm>
            <a:off x="777240" y="1888236"/>
            <a:ext cx="301752" cy="301752"/>
          </a:xfrm>
          <a:prstGeom prst="ellipse">
            <a:avLst/>
          </a:prstGeom>
          <a:solidFill>
            <a:srgbClr val="FF6600"/>
          </a:solidFill>
          <a:ln w="12700">
            <a:solidFill>
              <a:srgbClr val="FF6600"/>
            </a:solidFill>
            <a:prstDash val="solid"/>
          </a:ln>
        </p:spPr>
        <p:txBody>
          <a:bodyPr/>
          <a:lstStyle/>
          <a:p>
            <a:endParaRPr lang="en-GB"/>
          </a:p>
        </p:txBody>
      </p:sp>
      <p:sp>
        <p:nvSpPr>
          <p:cNvPr id="8" name="Text 6"/>
          <p:cNvSpPr txBox="1"/>
          <p:nvPr/>
        </p:nvSpPr>
        <p:spPr>
          <a:xfrm>
            <a:off x="777240" y="188823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9" name="Text 7"/>
          <p:cNvSpPr txBox="1"/>
          <p:nvPr/>
        </p:nvSpPr>
        <p:spPr>
          <a:xfrm>
            <a:off x="1234440" y="188823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Baker</a:t>
            </a:r>
            <a:endParaRPr lang="en-US" sz="1600" dirty="0"/>
          </a:p>
        </p:txBody>
      </p:sp>
      <p:sp>
        <p:nvSpPr>
          <p:cNvPr id="10" name="letter C"/>
          <p:cNvSpPr/>
          <p:nvPr/>
        </p:nvSpPr>
        <p:spPr>
          <a:xfrm>
            <a:off x="777240" y="2240280"/>
            <a:ext cx="301752" cy="301752"/>
          </a:xfrm>
          <a:prstGeom prst="ellipse">
            <a:avLst/>
          </a:prstGeom>
          <a:solidFill>
            <a:srgbClr val="FF6600"/>
          </a:solidFill>
          <a:ln w="12700">
            <a:solidFill>
              <a:srgbClr val="FF6600"/>
            </a:solidFill>
            <a:prstDash val="solid"/>
          </a:ln>
        </p:spPr>
        <p:txBody>
          <a:bodyPr/>
          <a:lstStyle/>
          <a:p>
            <a:endParaRPr lang="en-GB"/>
          </a:p>
        </p:txBody>
      </p:sp>
      <p:sp>
        <p:nvSpPr>
          <p:cNvPr id="11" name="Text 9"/>
          <p:cNvSpPr txBox="1"/>
          <p:nvPr/>
        </p:nvSpPr>
        <p:spPr>
          <a:xfrm>
            <a:off x="777240" y="224028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2" name="Text 10"/>
          <p:cNvSpPr txBox="1"/>
          <p:nvPr/>
        </p:nvSpPr>
        <p:spPr>
          <a:xfrm>
            <a:off x="1234440" y="224028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Cook</a:t>
            </a:r>
            <a:endParaRPr lang="en-US" sz="1600" dirty="0"/>
          </a:p>
        </p:txBody>
      </p:sp>
      <p:sp>
        <p:nvSpPr>
          <p:cNvPr id="13" name="letter D"/>
          <p:cNvSpPr/>
          <p:nvPr/>
        </p:nvSpPr>
        <p:spPr>
          <a:xfrm>
            <a:off x="777240" y="2592324"/>
            <a:ext cx="301752" cy="301752"/>
          </a:xfrm>
          <a:prstGeom prst="ellipse">
            <a:avLst/>
          </a:prstGeom>
          <a:solidFill>
            <a:srgbClr val="FF6600"/>
          </a:solidFill>
          <a:ln w="12700">
            <a:solidFill>
              <a:srgbClr val="FF6600"/>
            </a:solidFill>
            <a:prstDash val="solid"/>
          </a:ln>
        </p:spPr>
        <p:txBody>
          <a:bodyPr/>
          <a:lstStyle/>
          <a:p>
            <a:endParaRPr lang="en-GB"/>
          </a:p>
        </p:txBody>
      </p:sp>
      <p:sp>
        <p:nvSpPr>
          <p:cNvPr id="14" name="Text 12"/>
          <p:cNvSpPr txBox="1"/>
          <p:nvPr/>
        </p:nvSpPr>
        <p:spPr>
          <a:xfrm>
            <a:off x="777240" y="259232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5" name="Text 13"/>
          <p:cNvSpPr txBox="1"/>
          <p:nvPr/>
        </p:nvSpPr>
        <p:spPr>
          <a:xfrm>
            <a:off x="1234440" y="259232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Dancer</a:t>
            </a:r>
            <a:endParaRPr lang="en-US" sz="1600" dirty="0"/>
          </a:p>
        </p:txBody>
      </p:sp>
      <p:sp>
        <p:nvSpPr>
          <p:cNvPr id="16" name="letter E"/>
          <p:cNvSpPr/>
          <p:nvPr/>
        </p:nvSpPr>
        <p:spPr>
          <a:xfrm>
            <a:off x="777240" y="2944368"/>
            <a:ext cx="301752" cy="301752"/>
          </a:xfrm>
          <a:prstGeom prst="ellipse">
            <a:avLst/>
          </a:prstGeom>
          <a:solidFill>
            <a:srgbClr val="FF6600"/>
          </a:solidFill>
          <a:ln w="12700">
            <a:solidFill>
              <a:srgbClr val="FF6600"/>
            </a:solidFill>
            <a:prstDash val="solid"/>
          </a:ln>
        </p:spPr>
        <p:txBody>
          <a:bodyPr/>
          <a:lstStyle/>
          <a:p>
            <a:endParaRPr lang="en-GB"/>
          </a:p>
        </p:txBody>
      </p:sp>
      <p:sp>
        <p:nvSpPr>
          <p:cNvPr id="17" name="Text 15"/>
          <p:cNvSpPr txBox="1"/>
          <p:nvPr/>
        </p:nvSpPr>
        <p:spPr>
          <a:xfrm>
            <a:off x="777240" y="294436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18" name="Text 16"/>
          <p:cNvSpPr txBox="1"/>
          <p:nvPr/>
        </p:nvSpPr>
        <p:spPr>
          <a:xfrm>
            <a:off x="1234440" y="294436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Electrician</a:t>
            </a:r>
            <a:endParaRPr lang="en-US" sz="1600" dirty="0"/>
          </a:p>
        </p:txBody>
      </p:sp>
      <p:sp>
        <p:nvSpPr>
          <p:cNvPr id="19" name="letter F"/>
          <p:cNvSpPr/>
          <p:nvPr/>
        </p:nvSpPr>
        <p:spPr>
          <a:xfrm>
            <a:off x="777240" y="3296412"/>
            <a:ext cx="301752" cy="301752"/>
          </a:xfrm>
          <a:prstGeom prst="ellipse">
            <a:avLst/>
          </a:prstGeom>
          <a:solidFill>
            <a:srgbClr val="FF6600"/>
          </a:solidFill>
          <a:ln w="12700">
            <a:solidFill>
              <a:srgbClr val="FF6600"/>
            </a:solidFill>
            <a:prstDash val="solid"/>
          </a:ln>
        </p:spPr>
        <p:txBody>
          <a:bodyPr/>
          <a:lstStyle/>
          <a:p>
            <a:endParaRPr lang="en-GB"/>
          </a:p>
        </p:txBody>
      </p:sp>
      <p:sp>
        <p:nvSpPr>
          <p:cNvPr id="20" name="Text 18"/>
          <p:cNvSpPr txBox="1"/>
          <p:nvPr/>
        </p:nvSpPr>
        <p:spPr>
          <a:xfrm>
            <a:off x="777240" y="329641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F</a:t>
            </a:r>
            <a:endParaRPr lang="en-US" sz="1200" dirty="0"/>
          </a:p>
        </p:txBody>
      </p:sp>
      <p:sp>
        <p:nvSpPr>
          <p:cNvPr id="21" name="Text 19"/>
          <p:cNvSpPr txBox="1"/>
          <p:nvPr/>
        </p:nvSpPr>
        <p:spPr>
          <a:xfrm>
            <a:off x="1234440" y="329641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Farmer</a:t>
            </a:r>
            <a:endParaRPr lang="en-US" sz="1600" dirty="0"/>
          </a:p>
        </p:txBody>
      </p:sp>
      <p:sp>
        <p:nvSpPr>
          <p:cNvPr id="22" name="letter G"/>
          <p:cNvSpPr/>
          <p:nvPr/>
        </p:nvSpPr>
        <p:spPr>
          <a:xfrm>
            <a:off x="777240" y="3648456"/>
            <a:ext cx="301752" cy="301752"/>
          </a:xfrm>
          <a:prstGeom prst="ellipse">
            <a:avLst/>
          </a:prstGeom>
          <a:solidFill>
            <a:srgbClr val="FF6600"/>
          </a:solidFill>
          <a:ln w="12700">
            <a:solidFill>
              <a:srgbClr val="FF6600"/>
            </a:solidFill>
            <a:prstDash val="solid"/>
          </a:ln>
        </p:spPr>
        <p:txBody>
          <a:bodyPr/>
          <a:lstStyle/>
          <a:p>
            <a:endParaRPr lang="en-GB"/>
          </a:p>
        </p:txBody>
      </p:sp>
      <p:sp>
        <p:nvSpPr>
          <p:cNvPr id="23" name="Text 21"/>
          <p:cNvSpPr txBox="1"/>
          <p:nvPr/>
        </p:nvSpPr>
        <p:spPr>
          <a:xfrm>
            <a:off x="777240" y="364845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G</a:t>
            </a:r>
            <a:endParaRPr lang="en-US" sz="1200" dirty="0"/>
          </a:p>
        </p:txBody>
      </p:sp>
      <p:sp>
        <p:nvSpPr>
          <p:cNvPr id="24" name="Text 22"/>
          <p:cNvSpPr txBox="1"/>
          <p:nvPr/>
        </p:nvSpPr>
        <p:spPr>
          <a:xfrm>
            <a:off x="1234440" y="364845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Gardener</a:t>
            </a:r>
            <a:endParaRPr lang="en-US" sz="1600" dirty="0"/>
          </a:p>
        </p:txBody>
      </p:sp>
      <p:sp>
        <p:nvSpPr>
          <p:cNvPr id="25" name="letter H"/>
          <p:cNvSpPr/>
          <p:nvPr/>
        </p:nvSpPr>
        <p:spPr>
          <a:xfrm>
            <a:off x="777240" y="4000500"/>
            <a:ext cx="301752" cy="301752"/>
          </a:xfrm>
          <a:prstGeom prst="ellipse">
            <a:avLst/>
          </a:prstGeom>
          <a:solidFill>
            <a:srgbClr val="FF6600"/>
          </a:solidFill>
          <a:ln w="12700">
            <a:solidFill>
              <a:srgbClr val="FF6600"/>
            </a:solidFill>
            <a:prstDash val="solid"/>
          </a:ln>
        </p:spPr>
        <p:txBody>
          <a:bodyPr/>
          <a:lstStyle/>
          <a:p>
            <a:endParaRPr lang="en-GB"/>
          </a:p>
        </p:txBody>
      </p:sp>
      <p:sp>
        <p:nvSpPr>
          <p:cNvPr id="26" name="Text 24"/>
          <p:cNvSpPr txBox="1"/>
          <p:nvPr/>
        </p:nvSpPr>
        <p:spPr>
          <a:xfrm>
            <a:off x="777240" y="400050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H</a:t>
            </a:r>
            <a:endParaRPr lang="en-US" sz="1200" dirty="0"/>
          </a:p>
        </p:txBody>
      </p:sp>
      <p:sp>
        <p:nvSpPr>
          <p:cNvPr id="27" name="Text 25"/>
          <p:cNvSpPr txBox="1"/>
          <p:nvPr/>
        </p:nvSpPr>
        <p:spPr>
          <a:xfrm>
            <a:off x="1234440" y="400050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Hotel Manager</a:t>
            </a:r>
            <a:endParaRPr lang="en-US" sz="1600" dirty="0"/>
          </a:p>
        </p:txBody>
      </p:sp>
      <p:sp>
        <p:nvSpPr>
          <p:cNvPr id="28" name="letter I"/>
          <p:cNvSpPr/>
          <p:nvPr/>
        </p:nvSpPr>
        <p:spPr>
          <a:xfrm>
            <a:off x="777240" y="4352544"/>
            <a:ext cx="301752" cy="301752"/>
          </a:xfrm>
          <a:prstGeom prst="ellipse">
            <a:avLst/>
          </a:prstGeom>
          <a:solidFill>
            <a:srgbClr val="FF6600"/>
          </a:solidFill>
          <a:ln w="12700">
            <a:solidFill>
              <a:srgbClr val="FF6600"/>
            </a:solidFill>
            <a:prstDash val="solid"/>
          </a:ln>
        </p:spPr>
        <p:txBody>
          <a:bodyPr/>
          <a:lstStyle/>
          <a:p>
            <a:endParaRPr lang="en-GB"/>
          </a:p>
        </p:txBody>
      </p:sp>
      <p:sp>
        <p:nvSpPr>
          <p:cNvPr id="29" name="Text 27"/>
          <p:cNvSpPr txBox="1"/>
          <p:nvPr/>
        </p:nvSpPr>
        <p:spPr>
          <a:xfrm>
            <a:off x="777240" y="435254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I</a:t>
            </a:r>
            <a:endParaRPr lang="en-US" sz="1200" dirty="0"/>
          </a:p>
        </p:txBody>
      </p:sp>
      <p:sp>
        <p:nvSpPr>
          <p:cNvPr id="30" name="Text 28"/>
          <p:cNvSpPr txBox="1"/>
          <p:nvPr/>
        </p:nvSpPr>
        <p:spPr>
          <a:xfrm>
            <a:off x="1234440" y="435254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Ice Cream Seller</a:t>
            </a:r>
            <a:endParaRPr lang="en-US" sz="1600" dirty="0"/>
          </a:p>
        </p:txBody>
      </p:sp>
      <p:sp>
        <p:nvSpPr>
          <p:cNvPr id="31" name="letter J"/>
          <p:cNvSpPr/>
          <p:nvPr/>
        </p:nvSpPr>
        <p:spPr>
          <a:xfrm>
            <a:off x="777240" y="4704588"/>
            <a:ext cx="301752" cy="301752"/>
          </a:xfrm>
          <a:prstGeom prst="ellipse">
            <a:avLst/>
          </a:prstGeom>
          <a:solidFill>
            <a:srgbClr val="FF6600"/>
          </a:solidFill>
          <a:ln w="12700">
            <a:solidFill>
              <a:srgbClr val="FF6600"/>
            </a:solidFill>
            <a:prstDash val="solid"/>
          </a:ln>
        </p:spPr>
        <p:txBody>
          <a:bodyPr/>
          <a:lstStyle/>
          <a:p>
            <a:endParaRPr lang="en-GB"/>
          </a:p>
        </p:txBody>
      </p:sp>
      <p:sp>
        <p:nvSpPr>
          <p:cNvPr id="32" name="Text 30"/>
          <p:cNvSpPr txBox="1"/>
          <p:nvPr/>
        </p:nvSpPr>
        <p:spPr>
          <a:xfrm>
            <a:off x="777240" y="470458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J</a:t>
            </a:r>
            <a:endParaRPr lang="en-US" sz="1200" dirty="0"/>
          </a:p>
        </p:txBody>
      </p:sp>
      <p:sp>
        <p:nvSpPr>
          <p:cNvPr id="33" name="Text 31"/>
          <p:cNvSpPr txBox="1"/>
          <p:nvPr/>
        </p:nvSpPr>
        <p:spPr>
          <a:xfrm>
            <a:off x="1234440" y="470458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Jewellery Designer</a:t>
            </a:r>
            <a:endParaRPr lang="en-US" sz="1600" dirty="0"/>
          </a:p>
        </p:txBody>
      </p:sp>
      <p:sp>
        <p:nvSpPr>
          <p:cNvPr id="34" name="letter K"/>
          <p:cNvSpPr/>
          <p:nvPr/>
        </p:nvSpPr>
        <p:spPr>
          <a:xfrm>
            <a:off x="777240" y="5056632"/>
            <a:ext cx="301752" cy="301752"/>
          </a:xfrm>
          <a:prstGeom prst="ellipse">
            <a:avLst/>
          </a:prstGeom>
          <a:solidFill>
            <a:srgbClr val="FF6600"/>
          </a:solidFill>
          <a:ln w="12700">
            <a:solidFill>
              <a:srgbClr val="FF6600"/>
            </a:solidFill>
            <a:prstDash val="solid"/>
          </a:ln>
        </p:spPr>
        <p:txBody>
          <a:bodyPr/>
          <a:lstStyle/>
          <a:p>
            <a:endParaRPr lang="en-GB"/>
          </a:p>
        </p:txBody>
      </p:sp>
      <p:sp>
        <p:nvSpPr>
          <p:cNvPr id="35" name="Text 33"/>
          <p:cNvSpPr txBox="1"/>
          <p:nvPr/>
        </p:nvSpPr>
        <p:spPr>
          <a:xfrm>
            <a:off x="777240" y="505663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K</a:t>
            </a:r>
            <a:endParaRPr lang="en-US" sz="1200" dirty="0"/>
          </a:p>
        </p:txBody>
      </p:sp>
      <p:sp>
        <p:nvSpPr>
          <p:cNvPr id="36" name="Text 34"/>
          <p:cNvSpPr txBox="1"/>
          <p:nvPr/>
        </p:nvSpPr>
        <p:spPr>
          <a:xfrm>
            <a:off x="1234440" y="505663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Kitchen Fitter</a:t>
            </a:r>
            <a:endParaRPr lang="en-US" sz="1600" dirty="0"/>
          </a:p>
        </p:txBody>
      </p:sp>
      <p:sp>
        <p:nvSpPr>
          <p:cNvPr id="37" name="letter L"/>
          <p:cNvSpPr/>
          <p:nvPr/>
        </p:nvSpPr>
        <p:spPr>
          <a:xfrm>
            <a:off x="777240" y="5408676"/>
            <a:ext cx="301752" cy="301752"/>
          </a:xfrm>
          <a:prstGeom prst="ellipse">
            <a:avLst/>
          </a:prstGeom>
          <a:solidFill>
            <a:srgbClr val="FF6600"/>
          </a:solidFill>
          <a:ln w="12700">
            <a:solidFill>
              <a:srgbClr val="FF6600"/>
            </a:solidFill>
            <a:prstDash val="solid"/>
          </a:ln>
        </p:spPr>
        <p:txBody>
          <a:bodyPr/>
          <a:lstStyle/>
          <a:p>
            <a:endParaRPr lang="en-GB"/>
          </a:p>
        </p:txBody>
      </p:sp>
      <p:sp>
        <p:nvSpPr>
          <p:cNvPr id="38" name="Text 36"/>
          <p:cNvSpPr txBox="1"/>
          <p:nvPr/>
        </p:nvSpPr>
        <p:spPr>
          <a:xfrm>
            <a:off x="777240" y="540867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L</a:t>
            </a:r>
            <a:endParaRPr lang="en-US" sz="1200" dirty="0"/>
          </a:p>
        </p:txBody>
      </p:sp>
      <p:sp>
        <p:nvSpPr>
          <p:cNvPr id="39" name="Text 37"/>
          <p:cNvSpPr txBox="1"/>
          <p:nvPr/>
        </p:nvSpPr>
        <p:spPr>
          <a:xfrm>
            <a:off x="1234440" y="540867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Librarian</a:t>
            </a:r>
            <a:endParaRPr lang="en-US" sz="1600" dirty="0"/>
          </a:p>
        </p:txBody>
      </p:sp>
      <p:sp>
        <p:nvSpPr>
          <p:cNvPr id="40" name="letter M"/>
          <p:cNvSpPr/>
          <p:nvPr/>
        </p:nvSpPr>
        <p:spPr>
          <a:xfrm>
            <a:off x="777240" y="5760720"/>
            <a:ext cx="301752" cy="301752"/>
          </a:xfrm>
          <a:prstGeom prst="ellipse">
            <a:avLst/>
          </a:prstGeom>
          <a:solidFill>
            <a:srgbClr val="FF6600"/>
          </a:solidFill>
          <a:ln w="12700">
            <a:solidFill>
              <a:srgbClr val="FF6600"/>
            </a:solidFill>
            <a:prstDash val="solid"/>
          </a:ln>
        </p:spPr>
        <p:txBody>
          <a:bodyPr/>
          <a:lstStyle/>
          <a:p>
            <a:endParaRPr lang="en-GB"/>
          </a:p>
        </p:txBody>
      </p:sp>
      <p:sp>
        <p:nvSpPr>
          <p:cNvPr id="41" name="Text 39"/>
          <p:cNvSpPr txBox="1"/>
          <p:nvPr/>
        </p:nvSpPr>
        <p:spPr>
          <a:xfrm>
            <a:off x="777240" y="576072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M</a:t>
            </a:r>
            <a:endParaRPr lang="en-US" sz="1200" dirty="0"/>
          </a:p>
        </p:txBody>
      </p:sp>
      <p:sp>
        <p:nvSpPr>
          <p:cNvPr id="42" name="Text 40"/>
          <p:cNvSpPr txBox="1"/>
          <p:nvPr/>
        </p:nvSpPr>
        <p:spPr>
          <a:xfrm>
            <a:off x="1234440" y="576072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Musician</a:t>
            </a:r>
            <a:endParaRPr lang="en-US" sz="1600" dirty="0"/>
          </a:p>
        </p:txBody>
      </p:sp>
      <p:sp>
        <p:nvSpPr>
          <p:cNvPr id="43" name="card"/>
          <p:cNvSpPr/>
          <p:nvPr/>
        </p:nvSpPr>
        <p:spPr>
          <a:xfrm>
            <a:off x="6199632" y="1417320"/>
            <a:ext cx="5440680" cy="4709160"/>
          </a:xfrm>
          <a:prstGeom prst="roundRect">
            <a:avLst>
              <a:gd name="adj" fmla="val 233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4" name="letter N"/>
          <p:cNvSpPr/>
          <p:nvPr/>
        </p:nvSpPr>
        <p:spPr>
          <a:xfrm>
            <a:off x="6428232" y="1536192"/>
            <a:ext cx="301752" cy="301752"/>
          </a:xfrm>
          <a:prstGeom prst="ellipse">
            <a:avLst/>
          </a:prstGeom>
          <a:solidFill>
            <a:srgbClr val="FF6600"/>
          </a:solidFill>
          <a:ln w="12700">
            <a:solidFill>
              <a:srgbClr val="FF6600"/>
            </a:solidFill>
            <a:prstDash val="solid"/>
          </a:ln>
        </p:spPr>
        <p:txBody>
          <a:bodyPr/>
          <a:lstStyle/>
          <a:p>
            <a:endParaRPr lang="en-GB"/>
          </a:p>
        </p:txBody>
      </p:sp>
      <p:sp>
        <p:nvSpPr>
          <p:cNvPr id="45" name="Text 43"/>
          <p:cNvSpPr txBox="1"/>
          <p:nvPr/>
        </p:nvSpPr>
        <p:spPr>
          <a:xfrm>
            <a:off x="6428232" y="153619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N</a:t>
            </a:r>
            <a:endParaRPr lang="en-US" sz="1200" dirty="0"/>
          </a:p>
        </p:txBody>
      </p:sp>
      <p:sp>
        <p:nvSpPr>
          <p:cNvPr id="46" name="Text 44"/>
          <p:cNvSpPr txBox="1"/>
          <p:nvPr/>
        </p:nvSpPr>
        <p:spPr>
          <a:xfrm>
            <a:off x="6885432" y="153619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Nurse</a:t>
            </a:r>
            <a:endParaRPr lang="en-US" sz="1600" dirty="0"/>
          </a:p>
        </p:txBody>
      </p:sp>
      <p:sp>
        <p:nvSpPr>
          <p:cNvPr id="47" name="letter O"/>
          <p:cNvSpPr/>
          <p:nvPr/>
        </p:nvSpPr>
        <p:spPr>
          <a:xfrm>
            <a:off x="6428232" y="1888236"/>
            <a:ext cx="301752" cy="301752"/>
          </a:xfrm>
          <a:prstGeom prst="ellipse">
            <a:avLst/>
          </a:prstGeom>
          <a:solidFill>
            <a:srgbClr val="FF6600"/>
          </a:solidFill>
          <a:ln w="12700">
            <a:solidFill>
              <a:srgbClr val="FF6600"/>
            </a:solidFill>
            <a:prstDash val="solid"/>
          </a:ln>
        </p:spPr>
        <p:txBody>
          <a:bodyPr/>
          <a:lstStyle/>
          <a:p>
            <a:endParaRPr lang="en-GB"/>
          </a:p>
        </p:txBody>
      </p:sp>
      <p:sp>
        <p:nvSpPr>
          <p:cNvPr id="48" name="Text 46"/>
          <p:cNvSpPr txBox="1"/>
          <p:nvPr/>
        </p:nvSpPr>
        <p:spPr>
          <a:xfrm>
            <a:off x="6428232" y="188823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O</a:t>
            </a:r>
            <a:endParaRPr lang="en-US" sz="1200" dirty="0"/>
          </a:p>
        </p:txBody>
      </p:sp>
      <p:sp>
        <p:nvSpPr>
          <p:cNvPr id="49" name="Text 47"/>
          <p:cNvSpPr txBox="1"/>
          <p:nvPr/>
        </p:nvSpPr>
        <p:spPr>
          <a:xfrm>
            <a:off x="6885432" y="188823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Optician</a:t>
            </a:r>
            <a:endParaRPr lang="en-US" sz="1600" dirty="0"/>
          </a:p>
        </p:txBody>
      </p:sp>
      <p:sp>
        <p:nvSpPr>
          <p:cNvPr id="50" name="letter P"/>
          <p:cNvSpPr/>
          <p:nvPr/>
        </p:nvSpPr>
        <p:spPr>
          <a:xfrm>
            <a:off x="6428232" y="2240280"/>
            <a:ext cx="301752" cy="301752"/>
          </a:xfrm>
          <a:prstGeom prst="ellipse">
            <a:avLst/>
          </a:prstGeom>
          <a:solidFill>
            <a:srgbClr val="FF6600"/>
          </a:solidFill>
          <a:ln w="12700">
            <a:solidFill>
              <a:srgbClr val="FF6600"/>
            </a:solidFill>
            <a:prstDash val="solid"/>
          </a:ln>
        </p:spPr>
        <p:txBody>
          <a:bodyPr/>
          <a:lstStyle/>
          <a:p>
            <a:endParaRPr lang="en-GB"/>
          </a:p>
        </p:txBody>
      </p:sp>
      <p:sp>
        <p:nvSpPr>
          <p:cNvPr id="51" name="Text 49"/>
          <p:cNvSpPr txBox="1"/>
          <p:nvPr/>
        </p:nvSpPr>
        <p:spPr>
          <a:xfrm>
            <a:off x="6428232" y="224028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P</a:t>
            </a:r>
            <a:endParaRPr lang="en-US" sz="1200" dirty="0"/>
          </a:p>
        </p:txBody>
      </p:sp>
      <p:sp>
        <p:nvSpPr>
          <p:cNvPr id="52" name="Text 50"/>
          <p:cNvSpPr txBox="1"/>
          <p:nvPr/>
        </p:nvSpPr>
        <p:spPr>
          <a:xfrm>
            <a:off x="6885432" y="224028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Paramedic</a:t>
            </a:r>
            <a:endParaRPr lang="en-US" sz="1600" dirty="0"/>
          </a:p>
        </p:txBody>
      </p:sp>
      <p:sp>
        <p:nvSpPr>
          <p:cNvPr id="53" name="letter Q"/>
          <p:cNvSpPr/>
          <p:nvPr/>
        </p:nvSpPr>
        <p:spPr>
          <a:xfrm>
            <a:off x="6428232" y="2592324"/>
            <a:ext cx="301752" cy="301752"/>
          </a:xfrm>
          <a:prstGeom prst="ellipse">
            <a:avLst/>
          </a:prstGeom>
          <a:solidFill>
            <a:srgbClr val="FF6600"/>
          </a:solidFill>
          <a:ln w="12700">
            <a:solidFill>
              <a:srgbClr val="FF6600"/>
            </a:solidFill>
            <a:prstDash val="solid"/>
          </a:ln>
        </p:spPr>
        <p:txBody>
          <a:bodyPr/>
          <a:lstStyle/>
          <a:p>
            <a:endParaRPr lang="en-GB"/>
          </a:p>
        </p:txBody>
      </p:sp>
      <p:sp>
        <p:nvSpPr>
          <p:cNvPr id="54" name="Text 52"/>
          <p:cNvSpPr txBox="1"/>
          <p:nvPr/>
        </p:nvSpPr>
        <p:spPr>
          <a:xfrm>
            <a:off x="6428232" y="259232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Q</a:t>
            </a:r>
            <a:endParaRPr lang="en-US" sz="1200" dirty="0"/>
          </a:p>
        </p:txBody>
      </p:sp>
      <p:sp>
        <p:nvSpPr>
          <p:cNvPr id="55" name="Text 53"/>
          <p:cNvSpPr txBox="1"/>
          <p:nvPr/>
        </p:nvSpPr>
        <p:spPr>
          <a:xfrm>
            <a:off x="6885432" y="259232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Quarry Worker</a:t>
            </a:r>
            <a:endParaRPr lang="en-US" sz="1600" dirty="0"/>
          </a:p>
        </p:txBody>
      </p:sp>
      <p:sp>
        <p:nvSpPr>
          <p:cNvPr id="56" name="letter R"/>
          <p:cNvSpPr/>
          <p:nvPr/>
        </p:nvSpPr>
        <p:spPr>
          <a:xfrm>
            <a:off x="6428232" y="2944368"/>
            <a:ext cx="301752" cy="301752"/>
          </a:xfrm>
          <a:prstGeom prst="ellipse">
            <a:avLst/>
          </a:prstGeom>
          <a:solidFill>
            <a:srgbClr val="FF6600"/>
          </a:solidFill>
          <a:ln w="12700">
            <a:solidFill>
              <a:srgbClr val="FF6600"/>
            </a:solidFill>
            <a:prstDash val="solid"/>
          </a:ln>
        </p:spPr>
        <p:txBody>
          <a:bodyPr/>
          <a:lstStyle/>
          <a:p>
            <a:endParaRPr lang="en-GB"/>
          </a:p>
        </p:txBody>
      </p:sp>
      <p:sp>
        <p:nvSpPr>
          <p:cNvPr id="57" name="Text 55"/>
          <p:cNvSpPr txBox="1"/>
          <p:nvPr/>
        </p:nvSpPr>
        <p:spPr>
          <a:xfrm>
            <a:off x="6428232" y="294436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R</a:t>
            </a:r>
            <a:endParaRPr lang="en-US" sz="1200" dirty="0"/>
          </a:p>
        </p:txBody>
      </p:sp>
      <p:sp>
        <p:nvSpPr>
          <p:cNvPr id="58" name="Text 56"/>
          <p:cNvSpPr txBox="1"/>
          <p:nvPr/>
        </p:nvSpPr>
        <p:spPr>
          <a:xfrm>
            <a:off x="6885432" y="294436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Recycling Operative</a:t>
            </a:r>
            <a:endParaRPr lang="en-US" sz="1600" dirty="0"/>
          </a:p>
        </p:txBody>
      </p:sp>
      <p:sp>
        <p:nvSpPr>
          <p:cNvPr id="59" name="letter S"/>
          <p:cNvSpPr/>
          <p:nvPr/>
        </p:nvSpPr>
        <p:spPr>
          <a:xfrm>
            <a:off x="6428232" y="3296412"/>
            <a:ext cx="301752" cy="301752"/>
          </a:xfrm>
          <a:prstGeom prst="ellipse">
            <a:avLst/>
          </a:prstGeom>
          <a:solidFill>
            <a:srgbClr val="FF6600"/>
          </a:solidFill>
          <a:ln w="12700">
            <a:solidFill>
              <a:srgbClr val="FF6600"/>
            </a:solidFill>
            <a:prstDash val="solid"/>
          </a:ln>
        </p:spPr>
        <p:txBody>
          <a:bodyPr/>
          <a:lstStyle/>
          <a:p>
            <a:endParaRPr lang="en-GB"/>
          </a:p>
        </p:txBody>
      </p:sp>
      <p:sp>
        <p:nvSpPr>
          <p:cNvPr id="60" name="Text 58"/>
          <p:cNvSpPr txBox="1"/>
          <p:nvPr/>
        </p:nvSpPr>
        <p:spPr>
          <a:xfrm>
            <a:off x="6428232" y="329641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S</a:t>
            </a:r>
            <a:endParaRPr lang="en-US" sz="1200" dirty="0"/>
          </a:p>
        </p:txBody>
      </p:sp>
      <p:sp>
        <p:nvSpPr>
          <p:cNvPr id="61" name="Text 59"/>
          <p:cNvSpPr txBox="1"/>
          <p:nvPr/>
        </p:nvSpPr>
        <p:spPr>
          <a:xfrm>
            <a:off x="6885432" y="329641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Sports Coach</a:t>
            </a:r>
            <a:endParaRPr lang="en-US" sz="1600" dirty="0"/>
          </a:p>
        </p:txBody>
      </p:sp>
      <p:sp>
        <p:nvSpPr>
          <p:cNvPr id="62" name="letter T"/>
          <p:cNvSpPr/>
          <p:nvPr/>
        </p:nvSpPr>
        <p:spPr>
          <a:xfrm>
            <a:off x="6428232" y="3648456"/>
            <a:ext cx="301752" cy="301752"/>
          </a:xfrm>
          <a:prstGeom prst="ellipse">
            <a:avLst/>
          </a:prstGeom>
          <a:solidFill>
            <a:srgbClr val="FF6600"/>
          </a:solidFill>
          <a:ln w="12700">
            <a:solidFill>
              <a:srgbClr val="FF6600"/>
            </a:solidFill>
            <a:prstDash val="solid"/>
          </a:ln>
        </p:spPr>
        <p:txBody>
          <a:bodyPr/>
          <a:lstStyle/>
          <a:p>
            <a:endParaRPr lang="en-GB"/>
          </a:p>
        </p:txBody>
      </p:sp>
      <p:sp>
        <p:nvSpPr>
          <p:cNvPr id="63" name="Text 61"/>
          <p:cNvSpPr txBox="1"/>
          <p:nvPr/>
        </p:nvSpPr>
        <p:spPr>
          <a:xfrm>
            <a:off x="6428232" y="364845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T</a:t>
            </a:r>
            <a:endParaRPr lang="en-US" sz="1200" dirty="0"/>
          </a:p>
        </p:txBody>
      </p:sp>
      <p:sp>
        <p:nvSpPr>
          <p:cNvPr id="64" name="Text 62"/>
          <p:cNvSpPr txBox="1"/>
          <p:nvPr/>
        </p:nvSpPr>
        <p:spPr>
          <a:xfrm>
            <a:off x="6885432" y="364845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Teacher</a:t>
            </a:r>
            <a:endParaRPr lang="en-US" sz="1600" dirty="0"/>
          </a:p>
        </p:txBody>
      </p:sp>
      <p:sp>
        <p:nvSpPr>
          <p:cNvPr id="65" name="letter U"/>
          <p:cNvSpPr/>
          <p:nvPr/>
        </p:nvSpPr>
        <p:spPr>
          <a:xfrm>
            <a:off x="6428232" y="4000500"/>
            <a:ext cx="301752" cy="301752"/>
          </a:xfrm>
          <a:prstGeom prst="ellipse">
            <a:avLst/>
          </a:prstGeom>
          <a:solidFill>
            <a:srgbClr val="FF6600"/>
          </a:solidFill>
          <a:ln w="12700">
            <a:solidFill>
              <a:srgbClr val="FF6600"/>
            </a:solidFill>
            <a:prstDash val="solid"/>
          </a:ln>
        </p:spPr>
        <p:txBody>
          <a:bodyPr/>
          <a:lstStyle/>
          <a:p>
            <a:endParaRPr lang="en-GB"/>
          </a:p>
        </p:txBody>
      </p:sp>
      <p:sp>
        <p:nvSpPr>
          <p:cNvPr id="66" name="Text 64"/>
          <p:cNvSpPr txBox="1"/>
          <p:nvPr/>
        </p:nvSpPr>
        <p:spPr>
          <a:xfrm>
            <a:off x="6428232" y="400050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U</a:t>
            </a:r>
            <a:endParaRPr lang="en-US" sz="1200" dirty="0"/>
          </a:p>
        </p:txBody>
      </p:sp>
      <p:sp>
        <p:nvSpPr>
          <p:cNvPr id="67" name="Text 65"/>
          <p:cNvSpPr txBox="1"/>
          <p:nvPr/>
        </p:nvSpPr>
        <p:spPr>
          <a:xfrm>
            <a:off x="6885432" y="400050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User Researcher</a:t>
            </a:r>
            <a:endParaRPr lang="en-US" sz="1600" dirty="0"/>
          </a:p>
        </p:txBody>
      </p:sp>
      <p:sp>
        <p:nvSpPr>
          <p:cNvPr id="68" name="letter V"/>
          <p:cNvSpPr/>
          <p:nvPr/>
        </p:nvSpPr>
        <p:spPr>
          <a:xfrm>
            <a:off x="6428232" y="4352544"/>
            <a:ext cx="301752" cy="301752"/>
          </a:xfrm>
          <a:prstGeom prst="ellipse">
            <a:avLst/>
          </a:prstGeom>
          <a:solidFill>
            <a:srgbClr val="FF6600"/>
          </a:solidFill>
          <a:ln w="12700">
            <a:solidFill>
              <a:srgbClr val="FF6600"/>
            </a:solidFill>
            <a:prstDash val="solid"/>
          </a:ln>
        </p:spPr>
        <p:txBody>
          <a:bodyPr/>
          <a:lstStyle/>
          <a:p>
            <a:endParaRPr lang="en-GB"/>
          </a:p>
        </p:txBody>
      </p:sp>
      <p:sp>
        <p:nvSpPr>
          <p:cNvPr id="69" name="Text 67"/>
          <p:cNvSpPr txBox="1"/>
          <p:nvPr/>
        </p:nvSpPr>
        <p:spPr>
          <a:xfrm>
            <a:off x="6428232" y="435254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V</a:t>
            </a:r>
            <a:endParaRPr lang="en-US" sz="1200" dirty="0"/>
          </a:p>
        </p:txBody>
      </p:sp>
      <p:sp>
        <p:nvSpPr>
          <p:cNvPr id="70" name="Text 68"/>
          <p:cNvSpPr txBox="1"/>
          <p:nvPr/>
        </p:nvSpPr>
        <p:spPr>
          <a:xfrm>
            <a:off x="6885432" y="435254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Vlogger</a:t>
            </a:r>
            <a:endParaRPr lang="en-US" sz="1600" dirty="0"/>
          </a:p>
        </p:txBody>
      </p:sp>
      <p:sp>
        <p:nvSpPr>
          <p:cNvPr id="71" name="letter W"/>
          <p:cNvSpPr/>
          <p:nvPr/>
        </p:nvSpPr>
        <p:spPr>
          <a:xfrm>
            <a:off x="6428232" y="4704588"/>
            <a:ext cx="301752" cy="301752"/>
          </a:xfrm>
          <a:prstGeom prst="ellipse">
            <a:avLst/>
          </a:prstGeom>
          <a:solidFill>
            <a:srgbClr val="FF6600"/>
          </a:solidFill>
          <a:ln w="12700">
            <a:solidFill>
              <a:srgbClr val="FF6600"/>
            </a:solidFill>
            <a:prstDash val="solid"/>
          </a:ln>
        </p:spPr>
        <p:txBody>
          <a:bodyPr/>
          <a:lstStyle/>
          <a:p>
            <a:endParaRPr lang="en-GB"/>
          </a:p>
        </p:txBody>
      </p:sp>
      <p:sp>
        <p:nvSpPr>
          <p:cNvPr id="72" name="Text 70"/>
          <p:cNvSpPr txBox="1"/>
          <p:nvPr/>
        </p:nvSpPr>
        <p:spPr>
          <a:xfrm>
            <a:off x="6428232" y="470458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W</a:t>
            </a:r>
            <a:endParaRPr lang="en-US" sz="1200" dirty="0"/>
          </a:p>
        </p:txBody>
      </p:sp>
      <p:sp>
        <p:nvSpPr>
          <p:cNvPr id="73" name="Text 71"/>
          <p:cNvSpPr txBox="1"/>
          <p:nvPr/>
        </p:nvSpPr>
        <p:spPr>
          <a:xfrm>
            <a:off x="6885432" y="470458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Web Designer</a:t>
            </a:r>
            <a:endParaRPr lang="en-US" sz="1600" dirty="0"/>
          </a:p>
        </p:txBody>
      </p:sp>
      <p:sp>
        <p:nvSpPr>
          <p:cNvPr id="74" name="letter X"/>
          <p:cNvSpPr/>
          <p:nvPr/>
        </p:nvSpPr>
        <p:spPr>
          <a:xfrm>
            <a:off x="6428232" y="5056632"/>
            <a:ext cx="301752" cy="301752"/>
          </a:xfrm>
          <a:prstGeom prst="ellipse">
            <a:avLst/>
          </a:prstGeom>
          <a:solidFill>
            <a:srgbClr val="FF6600"/>
          </a:solidFill>
          <a:ln w="12700">
            <a:solidFill>
              <a:srgbClr val="FF6600"/>
            </a:solidFill>
            <a:prstDash val="solid"/>
          </a:ln>
        </p:spPr>
        <p:txBody>
          <a:bodyPr/>
          <a:lstStyle/>
          <a:p>
            <a:endParaRPr lang="en-GB"/>
          </a:p>
        </p:txBody>
      </p:sp>
      <p:sp>
        <p:nvSpPr>
          <p:cNvPr id="75" name="Text 73"/>
          <p:cNvSpPr txBox="1"/>
          <p:nvPr/>
        </p:nvSpPr>
        <p:spPr>
          <a:xfrm>
            <a:off x="6428232" y="505663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X</a:t>
            </a:r>
            <a:endParaRPr lang="en-US" sz="1200" dirty="0"/>
          </a:p>
        </p:txBody>
      </p:sp>
      <p:sp>
        <p:nvSpPr>
          <p:cNvPr id="76" name="Text 74"/>
          <p:cNvSpPr txBox="1"/>
          <p:nvPr/>
        </p:nvSpPr>
        <p:spPr>
          <a:xfrm>
            <a:off x="6885432" y="505663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X-Ray Technician</a:t>
            </a:r>
            <a:endParaRPr lang="en-US" sz="1600" dirty="0"/>
          </a:p>
        </p:txBody>
      </p:sp>
      <p:sp>
        <p:nvSpPr>
          <p:cNvPr id="77" name="letter Y"/>
          <p:cNvSpPr/>
          <p:nvPr/>
        </p:nvSpPr>
        <p:spPr>
          <a:xfrm>
            <a:off x="6428232" y="5408676"/>
            <a:ext cx="301752" cy="301752"/>
          </a:xfrm>
          <a:prstGeom prst="ellipse">
            <a:avLst/>
          </a:prstGeom>
          <a:solidFill>
            <a:srgbClr val="FF6600"/>
          </a:solidFill>
          <a:ln w="12700">
            <a:solidFill>
              <a:srgbClr val="FF6600"/>
            </a:solidFill>
            <a:prstDash val="solid"/>
          </a:ln>
        </p:spPr>
        <p:txBody>
          <a:bodyPr/>
          <a:lstStyle/>
          <a:p>
            <a:endParaRPr lang="en-GB"/>
          </a:p>
        </p:txBody>
      </p:sp>
      <p:sp>
        <p:nvSpPr>
          <p:cNvPr id="78" name="Text 76"/>
          <p:cNvSpPr txBox="1"/>
          <p:nvPr/>
        </p:nvSpPr>
        <p:spPr>
          <a:xfrm>
            <a:off x="6428232" y="540867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Y</a:t>
            </a:r>
            <a:endParaRPr lang="en-US" sz="1200" dirty="0"/>
          </a:p>
        </p:txBody>
      </p:sp>
      <p:sp>
        <p:nvSpPr>
          <p:cNvPr id="79" name="Text 77"/>
          <p:cNvSpPr txBox="1"/>
          <p:nvPr/>
        </p:nvSpPr>
        <p:spPr>
          <a:xfrm>
            <a:off x="6885432" y="540867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Youth Worker</a:t>
            </a:r>
            <a:endParaRPr lang="en-US" sz="1600" dirty="0"/>
          </a:p>
        </p:txBody>
      </p:sp>
      <p:sp>
        <p:nvSpPr>
          <p:cNvPr id="80" name="letter Z"/>
          <p:cNvSpPr/>
          <p:nvPr/>
        </p:nvSpPr>
        <p:spPr>
          <a:xfrm>
            <a:off x="6428232" y="5760720"/>
            <a:ext cx="301752" cy="301752"/>
          </a:xfrm>
          <a:prstGeom prst="ellipse">
            <a:avLst/>
          </a:prstGeom>
          <a:solidFill>
            <a:srgbClr val="FF6600"/>
          </a:solidFill>
          <a:ln w="12700">
            <a:solidFill>
              <a:srgbClr val="FF6600"/>
            </a:solidFill>
            <a:prstDash val="solid"/>
          </a:ln>
        </p:spPr>
        <p:txBody>
          <a:bodyPr/>
          <a:lstStyle/>
          <a:p>
            <a:endParaRPr lang="en-GB"/>
          </a:p>
        </p:txBody>
      </p:sp>
      <p:sp>
        <p:nvSpPr>
          <p:cNvPr id="81" name="Text 79"/>
          <p:cNvSpPr txBox="1"/>
          <p:nvPr/>
        </p:nvSpPr>
        <p:spPr>
          <a:xfrm>
            <a:off x="6428232" y="576072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Z</a:t>
            </a:r>
            <a:endParaRPr lang="en-US" sz="1200" dirty="0"/>
          </a:p>
        </p:txBody>
      </p:sp>
      <p:sp>
        <p:nvSpPr>
          <p:cNvPr id="82" name="Text 80"/>
          <p:cNvSpPr txBox="1"/>
          <p:nvPr/>
        </p:nvSpPr>
        <p:spPr>
          <a:xfrm>
            <a:off x="6885432" y="576072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Zookeeper</a:t>
            </a:r>
            <a:endParaRPr lang="en-US" sz="1600" dirty="0"/>
          </a:p>
        </p:txBody>
      </p:sp>
      <p:sp>
        <p:nvSpPr>
          <p:cNvPr id="83"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Jobs of the future</a:t>
            </a:r>
            <a:endParaRPr lang="en-US" sz="3200" dirty="0"/>
          </a:p>
        </p:txBody>
      </p:sp>
      <p:sp>
        <p:nvSpPr>
          <p:cNvPr id="3" name="card"/>
          <p:cNvSpPr/>
          <p:nvPr/>
        </p:nvSpPr>
        <p:spPr>
          <a:xfrm>
            <a:off x="548640" y="1463040"/>
            <a:ext cx="493776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future circle"/>
          <p:cNvSpPr/>
          <p:nvPr/>
        </p:nvSpPr>
        <p:spPr>
          <a:xfrm>
            <a:off x="777240" y="1691640"/>
            <a:ext cx="640080" cy="640080"/>
          </a:xfrm>
          <a:prstGeom prst="ellipse">
            <a:avLst/>
          </a:prstGeom>
          <a:solidFill>
            <a:srgbClr val="0072BA"/>
          </a:solidFill>
          <a:ln w="12700">
            <a:solidFill>
              <a:srgbClr val="0072BA"/>
            </a:solidFill>
            <a:prstDash val="solid"/>
          </a:ln>
        </p:spPr>
        <p:txBody>
          <a:bodyPr/>
          <a:lstStyle/>
          <a:p>
            <a:endParaRPr lang="en-GB"/>
          </a:p>
        </p:txBody>
      </p:sp>
      <p:pic>
        <p:nvPicPr>
          <p:cNvPr id="5" name="future icon" descr="preencoded.png"/>
          <p:cNvPicPr>
            <a:picLocks noChangeAspect="1"/>
          </p:cNvPicPr>
          <p:nvPr/>
        </p:nvPicPr>
        <p:blipFill>
          <a:blip r:embed="rId3"/>
          <a:stretch>
            <a:fillRect/>
          </a:stretch>
        </p:blipFill>
        <p:spPr>
          <a:xfrm>
            <a:off x="930859" y="1845259"/>
            <a:ext cx="332842" cy="332842"/>
          </a:xfrm>
          <a:prstGeom prst="rect">
            <a:avLst/>
          </a:prstGeom>
        </p:spPr>
      </p:pic>
      <p:sp>
        <p:nvSpPr>
          <p:cNvPr id="6" name="Text 3"/>
          <p:cNvSpPr txBox="1"/>
          <p:nvPr/>
        </p:nvSpPr>
        <p:spPr>
          <a:xfrm>
            <a:off x="822960" y="2514600"/>
            <a:ext cx="4434840" cy="338328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Technology and science are developing fast to improve our lives in many ways.</a:t>
            </a:r>
            <a:endParaRPr lang="en-US" sz="20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2000" dirty="0"/>
          </a:p>
          <a:p>
            <a:pPr marL="0" indent="0">
              <a:buNone/>
            </a:pPr>
            <a:r>
              <a:rPr lang="en-US" sz="2000" dirty="0">
                <a:solidFill>
                  <a:srgbClr val="0B2A4A"/>
                </a:solidFill>
                <a:latin typeface="Arial" pitchFamily="34" charset="0"/>
                <a:ea typeface="Arial" pitchFamily="34" charset="-122"/>
                <a:cs typeface="Arial" pitchFamily="34" charset="-120"/>
              </a:rPr>
              <a:t>As the world changes, the jobs people do will change too.</a:t>
            </a:r>
            <a:endParaRPr lang="en-US" sz="20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2000" dirty="0"/>
          </a:p>
          <a:p>
            <a:pPr marL="0" indent="0">
              <a:buNone/>
            </a:pPr>
            <a:r>
              <a:rPr lang="en-US" sz="2000" b="1" dirty="0">
                <a:solidFill>
                  <a:srgbClr val="004077"/>
                </a:solidFill>
                <a:latin typeface="Arial" pitchFamily="34" charset="0"/>
                <a:ea typeface="Arial" pitchFamily="34" charset="-122"/>
                <a:cs typeface="Arial" pitchFamily="34" charset="-120"/>
              </a:rPr>
              <a:t>When you are adults, you may be doing jobs that don't even exist yet!</a:t>
            </a:r>
            <a:endParaRPr lang="en-US" sz="2000" dirty="0"/>
          </a:p>
        </p:txBody>
      </p:sp>
      <p:pic>
        <p:nvPicPr>
          <p:cNvPr id="7" name="Scientist using future technology" descr="Scientist using future technology"/>
          <p:cNvPicPr>
            <a:picLocks noChangeAspect="1"/>
          </p:cNvPicPr>
          <p:nvPr/>
        </p:nvPicPr>
        <p:blipFill>
          <a:blip r:embed="rId4"/>
          <a:srcRect/>
          <a:stretch/>
        </p:blipFill>
        <p:spPr>
          <a:xfrm>
            <a:off x="5760720" y="1463040"/>
            <a:ext cx="5879592" cy="4617720"/>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How is technology changing these jobs?</a:t>
            </a:r>
            <a:endParaRPr lang="en-US" sz="3200" dirty="0"/>
          </a:p>
        </p:txBody>
      </p:sp>
      <p:sp>
        <p:nvSpPr>
          <p:cNvPr id="3" name="Teacher card"/>
          <p:cNvSpPr/>
          <p:nvPr/>
        </p:nvSpPr>
        <p:spPr>
          <a:xfrm>
            <a:off x="548640"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Teacher" descr="Teacher"/>
          <p:cNvPicPr>
            <a:picLocks noChangeAspect="1"/>
          </p:cNvPicPr>
          <p:nvPr/>
        </p:nvPicPr>
        <p:blipFill>
          <a:blip r:embed="rId3"/>
          <a:srcRect/>
          <a:stretch/>
        </p:blipFill>
        <p:spPr>
          <a:xfrm>
            <a:off x="658368" y="1572768"/>
            <a:ext cx="3017520" cy="1975104"/>
          </a:xfrm>
          <a:prstGeom prst="rect">
            <a:avLst/>
          </a:prstGeom>
        </p:spPr>
      </p:pic>
      <p:sp>
        <p:nvSpPr>
          <p:cNvPr id="5" name="Text 2"/>
          <p:cNvSpPr txBox="1"/>
          <p:nvPr/>
        </p:nvSpPr>
        <p:spPr>
          <a:xfrm>
            <a:off x="3840480" y="164592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Teacher</a:t>
            </a:r>
            <a:endParaRPr lang="en-US" sz="2200" dirty="0"/>
          </a:p>
        </p:txBody>
      </p:sp>
      <p:sp>
        <p:nvSpPr>
          <p:cNvPr id="6" name="Text 3"/>
          <p:cNvSpPr txBox="1"/>
          <p:nvPr/>
        </p:nvSpPr>
        <p:spPr>
          <a:xfrm>
            <a:off x="3840480" y="256032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nvGrpSpPr>
          <p:cNvPr id="19" name="Group 18">
            <a:extLst>
              <a:ext uri="{FF2B5EF4-FFF2-40B4-BE49-F238E27FC236}">
                <a16:creationId xmlns:a16="http://schemas.microsoft.com/office/drawing/2014/main" id="{AFD29867-7F28-54E1-C942-38FC8AD6B2A2}"/>
              </a:ext>
            </a:extLst>
          </p:cNvPr>
          <p:cNvGrpSpPr/>
          <p:nvPr/>
        </p:nvGrpSpPr>
        <p:grpSpPr>
          <a:xfrm>
            <a:off x="6199632" y="1463040"/>
            <a:ext cx="5440680" cy="2194560"/>
            <a:chOff x="6199632" y="1463040"/>
            <a:chExt cx="5440680" cy="2194560"/>
          </a:xfrm>
        </p:grpSpPr>
        <p:sp>
          <p:nvSpPr>
            <p:cNvPr id="7" name="Sales assistant card"/>
            <p:cNvSpPr/>
            <p:nvPr/>
          </p:nvSpPr>
          <p:spPr>
            <a:xfrm>
              <a:off x="6199632"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Sales assistant" descr="Sales assistant"/>
            <p:cNvPicPr>
              <a:picLocks noChangeAspect="1"/>
            </p:cNvPicPr>
            <p:nvPr/>
          </p:nvPicPr>
          <p:blipFill>
            <a:blip r:embed="rId4"/>
            <a:srcRect/>
            <a:stretch/>
          </p:blipFill>
          <p:spPr>
            <a:xfrm>
              <a:off x="6309360" y="1572768"/>
              <a:ext cx="3017520" cy="1975104"/>
            </a:xfrm>
            <a:prstGeom prst="rect">
              <a:avLst/>
            </a:prstGeom>
          </p:spPr>
        </p:pic>
        <p:sp>
          <p:nvSpPr>
            <p:cNvPr id="9" name="Text 5"/>
            <p:cNvSpPr txBox="1"/>
            <p:nvPr/>
          </p:nvSpPr>
          <p:spPr>
            <a:xfrm>
              <a:off x="9491472" y="164592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Sales assistant</a:t>
              </a:r>
              <a:endParaRPr lang="en-US" sz="2200" dirty="0"/>
            </a:p>
          </p:txBody>
        </p:sp>
        <p:sp>
          <p:nvSpPr>
            <p:cNvPr id="10" name="Text 6"/>
            <p:cNvSpPr txBox="1"/>
            <p:nvPr/>
          </p:nvSpPr>
          <p:spPr>
            <a:xfrm>
              <a:off x="9491472" y="256032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grpSp>
        <p:nvGrpSpPr>
          <p:cNvPr id="20" name="Group 19">
            <a:extLst>
              <a:ext uri="{FF2B5EF4-FFF2-40B4-BE49-F238E27FC236}">
                <a16:creationId xmlns:a16="http://schemas.microsoft.com/office/drawing/2014/main" id="{511FCA37-F6C5-5F7D-4A0F-0327A8D4C182}"/>
              </a:ext>
            </a:extLst>
          </p:cNvPr>
          <p:cNvGrpSpPr/>
          <p:nvPr/>
        </p:nvGrpSpPr>
        <p:grpSpPr>
          <a:xfrm>
            <a:off x="548640" y="3840480"/>
            <a:ext cx="5440680" cy="2194560"/>
            <a:chOff x="548640" y="3840480"/>
            <a:chExt cx="5440680" cy="2194560"/>
          </a:xfrm>
        </p:grpSpPr>
        <p:sp>
          <p:nvSpPr>
            <p:cNvPr id="11" name="Farmer card"/>
            <p:cNvSpPr/>
            <p:nvPr/>
          </p:nvSpPr>
          <p:spPr>
            <a:xfrm>
              <a:off x="548640"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Farmer" descr="Farmer"/>
            <p:cNvPicPr>
              <a:picLocks noChangeAspect="1"/>
            </p:cNvPicPr>
            <p:nvPr/>
          </p:nvPicPr>
          <p:blipFill>
            <a:blip r:embed="rId5"/>
            <a:srcRect/>
            <a:stretch/>
          </p:blipFill>
          <p:spPr>
            <a:xfrm>
              <a:off x="658368" y="3950208"/>
              <a:ext cx="3017520" cy="1975104"/>
            </a:xfrm>
            <a:prstGeom prst="rect">
              <a:avLst/>
            </a:prstGeom>
          </p:spPr>
        </p:pic>
        <p:sp>
          <p:nvSpPr>
            <p:cNvPr id="13" name="Text 8"/>
            <p:cNvSpPr txBox="1"/>
            <p:nvPr/>
          </p:nvSpPr>
          <p:spPr>
            <a:xfrm>
              <a:off x="3840480" y="402336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Farmer</a:t>
              </a:r>
              <a:endParaRPr lang="en-US" sz="2200" dirty="0"/>
            </a:p>
          </p:txBody>
        </p:sp>
        <p:sp>
          <p:nvSpPr>
            <p:cNvPr id="14" name="Text 9"/>
            <p:cNvSpPr txBox="1"/>
            <p:nvPr/>
          </p:nvSpPr>
          <p:spPr>
            <a:xfrm>
              <a:off x="3840480" y="493776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grpSp>
        <p:nvGrpSpPr>
          <p:cNvPr id="21" name="Group 20">
            <a:extLst>
              <a:ext uri="{FF2B5EF4-FFF2-40B4-BE49-F238E27FC236}">
                <a16:creationId xmlns:a16="http://schemas.microsoft.com/office/drawing/2014/main" id="{9A16A22E-5F29-8B28-36F9-08C4B049EB4A}"/>
              </a:ext>
            </a:extLst>
          </p:cNvPr>
          <p:cNvGrpSpPr/>
          <p:nvPr/>
        </p:nvGrpSpPr>
        <p:grpSpPr>
          <a:xfrm>
            <a:off x="6199632" y="3840480"/>
            <a:ext cx="5440680" cy="2194560"/>
            <a:chOff x="6199632" y="3840480"/>
            <a:chExt cx="5440680" cy="2194560"/>
          </a:xfrm>
        </p:grpSpPr>
        <p:sp>
          <p:nvSpPr>
            <p:cNvPr id="15" name="Warehouse worker card"/>
            <p:cNvSpPr/>
            <p:nvPr/>
          </p:nvSpPr>
          <p:spPr>
            <a:xfrm>
              <a:off x="6199632"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6" name="Warehouse worker" descr="Warehouse worker"/>
            <p:cNvPicPr>
              <a:picLocks noChangeAspect="1"/>
            </p:cNvPicPr>
            <p:nvPr/>
          </p:nvPicPr>
          <p:blipFill>
            <a:blip r:embed="rId6"/>
            <a:srcRect/>
            <a:stretch/>
          </p:blipFill>
          <p:spPr>
            <a:xfrm>
              <a:off x="6309360" y="3950208"/>
              <a:ext cx="3017520" cy="1975104"/>
            </a:xfrm>
            <a:prstGeom prst="rect">
              <a:avLst/>
            </a:prstGeom>
          </p:spPr>
        </p:pic>
        <p:sp>
          <p:nvSpPr>
            <p:cNvPr id="17" name="Text 11"/>
            <p:cNvSpPr txBox="1"/>
            <p:nvPr/>
          </p:nvSpPr>
          <p:spPr>
            <a:xfrm>
              <a:off x="9491472" y="402336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Warehouse worker</a:t>
              </a:r>
              <a:endParaRPr lang="en-US" sz="2200" dirty="0"/>
            </a:p>
          </p:txBody>
        </p:sp>
        <p:sp>
          <p:nvSpPr>
            <p:cNvPr id="18" name="Text 12"/>
            <p:cNvSpPr txBox="1"/>
            <p:nvPr/>
          </p:nvSpPr>
          <p:spPr>
            <a:xfrm>
              <a:off x="9491472" y="493776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Which job sectors will grow in the future?</a:t>
            </a:r>
            <a:endParaRPr lang="en-US" sz="3200" dirty="0"/>
          </a:p>
        </p:txBody>
      </p:sp>
      <p:sp>
        <p:nvSpPr>
          <p:cNvPr id="3" name="Health and Science card"/>
          <p:cNvSpPr/>
          <p:nvPr/>
        </p:nvSpPr>
        <p:spPr>
          <a:xfrm>
            <a:off x="548640"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Health and Science" descr="Health and Science"/>
          <p:cNvPicPr>
            <a:picLocks noChangeAspect="1"/>
          </p:cNvPicPr>
          <p:nvPr/>
        </p:nvPicPr>
        <p:blipFill>
          <a:blip r:embed="rId3"/>
          <a:srcRect/>
          <a:stretch/>
        </p:blipFill>
        <p:spPr>
          <a:xfrm>
            <a:off x="658368" y="1572768"/>
            <a:ext cx="2404872" cy="2103120"/>
          </a:xfrm>
          <a:prstGeom prst="rect">
            <a:avLst/>
          </a:prstGeom>
        </p:spPr>
      </p:pic>
      <p:sp>
        <p:nvSpPr>
          <p:cNvPr id="5" name="Text 2"/>
          <p:cNvSpPr txBox="1"/>
          <p:nvPr/>
        </p:nvSpPr>
        <p:spPr>
          <a:xfrm>
            <a:off x="731520" y="3840480"/>
            <a:ext cx="2258568" cy="548640"/>
          </a:xfrm>
          <a:prstGeom prst="rect">
            <a:avLst/>
          </a:prstGeom>
          <a:noFill/>
          <a:ln/>
        </p:spPr>
        <p:txBody>
          <a:bodyPr wrap="square" lIns="0" tIns="0" rIns="0" bIns="0" rtlCol="0" anchor="ctr"/>
          <a:lstStyle/>
          <a:p>
            <a:pPr marL="0" indent="0">
              <a:buNone/>
            </a:pPr>
            <a:r>
              <a:rPr lang="en-US" sz="1900" b="1" dirty="0">
                <a:solidFill>
                  <a:srgbClr val="0072BA"/>
                </a:solidFill>
                <a:latin typeface="Arial" pitchFamily="34" charset="0"/>
                <a:ea typeface="Arial" pitchFamily="34" charset="-122"/>
                <a:cs typeface="Arial" pitchFamily="34" charset="-120"/>
              </a:rPr>
              <a:t>Health and Science</a:t>
            </a:r>
            <a:endParaRPr lang="en-US" sz="1900" dirty="0"/>
          </a:p>
        </p:txBody>
      </p:sp>
      <p:sp>
        <p:nvSpPr>
          <p:cNvPr id="6" name="Text 3"/>
          <p:cNvSpPr txBox="1"/>
          <p:nvPr/>
        </p:nvSpPr>
        <p:spPr>
          <a:xfrm>
            <a:off x="731520"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Improving people's health, wellbeing and quality of life</a:t>
            </a:r>
            <a:endParaRPr lang="en-US" sz="1500" dirty="0"/>
          </a:p>
        </p:txBody>
      </p:sp>
      <p:sp>
        <p:nvSpPr>
          <p:cNvPr id="7" name="Digital card"/>
          <p:cNvSpPr/>
          <p:nvPr/>
        </p:nvSpPr>
        <p:spPr>
          <a:xfrm>
            <a:off x="3364992"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Digital" descr="Digital"/>
          <p:cNvPicPr>
            <a:picLocks noChangeAspect="1"/>
          </p:cNvPicPr>
          <p:nvPr/>
        </p:nvPicPr>
        <p:blipFill>
          <a:blip r:embed="rId4"/>
          <a:srcRect/>
          <a:stretch/>
        </p:blipFill>
        <p:spPr>
          <a:xfrm>
            <a:off x="3474720" y="1572768"/>
            <a:ext cx="2404872" cy="2103120"/>
          </a:xfrm>
          <a:prstGeom prst="rect">
            <a:avLst/>
          </a:prstGeom>
        </p:spPr>
      </p:pic>
      <p:sp>
        <p:nvSpPr>
          <p:cNvPr id="9" name="Text 5"/>
          <p:cNvSpPr txBox="1"/>
          <p:nvPr/>
        </p:nvSpPr>
        <p:spPr>
          <a:xfrm>
            <a:off x="3547872" y="3840480"/>
            <a:ext cx="2258568" cy="548640"/>
          </a:xfrm>
          <a:prstGeom prst="rect">
            <a:avLst/>
          </a:prstGeom>
          <a:noFill/>
          <a:ln/>
        </p:spPr>
        <p:txBody>
          <a:bodyPr wrap="square" lIns="0" tIns="0" rIns="0" bIns="0" rtlCol="0" anchor="ctr"/>
          <a:lstStyle/>
          <a:p>
            <a:pPr marL="0" indent="0">
              <a:buNone/>
            </a:pPr>
            <a:r>
              <a:rPr lang="en-US" sz="1900" b="1" dirty="0">
                <a:solidFill>
                  <a:srgbClr val="5F295F"/>
                </a:solidFill>
                <a:latin typeface="Arial" pitchFamily="34" charset="0"/>
                <a:ea typeface="Arial" pitchFamily="34" charset="-122"/>
                <a:cs typeface="Arial" pitchFamily="34" charset="-120"/>
              </a:rPr>
              <a:t>Digital</a:t>
            </a:r>
            <a:endParaRPr lang="en-US" sz="1900" dirty="0"/>
          </a:p>
        </p:txBody>
      </p:sp>
      <p:sp>
        <p:nvSpPr>
          <p:cNvPr id="10" name="Text 6"/>
          <p:cNvSpPr txBox="1"/>
          <p:nvPr/>
        </p:nvSpPr>
        <p:spPr>
          <a:xfrm>
            <a:off x="3547872"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Creating, managing and improving technology</a:t>
            </a:r>
            <a:endParaRPr lang="en-US" sz="1500" dirty="0"/>
          </a:p>
        </p:txBody>
      </p:sp>
      <p:sp>
        <p:nvSpPr>
          <p:cNvPr id="11" name="Construction card"/>
          <p:cNvSpPr/>
          <p:nvPr/>
        </p:nvSpPr>
        <p:spPr>
          <a:xfrm>
            <a:off x="6181344"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Construction" descr="Construction"/>
          <p:cNvPicPr>
            <a:picLocks noChangeAspect="1"/>
          </p:cNvPicPr>
          <p:nvPr/>
        </p:nvPicPr>
        <p:blipFill>
          <a:blip r:embed="rId5"/>
          <a:srcRect/>
          <a:stretch/>
        </p:blipFill>
        <p:spPr>
          <a:xfrm>
            <a:off x="6291072" y="1572768"/>
            <a:ext cx="2404872" cy="2103120"/>
          </a:xfrm>
          <a:prstGeom prst="rect">
            <a:avLst/>
          </a:prstGeom>
        </p:spPr>
      </p:pic>
      <p:sp>
        <p:nvSpPr>
          <p:cNvPr id="13" name="Text 8"/>
          <p:cNvSpPr txBox="1"/>
          <p:nvPr/>
        </p:nvSpPr>
        <p:spPr>
          <a:xfrm>
            <a:off x="6364224" y="3840480"/>
            <a:ext cx="2258568" cy="548640"/>
          </a:xfrm>
          <a:prstGeom prst="rect">
            <a:avLst/>
          </a:prstGeom>
          <a:noFill/>
          <a:ln/>
        </p:spPr>
        <p:txBody>
          <a:bodyPr wrap="square" lIns="0" tIns="0" rIns="0" bIns="0" rtlCol="0" anchor="ctr"/>
          <a:lstStyle/>
          <a:p>
            <a:pPr marL="0" indent="0">
              <a:buNone/>
            </a:pPr>
            <a:r>
              <a:rPr lang="en-US" sz="1900" b="1" dirty="0">
                <a:solidFill>
                  <a:srgbClr val="B84A00"/>
                </a:solidFill>
                <a:latin typeface="Arial" pitchFamily="34" charset="0"/>
                <a:ea typeface="Arial" pitchFamily="34" charset="-122"/>
                <a:cs typeface="Arial" pitchFamily="34" charset="-120"/>
              </a:rPr>
              <a:t>Construction</a:t>
            </a:r>
            <a:endParaRPr lang="en-US" sz="1900" dirty="0"/>
          </a:p>
        </p:txBody>
      </p:sp>
      <p:sp>
        <p:nvSpPr>
          <p:cNvPr id="14" name="Text 9"/>
          <p:cNvSpPr txBox="1"/>
          <p:nvPr/>
        </p:nvSpPr>
        <p:spPr>
          <a:xfrm>
            <a:off x="6364224"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Designing and developing houses and places</a:t>
            </a:r>
            <a:endParaRPr lang="en-US" sz="1500" dirty="0"/>
          </a:p>
        </p:txBody>
      </p:sp>
      <p:sp>
        <p:nvSpPr>
          <p:cNvPr id="15" name="Green Jobs card"/>
          <p:cNvSpPr/>
          <p:nvPr/>
        </p:nvSpPr>
        <p:spPr>
          <a:xfrm>
            <a:off x="8997696"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6" name="Green Jobs" descr="Green Jobs"/>
          <p:cNvPicPr>
            <a:picLocks noChangeAspect="1"/>
          </p:cNvPicPr>
          <p:nvPr/>
        </p:nvPicPr>
        <p:blipFill>
          <a:blip r:embed="rId6"/>
          <a:srcRect/>
          <a:stretch/>
        </p:blipFill>
        <p:spPr>
          <a:xfrm>
            <a:off x="9107424" y="1572768"/>
            <a:ext cx="2404872" cy="2103120"/>
          </a:xfrm>
          <a:prstGeom prst="rect">
            <a:avLst/>
          </a:prstGeom>
        </p:spPr>
      </p:pic>
      <p:sp>
        <p:nvSpPr>
          <p:cNvPr id="17" name="Text 11"/>
          <p:cNvSpPr txBox="1"/>
          <p:nvPr/>
        </p:nvSpPr>
        <p:spPr>
          <a:xfrm>
            <a:off x="9180576" y="3840480"/>
            <a:ext cx="2258568" cy="548640"/>
          </a:xfrm>
          <a:prstGeom prst="rect">
            <a:avLst/>
          </a:prstGeom>
          <a:noFill/>
          <a:ln/>
        </p:spPr>
        <p:txBody>
          <a:bodyPr wrap="square" lIns="0" tIns="0" rIns="0" bIns="0" rtlCol="0" anchor="ctr"/>
          <a:lstStyle/>
          <a:p>
            <a:pPr marL="0" indent="0">
              <a:buNone/>
            </a:pPr>
            <a:r>
              <a:rPr lang="en-US" sz="1900" b="1" dirty="0">
                <a:solidFill>
                  <a:srgbClr val="007A43"/>
                </a:solidFill>
                <a:latin typeface="Arial" pitchFamily="34" charset="0"/>
                <a:ea typeface="Arial" pitchFamily="34" charset="-122"/>
                <a:cs typeface="Arial" pitchFamily="34" charset="-120"/>
              </a:rPr>
              <a:t>Green Jobs</a:t>
            </a:r>
            <a:endParaRPr lang="en-US" sz="1900" dirty="0"/>
          </a:p>
        </p:txBody>
      </p:sp>
      <p:sp>
        <p:nvSpPr>
          <p:cNvPr id="18" name="Text 12"/>
          <p:cNvSpPr txBox="1"/>
          <p:nvPr/>
        </p:nvSpPr>
        <p:spPr>
          <a:xfrm>
            <a:off x="9180576"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Protecting the environment</a:t>
            </a:r>
            <a:endParaRPr lang="en-US" sz="15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Pick a job sector</a:t>
            </a:r>
            <a:endParaRPr lang="en-US" sz="3200" dirty="0"/>
          </a:p>
        </p:txBody>
      </p:sp>
      <p:sp>
        <p:nvSpPr>
          <p:cNvPr id="3" name="Health and Science chip"/>
          <p:cNvSpPr/>
          <p:nvPr/>
        </p:nvSpPr>
        <p:spPr>
          <a:xfrm>
            <a:off x="548640" y="1417320"/>
            <a:ext cx="2624328" cy="658368"/>
          </a:xfrm>
          <a:prstGeom prst="roundRect">
            <a:avLst>
              <a:gd name="adj" fmla="val 16667"/>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2624328" cy="658368"/>
          </a:xfrm>
          <a:prstGeom prst="rect">
            <a:avLst/>
          </a:prstGeom>
          <a:noFill/>
          <a:ln/>
        </p:spPr>
        <p:txBody>
          <a:bodyPr wrap="square" lIns="0" tIns="0" rIns="0" bIns="0" rtlCol="0" anchor="ctr"/>
          <a:lstStyle/>
          <a:p>
            <a:pPr marL="0" indent="0" algn="ctr">
              <a:buNone/>
            </a:pPr>
            <a:r>
              <a:rPr lang="en-US" sz="1800" b="1" dirty="0">
                <a:solidFill>
                  <a:srgbClr val="004077"/>
                </a:solidFill>
                <a:latin typeface="Arial" pitchFamily="34" charset="0"/>
                <a:ea typeface="Arial" pitchFamily="34" charset="-122"/>
                <a:cs typeface="Arial" pitchFamily="34" charset="-120"/>
              </a:rPr>
              <a:t>Health and Science</a:t>
            </a:r>
            <a:endParaRPr lang="en-US" sz="1800" dirty="0"/>
          </a:p>
        </p:txBody>
      </p:sp>
      <p:sp>
        <p:nvSpPr>
          <p:cNvPr id="5" name="Digital chip"/>
          <p:cNvSpPr/>
          <p:nvPr/>
        </p:nvSpPr>
        <p:spPr>
          <a:xfrm>
            <a:off x="3364992" y="1417320"/>
            <a:ext cx="2624328" cy="658368"/>
          </a:xfrm>
          <a:prstGeom prst="roundRect">
            <a:avLst>
              <a:gd name="adj" fmla="val 16667"/>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3364992" y="1417320"/>
            <a:ext cx="2624328" cy="658368"/>
          </a:xfrm>
          <a:prstGeom prst="rect">
            <a:avLst/>
          </a:prstGeom>
          <a:noFill/>
          <a:ln/>
        </p:spPr>
        <p:txBody>
          <a:bodyPr wrap="square" lIns="0" tIns="0" rIns="0" bIns="0" rtlCol="0" anchor="ctr"/>
          <a:lstStyle/>
          <a:p>
            <a:pPr marL="0" indent="0" algn="ctr">
              <a:buNone/>
            </a:pPr>
            <a:r>
              <a:rPr lang="en-US" sz="1800" b="1" dirty="0">
                <a:solidFill>
                  <a:srgbClr val="004077"/>
                </a:solidFill>
                <a:latin typeface="Arial" pitchFamily="34" charset="0"/>
                <a:ea typeface="Arial" pitchFamily="34" charset="-122"/>
                <a:cs typeface="Arial" pitchFamily="34" charset="-120"/>
              </a:rPr>
              <a:t>Digital</a:t>
            </a:r>
            <a:endParaRPr lang="en-US" sz="1800" dirty="0"/>
          </a:p>
        </p:txBody>
      </p:sp>
      <p:sp>
        <p:nvSpPr>
          <p:cNvPr id="7" name="Construction chip"/>
          <p:cNvSpPr/>
          <p:nvPr/>
        </p:nvSpPr>
        <p:spPr>
          <a:xfrm>
            <a:off x="6181344" y="1417320"/>
            <a:ext cx="2624328" cy="658368"/>
          </a:xfrm>
          <a:prstGeom prst="roundRect">
            <a:avLst>
              <a:gd name="adj" fmla="val 16667"/>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6"/>
          <p:cNvSpPr txBox="1"/>
          <p:nvPr/>
        </p:nvSpPr>
        <p:spPr>
          <a:xfrm>
            <a:off x="6181344" y="1417320"/>
            <a:ext cx="2624328" cy="658368"/>
          </a:xfrm>
          <a:prstGeom prst="rect">
            <a:avLst/>
          </a:prstGeom>
          <a:noFill/>
          <a:ln/>
        </p:spPr>
        <p:txBody>
          <a:bodyPr wrap="square" lIns="0" tIns="0" rIns="0" bIns="0" rtlCol="0" anchor="ctr"/>
          <a:lstStyle/>
          <a:p>
            <a:pPr marL="0" indent="0" algn="ctr">
              <a:buNone/>
            </a:pPr>
            <a:r>
              <a:rPr lang="en-US" sz="1800" b="1" dirty="0">
                <a:solidFill>
                  <a:srgbClr val="004077"/>
                </a:solidFill>
                <a:latin typeface="Arial" pitchFamily="34" charset="0"/>
                <a:ea typeface="Arial" pitchFamily="34" charset="-122"/>
                <a:cs typeface="Arial" pitchFamily="34" charset="-120"/>
              </a:rPr>
              <a:t>Construction</a:t>
            </a:r>
            <a:endParaRPr lang="en-US" sz="1800" dirty="0"/>
          </a:p>
        </p:txBody>
      </p:sp>
      <p:sp>
        <p:nvSpPr>
          <p:cNvPr id="9" name="Green Jobs chip"/>
          <p:cNvSpPr/>
          <p:nvPr/>
        </p:nvSpPr>
        <p:spPr>
          <a:xfrm>
            <a:off x="8997696" y="1417320"/>
            <a:ext cx="2624328" cy="658368"/>
          </a:xfrm>
          <a:prstGeom prst="roundRect">
            <a:avLst>
              <a:gd name="adj" fmla="val 16667"/>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8"/>
          <p:cNvSpPr txBox="1"/>
          <p:nvPr/>
        </p:nvSpPr>
        <p:spPr>
          <a:xfrm>
            <a:off x="8997696" y="1417320"/>
            <a:ext cx="2624328" cy="658368"/>
          </a:xfrm>
          <a:prstGeom prst="rect">
            <a:avLst/>
          </a:prstGeom>
          <a:noFill/>
          <a:ln/>
        </p:spPr>
        <p:txBody>
          <a:bodyPr wrap="square" lIns="0" tIns="0" rIns="0" bIns="0" rtlCol="0" anchor="ctr"/>
          <a:lstStyle/>
          <a:p>
            <a:pPr marL="0" indent="0" algn="ctr">
              <a:buNone/>
            </a:pPr>
            <a:r>
              <a:rPr lang="en-US" sz="1800" b="1" dirty="0">
                <a:solidFill>
                  <a:srgbClr val="004077"/>
                </a:solidFill>
                <a:latin typeface="Arial" pitchFamily="34" charset="0"/>
                <a:ea typeface="Arial" pitchFamily="34" charset="-122"/>
                <a:cs typeface="Arial" pitchFamily="34" charset="-120"/>
              </a:rPr>
              <a:t>Green Jobs</a:t>
            </a:r>
            <a:endParaRPr lang="en-US" sz="1800" dirty="0"/>
          </a:p>
        </p:txBody>
      </p:sp>
      <p:sp>
        <p:nvSpPr>
          <p:cNvPr id="11" name="card"/>
          <p:cNvSpPr/>
          <p:nvPr/>
        </p:nvSpPr>
        <p:spPr>
          <a:xfrm>
            <a:off x="548640" y="2286000"/>
            <a:ext cx="6949440" cy="3794760"/>
          </a:xfrm>
          <a:prstGeom prst="roundRect">
            <a:avLst>
              <a:gd name="adj" fmla="val 289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number 1"/>
          <p:cNvSpPr/>
          <p:nvPr/>
        </p:nvSpPr>
        <p:spPr>
          <a:xfrm>
            <a:off x="822960" y="2560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1"/>
          <p:cNvSpPr txBox="1"/>
          <p:nvPr/>
        </p:nvSpPr>
        <p:spPr>
          <a:xfrm>
            <a:off x="822960" y="2560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14" name="Text 12"/>
          <p:cNvSpPr txBox="1"/>
          <p:nvPr/>
        </p:nvSpPr>
        <p:spPr>
          <a:xfrm>
            <a:off x="1508760" y="2523744"/>
            <a:ext cx="5715000" cy="9601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In pairs, pick one of the job sectors above.</a:t>
            </a:r>
            <a:endParaRPr lang="en-US" sz="1800" dirty="0"/>
          </a:p>
        </p:txBody>
      </p:sp>
      <p:sp>
        <p:nvSpPr>
          <p:cNvPr id="15" name="number 2"/>
          <p:cNvSpPr/>
          <p:nvPr/>
        </p:nvSpPr>
        <p:spPr>
          <a:xfrm>
            <a:off x="822960" y="352044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Text 14"/>
          <p:cNvSpPr txBox="1"/>
          <p:nvPr/>
        </p:nvSpPr>
        <p:spPr>
          <a:xfrm>
            <a:off x="822960" y="35204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7" name="Text 15"/>
          <p:cNvSpPr txBox="1"/>
          <p:nvPr/>
        </p:nvSpPr>
        <p:spPr>
          <a:xfrm>
            <a:off x="1508760" y="3483864"/>
            <a:ext cx="5715000" cy="9601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Think about the different workplaces it might include. For example, Health and Science: hospitals, doctors' surgeries…</a:t>
            </a:r>
            <a:endParaRPr lang="en-US" sz="1800" dirty="0"/>
          </a:p>
        </p:txBody>
      </p:sp>
      <p:sp>
        <p:nvSpPr>
          <p:cNvPr id="18" name="number 3"/>
          <p:cNvSpPr/>
          <p:nvPr/>
        </p:nvSpPr>
        <p:spPr>
          <a:xfrm>
            <a:off x="822960" y="448056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9" name="Text 17"/>
          <p:cNvSpPr txBox="1"/>
          <p:nvPr/>
        </p:nvSpPr>
        <p:spPr>
          <a:xfrm>
            <a:off x="822960" y="44805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0" name="Text 18"/>
          <p:cNvSpPr txBox="1"/>
          <p:nvPr/>
        </p:nvSpPr>
        <p:spPr>
          <a:xfrm>
            <a:off x="1508760" y="4443984"/>
            <a:ext cx="5715000" cy="9601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Make a list of as many job roles as you can think of in that sector.</a:t>
            </a:r>
            <a:endParaRPr lang="en-US" sz="1800" dirty="0"/>
          </a:p>
        </p:txBody>
      </p:sp>
      <p:sp>
        <p:nvSpPr>
          <p:cNvPr id="21" name="timer"/>
          <p:cNvSpPr/>
          <p:nvPr/>
        </p:nvSpPr>
        <p:spPr>
          <a:xfrm>
            <a:off x="5394960" y="5349240"/>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22" name="timer clock"/>
          <p:cNvSpPr/>
          <p:nvPr/>
        </p:nvSpPr>
        <p:spPr>
          <a:xfrm>
            <a:off x="5458968" y="540410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3" name="timer icon" descr="preencoded.png"/>
          <p:cNvPicPr>
            <a:picLocks noChangeAspect="1"/>
          </p:cNvPicPr>
          <p:nvPr/>
        </p:nvPicPr>
        <p:blipFill>
          <a:blip r:embed="rId3"/>
          <a:stretch>
            <a:fillRect/>
          </a:stretch>
        </p:blipFill>
        <p:spPr>
          <a:xfrm>
            <a:off x="5541264" y="5486400"/>
            <a:ext cx="292608" cy="292608"/>
          </a:xfrm>
          <a:prstGeom prst="rect">
            <a:avLst/>
          </a:prstGeom>
        </p:spPr>
      </p:pic>
      <p:sp>
        <p:nvSpPr>
          <p:cNvPr id="24" name="Text 21"/>
          <p:cNvSpPr txBox="1"/>
          <p:nvPr/>
        </p:nvSpPr>
        <p:spPr>
          <a:xfrm>
            <a:off x="5961888" y="534924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pic>
        <p:nvPicPr>
          <p:cNvPr id="25" name="sector photo" descr="sector photo"/>
          <p:cNvPicPr>
            <a:picLocks noChangeAspect="1"/>
          </p:cNvPicPr>
          <p:nvPr/>
        </p:nvPicPr>
        <p:blipFill>
          <a:blip r:embed="rId4"/>
          <a:srcRect/>
          <a:stretch/>
        </p:blipFill>
        <p:spPr>
          <a:xfrm>
            <a:off x="7772400" y="2286000"/>
            <a:ext cx="1892808" cy="1874520"/>
          </a:xfrm>
          <a:prstGeom prst="rect">
            <a:avLst/>
          </a:prstGeom>
        </p:spPr>
      </p:pic>
      <p:pic>
        <p:nvPicPr>
          <p:cNvPr id="26" name="sector photo" descr="sector photo"/>
          <p:cNvPicPr>
            <a:picLocks noChangeAspect="1"/>
          </p:cNvPicPr>
          <p:nvPr/>
        </p:nvPicPr>
        <p:blipFill>
          <a:blip r:embed="rId5"/>
          <a:srcRect/>
          <a:stretch/>
        </p:blipFill>
        <p:spPr>
          <a:xfrm>
            <a:off x="9747504" y="2286000"/>
            <a:ext cx="1892808" cy="1874520"/>
          </a:xfrm>
          <a:prstGeom prst="rect">
            <a:avLst/>
          </a:prstGeom>
        </p:spPr>
      </p:pic>
      <p:pic>
        <p:nvPicPr>
          <p:cNvPr id="27" name="sector photo" descr="sector photo"/>
          <p:cNvPicPr>
            <a:picLocks noChangeAspect="1"/>
          </p:cNvPicPr>
          <p:nvPr/>
        </p:nvPicPr>
        <p:blipFill>
          <a:blip r:embed="rId6"/>
          <a:srcRect/>
          <a:stretch/>
        </p:blipFill>
        <p:spPr>
          <a:xfrm>
            <a:off x="7772400" y="4206240"/>
            <a:ext cx="1892808" cy="1874520"/>
          </a:xfrm>
          <a:prstGeom prst="rect">
            <a:avLst/>
          </a:prstGeom>
        </p:spPr>
      </p:pic>
      <p:pic>
        <p:nvPicPr>
          <p:cNvPr id="28" name="sector photo" descr="sector photo"/>
          <p:cNvPicPr>
            <a:picLocks noChangeAspect="1"/>
          </p:cNvPicPr>
          <p:nvPr/>
        </p:nvPicPr>
        <p:blipFill>
          <a:blip r:embed="rId7"/>
          <a:srcRect/>
          <a:stretch/>
        </p:blipFill>
        <p:spPr>
          <a:xfrm>
            <a:off x="9747504" y="4206240"/>
            <a:ext cx="1892808" cy="1874520"/>
          </a:xfrm>
          <a:prstGeom prst="rect">
            <a:avLst/>
          </a:prstGeom>
        </p:spPr>
      </p:pic>
      <p:sp>
        <p:nvSpPr>
          <p:cNvPr id="29"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Create a jobs poster</a:t>
            </a:r>
            <a:endParaRPr lang="en-US" sz="3200" dirty="0"/>
          </a:p>
        </p:txBody>
      </p:sp>
      <p:sp>
        <p:nvSpPr>
          <p:cNvPr id="3" name="card"/>
          <p:cNvSpPr/>
          <p:nvPr/>
        </p:nvSpPr>
        <p:spPr>
          <a:xfrm>
            <a:off x="548640" y="1463040"/>
            <a:ext cx="69494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27632"/>
            <a:ext cx="6400800" cy="685800"/>
          </a:xfrm>
          <a:prstGeom prst="rect">
            <a:avLst/>
          </a:prstGeom>
          <a:noFill/>
          <a:ln/>
        </p:spPr>
        <p:txBody>
          <a:bodyPr wrap="square" lIns="0" tIns="0" rIns="0" bIns="0" rtlCol="0" anchor="t"/>
          <a:lstStyle/>
          <a:p>
            <a:pPr marL="0" indent="0">
              <a:buNone/>
            </a:pPr>
            <a:r>
              <a:rPr lang="en-US" sz="1800" b="1" dirty="0">
                <a:solidFill>
                  <a:srgbClr val="004077"/>
                </a:solidFill>
                <a:latin typeface="Arial" pitchFamily="34" charset="0"/>
                <a:ea typeface="Arial" pitchFamily="34" charset="-122"/>
                <a:cs typeface="Arial" pitchFamily="34" charset="-120"/>
              </a:rPr>
              <a:t>Create a poster to show others the types of job roles in your job sector.</a:t>
            </a:r>
            <a:endParaRPr lang="en-US" sz="1800" dirty="0"/>
          </a:p>
        </p:txBody>
      </p:sp>
      <p:sp>
        <p:nvSpPr>
          <p:cNvPr id="5" name="number 1"/>
          <p:cNvSpPr/>
          <p:nvPr/>
        </p:nvSpPr>
        <p:spPr>
          <a:xfrm>
            <a:off x="822960" y="246888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822960" y="24688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1508760" y="2432304"/>
            <a:ext cx="5715000" cy="7315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Use the job sector you chose in Task 1.</a:t>
            </a:r>
            <a:endParaRPr lang="en-US" sz="1800" dirty="0"/>
          </a:p>
        </p:txBody>
      </p:sp>
      <p:sp>
        <p:nvSpPr>
          <p:cNvPr id="8" name="number 2"/>
          <p:cNvSpPr/>
          <p:nvPr/>
        </p:nvSpPr>
        <p:spPr>
          <a:xfrm>
            <a:off x="822960" y="320040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7"/>
          <p:cNvSpPr txBox="1"/>
          <p:nvPr/>
        </p:nvSpPr>
        <p:spPr>
          <a:xfrm>
            <a:off x="822960" y="320040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1508760" y="3163824"/>
            <a:ext cx="5715000" cy="7315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Write the job sector in large letters at the top.</a:t>
            </a:r>
            <a:endParaRPr lang="en-US" sz="1800" dirty="0"/>
          </a:p>
        </p:txBody>
      </p:sp>
      <p:sp>
        <p:nvSpPr>
          <p:cNvPr id="11" name="number 3"/>
          <p:cNvSpPr/>
          <p:nvPr/>
        </p:nvSpPr>
        <p:spPr>
          <a:xfrm>
            <a:off x="822960" y="39319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10"/>
          <p:cNvSpPr txBox="1"/>
          <p:nvPr/>
        </p:nvSpPr>
        <p:spPr>
          <a:xfrm>
            <a:off x="822960" y="39319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3" name="Text 11"/>
          <p:cNvSpPr txBox="1"/>
          <p:nvPr/>
        </p:nvSpPr>
        <p:spPr>
          <a:xfrm>
            <a:off x="1508760" y="3895344"/>
            <a:ext cx="5715000" cy="7315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Draw or write different workplaces and job roles in this sector.</a:t>
            </a:r>
            <a:endParaRPr lang="en-US" sz="1800" dirty="0"/>
          </a:p>
        </p:txBody>
      </p:sp>
      <p:sp>
        <p:nvSpPr>
          <p:cNvPr id="14" name="number 4"/>
          <p:cNvSpPr/>
          <p:nvPr/>
        </p:nvSpPr>
        <p:spPr>
          <a:xfrm>
            <a:off x="822960" y="466344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3"/>
          <p:cNvSpPr txBox="1"/>
          <p:nvPr/>
        </p:nvSpPr>
        <p:spPr>
          <a:xfrm>
            <a:off x="822960" y="46634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16" name="Text 14"/>
          <p:cNvSpPr txBox="1"/>
          <p:nvPr/>
        </p:nvSpPr>
        <p:spPr>
          <a:xfrm>
            <a:off x="1508760" y="4626864"/>
            <a:ext cx="5715000" cy="73152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Make the poster bold and colourful.</a:t>
            </a:r>
            <a:endParaRPr lang="en-US" sz="1800" dirty="0"/>
          </a:p>
        </p:txBody>
      </p:sp>
      <p:sp>
        <p:nvSpPr>
          <p:cNvPr id="17" name="timer"/>
          <p:cNvSpPr/>
          <p:nvPr/>
        </p:nvSpPr>
        <p:spPr>
          <a:xfrm>
            <a:off x="5394960" y="5349240"/>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18" name="timer clock"/>
          <p:cNvSpPr/>
          <p:nvPr/>
        </p:nvSpPr>
        <p:spPr>
          <a:xfrm>
            <a:off x="5458968" y="540410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9" name="timer icon" descr="preencoded.png"/>
          <p:cNvPicPr>
            <a:picLocks noChangeAspect="1"/>
          </p:cNvPicPr>
          <p:nvPr/>
        </p:nvPicPr>
        <p:blipFill>
          <a:blip r:embed="rId3"/>
          <a:stretch>
            <a:fillRect/>
          </a:stretch>
        </p:blipFill>
        <p:spPr>
          <a:xfrm>
            <a:off x="5541264" y="5486400"/>
            <a:ext cx="292608" cy="292608"/>
          </a:xfrm>
          <a:prstGeom prst="rect">
            <a:avLst/>
          </a:prstGeom>
        </p:spPr>
      </p:pic>
      <p:sp>
        <p:nvSpPr>
          <p:cNvPr id="20" name="Text 17"/>
          <p:cNvSpPr txBox="1"/>
          <p:nvPr/>
        </p:nvSpPr>
        <p:spPr>
          <a:xfrm>
            <a:off x="5961888" y="534924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20 mins</a:t>
            </a:r>
            <a:endParaRPr lang="en-US" sz="2000" dirty="0"/>
          </a:p>
        </p:txBody>
      </p:sp>
      <p:sp>
        <p:nvSpPr>
          <p:cNvPr id="21" name="example poster"/>
          <p:cNvSpPr/>
          <p:nvPr/>
        </p:nvSpPr>
        <p:spPr>
          <a:xfrm>
            <a:off x="7818120" y="1463040"/>
            <a:ext cx="3822192" cy="4617720"/>
          </a:xfrm>
          <a:prstGeom prst="roundRect">
            <a:avLst>
              <a:gd name="adj" fmla="val 287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poster heading"/>
          <p:cNvSpPr/>
          <p:nvPr/>
        </p:nvSpPr>
        <p:spPr>
          <a:xfrm>
            <a:off x="8001000" y="1645920"/>
            <a:ext cx="3456432" cy="777240"/>
          </a:xfrm>
          <a:prstGeom prst="roundRect">
            <a:avLst>
              <a:gd name="adj" fmla="val 11765"/>
            </a:avLst>
          </a:prstGeom>
          <a:solidFill>
            <a:srgbClr val="0072BA"/>
          </a:solidFill>
          <a:ln w="12700">
            <a:solidFill>
              <a:srgbClr val="0072BA"/>
            </a:solidFill>
            <a:prstDash val="solid"/>
          </a:ln>
        </p:spPr>
        <p:txBody>
          <a:bodyPr/>
          <a:lstStyle/>
          <a:p>
            <a:endParaRPr lang="en-GB"/>
          </a:p>
        </p:txBody>
      </p:sp>
      <p:sp>
        <p:nvSpPr>
          <p:cNvPr id="23" name="Text 20"/>
          <p:cNvSpPr txBox="1"/>
          <p:nvPr/>
        </p:nvSpPr>
        <p:spPr>
          <a:xfrm>
            <a:off x="8001000" y="1645920"/>
            <a:ext cx="3456432" cy="77724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HEALTH AND SCIENCE</a:t>
            </a:r>
            <a:endParaRPr lang="en-US" sz="1800" dirty="0"/>
          </a:p>
        </p:txBody>
      </p:sp>
      <p:sp>
        <p:nvSpPr>
          <p:cNvPr id="24" name="Nurse bubble"/>
          <p:cNvSpPr/>
          <p:nvPr/>
        </p:nvSpPr>
        <p:spPr>
          <a:xfrm>
            <a:off x="8046720" y="2651760"/>
            <a:ext cx="1645920" cy="640080"/>
          </a:xfrm>
          <a:prstGeom prst="roundRect">
            <a:avLst>
              <a:gd name="adj" fmla="val 50000"/>
            </a:avLst>
          </a:prstGeom>
          <a:solidFill>
            <a:srgbClr val="F6E3EE"/>
          </a:solidFill>
          <a:ln w="12700">
            <a:solidFill>
              <a:srgbClr val="F6E3EE"/>
            </a:solidFill>
            <a:prstDash val="solid"/>
          </a:ln>
        </p:spPr>
        <p:txBody>
          <a:bodyPr/>
          <a:lstStyle/>
          <a:p>
            <a:endParaRPr lang="en-GB"/>
          </a:p>
        </p:txBody>
      </p:sp>
      <p:sp>
        <p:nvSpPr>
          <p:cNvPr id="25" name="Text 22"/>
          <p:cNvSpPr txBox="1"/>
          <p:nvPr/>
        </p:nvSpPr>
        <p:spPr>
          <a:xfrm>
            <a:off x="8046720" y="2651760"/>
            <a:ext cx="1645920" cy="64008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Nurse</a:t>
            </a:r>
            <a:endParaRPr lang="en-US" sz="1300" dirty="0"/>
          </a:p>
        </p:txBody>
      </p:sp>
      <p:sp>
        <p:nvSpPr>
          <p:cNvPr id="26" name="Doctor bubble"/>
          <p:cNvSpPr/>
          <p:nvPr/>
        </p:nvSpPr>
        <p:spPr>
          <a:xfrm>
            <a:off x="9784080" y="2651760"/>
            <a:ext cx="1645920" cy="640080"/>
          </a:xfrm>
          <a:prstGeom prst="roundRect">
            <a:avLst>
              <a:gd name="adj" fmla="val 50000"/>
            </a:avLst>
          </a:prstGeom>
          <a:solidFill>
            <a:srgbClr val="FFF4C2"/>
          </a:solidFill>
          <a:ln w="12700">
            <a:solidFill>
              <a:srgbClr val="FFF4C2"/>
            </a:solidFill>
            <a:prstDash val="solid"/>
          </a:ln>
        </p:spPr>
        <p:txBody>
          <a:bodyPr/>
          <a:lstStyle/>
          <a:p>
            <a:endParaRPr lang="en-GB"/>
          </a:p>
        </p:txBody>
      </p:sp>
      <p:sp>
        <p:nvSpPr>
          <p:cNvPr id="27" name="Text 24"/>
          <p:cNvSpPr txBox="1"/>
          <p:nvPr/>
        </p:nvSpPr>
        <p:spPr>
          <a:xfrm>
            <a:off x="9784080" y="2651760"/>
            <a:ext cx="1645920" cy="64008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Doctor</a:t>
            </a:r>
            <a:endParaRPr lang="en-US" sz="1300" dirty="0"/>
          </a:p>
        </p:txBody>
      </p:sp>
      <p:sp>
        <p:nvSpPr>
          <p:cNvPr id="28" name="Medical scientist bubble"/>
          <p:cNvSpPr/>
          <p:nvPr/>
        </p:nvSpPr>
        <p:spPr>
          <a:xfrm>
            <a:off x="8046720" y="3429000"/>
            <a:ext cx="1645920" cy="640080"/>
          </a:xfrm>
          <a:prstGeom prst="roundRect">
            <a:avLst>
              <a:gd name="adj" fmla="val 50000"/>
            </a:avLst>
          </a:prstGeom>
          <a:solidFill>
            <a:srgbClr val="D6F7F7"/>
          </a:solidFill>
          <a:ln w="12700">
            <a:solidFill>
              <a:srgbClr val="D6F7F7"/>
            </a:solidFill>
            <a:prstDash val="solid"/>
          </a:ln>
        </p:spPr>
        <p:txBody>
          <a:bodyPr/>
          <a:lstStyle/>
          <a:p>
            <a:endParaRPr lang="en-GB"/>
          </a:p>
        </p:txBody>
      </p:sp>
      <p:sp>
        <p:nvSpPr>
          <p:cNvPr id="29" name="Text 26"/>
          <p:cNvSpPr txBox="1"/>
          <p:nvPr/>
        </p:nvSpPr>
        <p:spPr>
          <a:xfrm>
            <a:off x="8046720" y="3429000"/>
            <a:ext cx="1645920" cy="64008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Medical scientist</a:t>
            </a:r>
            <a:endParaRPr lang="en-US" sz="1300" dirty="0"/>
          </a:p>
        </p:txBody>
      </p:sp>
      <p:sp>
        <p:nvSpPr>
          <p:cNvPr id="30" name="Paramedic bubble"/>
          <p:cNvSpPr/>
          <p:nvPr/>
        </p:nvSpPr>
        <p:spPr>
          <a:xfrm>
            <a:off x="9784080" y="3429000"/>
            <a:ext cx="1645920" cy="640080"/>
          </a:xfrm>
          <a:prstGeom prst="roundRect">
            <a:avLst>
              <a:gd name="adj" fmla="val 50000"/>
            </a:avLst>
          </a:prstGeom>
          <a:solidFill>
            <a:srgbClr val="DAF4E7"/>
          </a:solidFill>
          <a:ln w="12700">
            <a:solidFill>
              <a:srgbClr val="DAF4E7"/>
            </a:solidFill>
            <a:prstDash val="solid"/>
          </a:ln>
        </p:spPr>
        <p:txBody>
          <a:bodyPr/>
          <a:lstStyle/>
          <a:p>
            <a:endParaRPr lang="en-GB"/>
          </a:p>
        </p:txBody>
      </p:sp>
      <p:sp>
        <p:nvSpPr>
          <p:cNvPr id="31" name="Text 28"/>
          <p:cNvSpPr txBox="1"/>
          <p:nvPr/>
        </p:nvSpPr>
        <p:spPr>
          <a:xfrm>
            <a:off x="9784080" y="3429000"/>
            <a:ext cx="1645920" cy="64008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Paramedic</a:t>
            </a:r>
            <a:endParaRPr lang="en-US" sz="1300" dirty="0"/>
          </a:p>
        </p:txBody>
      </p:sp>
      <p:sp>
        <p:nvSpPr>
          <p:cNvPr id="32" name="Hospital bubble"/>
          <p:cNvSpPr/>
          <p:nvPr/>
        </p:nvSpPr>
        <p:spPr>
          <a:xfrm>
            <a:off x="8046720" y="4206240"/>
            <a:ext cx="1645920" cy="640080"/>
          </a:xfrm>
          <a:prstGeom prst="roundRect">
            <a:avLst>
              <a:gd name="adj" fmla="val 50000"/>
            </a:avLst>
          </a:prstGeom>
          <a:solidFill>
            <a:srgbClr val="FFE4D0"/>
          </a:solidFill>
          <a:ln w="12700">
            <a:solidFill>
              <a:srgbClr val="FFE4D0"/>
            </a:solidFill>
            <a:prstDash val="solid"/>
          </a:ln>
        </p:spPr>
        <p:txBody>
          <a:bodyPr/>
          <a:lstStyle/>
          <a:p>
            <a:endParaRPr lang="en-GB"/>
          </a:p>
        </p:txBody>
      </p:sp>
      <p:sp>
        <p:nvSpPr>
          <p:cNvPr id="33" name="Text 30"/>
          <p:cNvSpPr txBox="1"/>
          <p:nvPr/>
        </p:nvSpPr>
        <p:spPr>
          <a:xfrm>
            <a:off x="8046720" y="4206240"/>
            <a:ext cx="1645920" cy="64008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Hospital</a:t>
            </a:r>
            <a:endParaRPr lang="en-US" sz="1300" dirty="0"/>
          </a:p>
        </p:txBody>
      </p:sp>
      <p:sp>
        <p:nvSpPr>
          <p:cNvPr id="34" name="Laboratory bubble"/>
          <p:cNvSpPr/>
          <p:nvPr/>
        </p:nvSpPr>
        <p:spPr>
          <a:xfrm>
            <a:off x="9784080" y="4206240"/>
            <a:ext cx="1645920" cy="640080"/>
          </a:xfrm>
          <a:prstGeom prst="roundRect">
            <a:avLst>
              <a:gd name="adj" fmla="val 50000"/>
            </a:avLst>
          </a:prstGeom>
          <a:solidFill>
            <a:srgbClr val="ECDFEC"/>
          </a:solidFill>
          <a:ln w="12700">
            <a:solidFill>
              <a:srgbClr val="ECDFEC"/>
            </a:solidFill>
            <a:prstDash val="solid"/>
          </a:ln>
        </p:spPr>
        <p:txBody>
          <a:bodyPr/>
          <a:lstStyle/>
          <a:p>
            <a:endParaRPr lang="en-GB"/>
          </a:p>
        </p:txBody>
      </p:sp>
      <p:sp>
        <p:nvSpPr>
          <p:cNvPr id="35" name="Text 32"/>
          <p:cNvSpPr txBox="1"/>
          <p:nvPr/>
        </p:nvSpPr>
        <p:spPr>
          <a:xfrm>
            <a:off x="9784080" y="4206240"/>
            <a:ext cx="1645920" cy="64008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Laboratory</a:t>
            </a:r>
            <a:endParaRPr lang="en-US" sz="1300" dirty="0"/>
          </a:p>
        </p:txBody>
      </p:sp>
      <p:sp>
        <p:nvSpPr>
          <p:cNvPr id="36" name="Text 33"/>
          <p:cNvSpPr txBox="1"/>
          <p:nvPr/>
        </p:nvSpPr>
        <p:spPr>
          <a:xfrm>
            <a:off x="8001000" y="5029200"/>
            <a:ext cx="3456432" cy="822960"/>
          </a:xfrm>
          <a:prstGeom prst="rect">
            <a:avLst/>
          </a:prstGeom>
          <a:noFill/>
          <a:ln/>
        </p:spPr>
        <p:txBody>
          <a:bodyPr wrap="square" lIns="0" tIns="0" rIns="0" bIns="0" rtlCol="0" anchor="ctr"/>
          <a:lstStyle/>
          <a:p>
            <a:pPr marL="0" indent="0" algn="ctr">
              <a:buNone/>
            </a:pPr>
            <a:r>
              <a:rPr lang="en-US" sz="1400" i="1" dirty="0">
                <a:solidFill>
                  <a:srgbClr val="4F6072"/>
                </a:solidFill>
                <a:latin typeface="Arial" pitchFamily="34" charset="0"/>
                <a:ea typeface="Arial" pitchFamily="34" charset="-122"/>
                <a:cs typeface="Arial" pitchFamily="34" charset="-120"/>
              </a:rPr>
              <a:t>Example</a:t>
            </a:r>
            <a:endParaRPr lang="en-US" sz="1400" dirty="0"/>
          </a:p>
        </p:txBody>
      </p:sp>
      <p:sp>
        <p:nvSpPr>
          <p:cNvPr id="3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Share your poster</a:t>
            </a:r>
            <a:endParaRPr lang="en-US" sz="3200" dirty="0"/>
          </a:p>
        </p:txBody>
      </p:sp>
      <p:sp>
        <p:nvSpPr>
          <p:cNvPr id="3" name="timer"/>
          <p:cNvSpPr/>
          <p:nvPr/>
        </p:nvSpPr>
        <p:spPr>
          <a:xfrm>
            <a:off x="7223760" y="539496"/>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417320"/>
            <a:ext cx="11091672" cy="548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Take it in turns in your pairs to share your poster with the rest of the class.</a:t>
            </a:r>
            <a:endParaRPr lang="en-US" sz="2000" dirty="0"/>
          </a:p>
        </p:txBody>
      </p:sp>
      <p:sp>
        <p:nvSpPr>
          <p:cNvPr id="8" name="Speaking card"/>
          <p:cNvSpPr/>
          <p:nvPr/>
        </p:nvSpPr>
        <p:spPr>
          <a:xfrm>
            <a:off x="548640" y="2148840"/>
            <a:ext cx="11091672"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441448"/>
            <a:ext cx="1188720" cy="1188720"/>
          </a:xfrm>
          <a:prstGeom prst="rect">
            <a:avLst/>
          </a:prstGeom>
        </p:spPr>
      </p:pic>
      <p:sp>
        <p:nvSpPr>
          <p:cNvPr id="10" name="Text 6"/>
          <p:cNvSpPr txBox="1"/>
          <p:nvPr/>
        </p:nvSpPr>
        <p:spPr>
          <a:xfrm>
            <a:off x="2286000" y="2148840"/>
            <a:ext cx="9144000" cy="17830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Speak clearly and show your poster to the class. Explain which job sector you chose and some job roles in it.</a:t>
            </a:r>
            <a:endParaRPr lang="en-US" sz="2200" dirty="0"/>
          </a:p>
        </p:txBody>
      </p:sp>
      <p:sp>
        <p:nvSpPr>
          <p:cNvPr id="11" name="Listening card"/>
          <p:cNvSpPr/>
          <p:nvPr/>
        </p:nvSpPr>
        <p:spPr>
          <a:xfrm>
            <a:off x="548640" y="4160520"/>
            <a:ext cx="11091672"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4453128"/>
            <a:ext cx="1188720" cy="1188720"/>
          </a:xfrm>
          <a:prstGeom prst="rect">
            <a:avLst/>
          </a:prstGeom>
        </p:spPr>
      </p:pic>
      <p:sp>
        <p:nvSpPr>
          <p:cNvPr id="13" name="Text 8"/>
          <p:cNvSpPr txBox="1"/>
          <p:nvPr/>
        </p:nvSpPr>
        <p:spPr>
          <a:xfrm>
            <a:off x="2286000" y="4160520"/>
            <a:ext cx="9144000" cy="17830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Listen carefully while others are talking and show that you are paying attention.</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Explored a range of different jobs, job sectors and workplaces.</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that a career is your journey through life, learning and work.</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to think about your future career.</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FF6600"/>
          </a:solidFill>
          <a:ln w="12700">
            <a:solidFill>
              <a:srgbClr val="FF6600"/>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Keep exploring jobs at home: nextstepsready.org.uk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Think of a job role for every letter of the alphabet</a:t>
            </a:r>
            <a:endParaRPr lang="en-US" sz="3200" dirty="0"/>
          </a:p>
        </p:txBody>
      </p:sp>
      <p:sp>
        <p:nvSpPr>
          <p:cNvPr id="3" name="Text 1"/>
          <p:cNvSpPr txBox="1"/>
          <p:nvPr/>
        </p:nvSpPr>
        <p:spPr>
          <a:xfrm>
            <a:off x="548640" y="1325880"/>
            <a:ext cx="11091672" cy="41148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Names: ……………………………………………………………</a:t>
            </a:r>
            <a:endParaRPr lang="en-US" sz="16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5440680" cy="4160520"/>
        </p:xfrm>
        <a:graphic>
          <a:graphicData uri="http://schemas.openxmlformats.org/drawingml/2006/table">
            <a:tbl>
              <a:tblPr/>
              <a:tblGrid>
                <a:gridCol w="548640">
                  <a:extLst>
                    <a:ext uri="{9D8B030D-6E8A-4147-A177-3AD203B41FA5}">
                      <a16:colId xmlns:a16="http://schemas.microsoft.com/office/drawing/2014/main" val="20000"/>
                    </a:ext>
                  </a:extLst>
                </a:gridCol>
                <a:gridCol w="4892040">
                  <a:extLst>
                    <a:ext uri="{9D8B030D-6E8A-4147-A177-3AD203B41FA5}">
                      <a16:colId xmlns:a16="http://schemas.microsoft.com/office/drawing/2014/main" val="20001"/>
                    </a:ext>
                  </a:extLst>
                </a:gridCol>
              </a:tblGrid>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r>
                        <a:rPr lang="en-US" sz="1300" i="1" dirty="0">
                          <a:solidFill>
                            <a:srgbClr val="4F6072"/>
                          </a:solidFill>
                          <a:latin typeface="Arial" pitchFamily="34" charset="0"/>
                          <a:ea typeface="Arial" pitchFamily="34" charset="-122"/>
                          <a:cs typeface="Arial" pitchFamily="34" charset="-120"/>
                        </a:rPr>
                        <a:t>Actor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r>
                        <a:rPr lang="en-US" sz="1300" i="1" dirty="0">
                          <a:solidFill>
                            <a:srgbClr val="4F6072"/>
                          </a:solidFill>
                          <a:latin typeface="Arial" pitchFamily="34" charset="0"/>
                          <a:ea typeface="Arial" pitchFamily="34" charset="-122"/>
                          <a:cs typeface="Arial" pitchFamily="34" charset="-120"/>
                        </a:rPr>
                        <a:t>Banker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C</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r>
                        <a:rPr lang="en-US" sz="1300" i="1" dirty="0">
                          <a:solidFill>
                            <a:srgbClr val="4F6072"/>
                          </a:solidFill>
                          <a:latin typeface="Arial" pitchFamily="34" charset="0"/>
                          <a:ea typeface="Arial" pitchFamily="34" charset="-122"/>
                          <a:cs typeface="Arial" pitchFamily="34" charset="-120"/>
                        </a:rPr>
                        <a:t>Chef</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D</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F</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G</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H</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I</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J</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K</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L</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M</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graphicFrame>
        <p:nvGraphicFramePr>
          <p:cNvPr id="33" name="Table 1"/>
          <p:cNvGraphicFramePr>
            <a:graphicFrameLocks noGrp="1"/>
          </p:cNvGraphicFramePr>
          <p:nvPr>
            <p:extLst>
              <p:ext uri="{D42A27DB-BD31-4B8C-83A1-F6EECF244321}">
                <p14:modId xmlns:p14="http://schemas.microsoft.com/office/powerpoint/2010/main" val="1579011935"/>
              </p:ext>
            </p:extLst>
          </p:nvPr>
        </p:nvGraphicFramePr>
        <p:xfrm>
          <a:off x="6199632" y="1828800"/>
          <a:ext cx="5440680" cy="4160520"/>
        </p:xfrm>
        <a:graphic>
          <a:graphicData uri="http://schemas.openxmlformats.org/drawingml/2006/table">
            <a:tbl>
              <a:tblPr/>
              <a:tblGrid>
                <a:gridCol w="548640">
                  <a:extLst>
                    <a:ext uri="{9D8B030D-6E8A-4147-A177-3AD203B41FA5}">
                      <a16:colId xmlns:a16="http://schemas.microsoft.com/office/drawing/2014/main" val="20000"/>
                    </a:ext>
                  </a:extLst>
                </a:gridCol>
                <a:gridCol w="4892040">
                  <a:extLst>
                    <a:ext uri="{9D8B030D-6E8A-4147-A177-3AD203B41FA5}">
                      <a16:colId xmlns:a16="http://schemas.microsoft.com/office/drawing/2014/main" val="20001"/>
                    </a:ext>
                  </a:extLst>
                </a:gridCol>
              </a:tblGrid>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N</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O</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P</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Q</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S</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T</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U</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V</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W</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X</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Y</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Z</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2449</Words>
  <Application>Microsoft Office PowerPoint</Application>
  <PresentationFormat>Widescreen</PresentationFormat>
  <Paragraphs>284</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Next Steps Ready</vt:lpstr>
      <vt:lpstr>Teacher notes: Year 7 – Exploring jobs</vt:lpstr>
      <vt:lpstr>Lesson overview</vt:lpstr>
      <vt:lpstr>PowerPoint Presentation</vt:lpstr>
      <vt:lpstr>What is a career?</vt:lpstr>
      <vt:lpstr>What is a job?</vt:lpstr>
      <vt:lpstr>Why do we work?</vt:lpstr>
      <vt:lpstr>Exploring jobs: A to Z</vt:lpstr>
      <vt:lpstr>Jobs you might have picked…</vt:lpstr>
      <vt:lpstr>Jobs of the future</vt:lpstr>
      <vt:lpstr>How is technology changing these jobs?</vt:lpstr>
      <vt:lpstr>Which job sectors will grow in the future?</vt:lpstr>
      <vt:lpstr>Task 1: Pick a job sector</vt:lpstr>
      <vt:lpstr>Task 2: Create a jobs poster</vt:lpstr>
      <vt:lpstr>Share your poster</vt:lpstr>
      <vt:lpstr>In this lesson you:</vt:lpstr>
      <vt:lpstr>Think of a job role for every letter of the alphabet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7 careers lesson: Exploring jobs (offline version)</dc:title>
  <dc:subject>PptxGenJS Presentation</dc:subject>
  <dc:creator>Careerpilot Team</dc:creator>
  <cp:lastModifiedBy>Sue Lewis</cp:lastModifiedBy>
  <cp:revision>3</cp:revision>
  <dcterms:created xsi:type="dcterms:W3CDTF">2026-10-26T18:32:40Z</dcterms:created>
  <dcterms:modified xsi:type="dcterms:W3CDTF">2026-10-27T15:59:22Z</dcterms:modified>
</cp:coreProperties>
</file>