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79" r:id="rId13"/>
    <p:sldId id="268" r:id="rId14"/>
    <p:sldId id="269" r:id="rId15"/>
    <p:sldId id="270" r:id="rId16"/>
    <p:sldId id="271" r:id="rId17"/>
    <p:sldId id="272" r:id="rId18"/>
    <p:sldId id="274" r:id="rId19"/>
    <p:sldId id="280" r:id="rId20"/>
    <p:sldId id="275" r:id="rId21"/>
    <p:sldId id="276" r:id="rId22"/>
    <p:sldId id="277" r:id="rId23"/>
    <p:sldId id="278" r:id="rId2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993" autoAdjust="0"/>
  </p:normalViewPr>
  <p:slideViewPr>
    <p:cSldViewPr snapToGrid="0" snapToObjects="1">
      <p:cViewPr varScale="1">
        <p:scale>
          <a:sx n="89" d="100"/>
          <a:sy n="89" d="100"/>
        </p:scale>
        <p:origin x="14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9511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lessons have been developed to support students to build their career development skills, as identified by the CDI Career Development Framework. Each lesson identifies outcomes linked to the CDI framework.
The lessons support meeting Gatsby Benchmarks 1, 2, 3, 4 and 6 and the Equalex Framework for preparing students for Modern Work Experience, as they 'Introduce &amp; Inspire' students about the world of work and 'Investigate &amp; Explore' jobs and careers.
The lessons give students opportunities to practise their essential skills, as identified in the Skills Builder Universal Framework 2.0: www.skillsbuilder.org/universal-framework
The relevant skills steps are identified in the teacher notes for each activity, with reflection questions and prompts for discussion as part of the plenary.
This is the ONLINE version: students need individual access to a device with internet. Before the lesson, ask your school (and your Trust's) IT team to whitelist nextstepsready.org.uk.</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overview to plan the lesson. The timings match the timers on the task slides.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students what they will do in the lesson and how long each part takes.
The Career Development Institute has developed a careers framework that shows the skills everybody needs to manage their future career. These aims link to the CDI career learning areas.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activity. Students think about which place they would choose as their prize – they don't have to say.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the detail can make all the difference – and it's the same with choosing your career options. You need to know the detail, not just 'I am going to go to college or sixth form', but which course, where it will take you, and so on.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what a career is, and that jobs are part of their career journey (and they might have lots of them).
Then share the key things related to careers that Year 11 students will be focusing on this year.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new technology and science developments there will be growth in jobs in many sectors, including:
Medical and health – more medical scientists, researchers, doctors, nurses and health care workers
IT and digital – more data analysts, technology researchers and AI developers
Engineering and construction – more people to design and build the buildings of the future: architects, electricians, energy engineers
Environmental – lots of people to do jobs that help protect our planet, like ecologists, foresters and environmental advisers.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are careers important, and what can you do NOW?
Show the video: https://www.youtube.com/watch?v=OWZxyyK6OuA
Talk through the four steps. Today's lesson focuses on step 3: know all your options.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students' number 1 priority needs to be their GCSEs – but they shouldn't give up anything that will be useful for a future job, course or CV.
Ask: what activities do you do outside lessons? What skills do they show?</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say which pathways they can take at 16, then reveal the three main pathways.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there are three pathways, and in all of them there are levels of qualifications. Level 2 is getting 5 GCSEs at grades 4–9.
Show students the other levels and make the point that all pathways can lead to a degree.
The part of the ladder we are mainly talking about today is their choices after GCSEs (Levels 2 and 3, highlighted).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ways to reach the same career (although some have very set routes, like doctor or vet, so students need to check).
Lucy and Leon are both nurses.
Lucy did a BTEC in Health and Social Care after her GCSEs, then a degree.
Leon did A levels, then started work in a hospital as a porter. He was offered a healthcare apprenticeship and achieved his degree through this route.
A common pathway into nursing and paramedic work is through working in a hospital and then being given the opportunity for further training.</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through what students need to think about when choosing their post-16 options.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facts about vocational courses: colleges offer lots of them, some quite specialist (like boat building or agriculture). Many colleges don't offer GCSEs or A levels, but all colleges support students who don't get grade 4 or above in maths and English at GCSE.
In some areas schools don't have sixth forms, and colleges are the providers for A levels – you might want to adapt this slide to suit your area.</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 Levels are fairly new and are mostly offered in colleges. They last two years, include an industry placement of at least 45 days, and one T Level is worth the same UCAS points as three A levels.
New T Levels are still being added – check the full list at www.tlevels.gov.uk and with your local colleges.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Apprenticeships are real jobs with training. Apprentices are employed, paid, and work towards a qualification.
Pay: the apprentice minimum wage is £8.00 an hour from April 2026 (for apprentices under 19, or in the first year of their apprenticeship). Many employers pay more. Check the current rate at www.gov.uk/national-minimum-wage-rates each year.
Students need to find and apply for an apprenticeship, like finding a job – they can search for vacancies at www.gov.uk/apply-apprenticeship.</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levels – key facts. Students usually take three (sometimes four). Some schools offer AS levels. Many sixth forms also offer the Extended Project Qualification and Level 3 Core Maths.
Other Level 3 vocational qualifications (such as BTECs or Cambridge Technicals) are related to a job area and come in different sizes. Check what your local sixth forms and colleges offer.</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Next Steps Ready: a free careers website with no login, so students can use it in school and at home.
The Choices at 16 section (circled) explains A levels, vocational qualifications, T Levels, apprenticeships and how each pathway can lead on to a degree later.</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go to nextstepsready.org.uk and open Choices at 16. They click “Find out more” on each pathway – A levels, vocational qualifications, T Levels and apprenticeships (and Thinking of a degree later) – and read what each one involves and the things to think about.
On the My Post-16 Plan sheet (slide 23) they write their top 3 pathways in order, 1 = most interested, and say why their number 1 suits them.
If there is time, take a quick show of hands: whose number 1 is A levels? Vocational courses? T Levels? Apprenticeships?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choose ONE way to research, ideally linked to their number 1 pathway from Task 1:
A. Your school’s sixth form website – the courses on offer, entry requirements and open evening date (give students the web address).
B. Find a College or University (in Tools) – enter a postcode to see nearby colleges, then look at a college’s courses on its own website.
C. Choices at 16 › Apprenticeships › Find an apprenticeship and apply – search for vacancies on GOV.UK Find an apprenticeship and the other sites listed.
They find 2–3 courses or apprenticeships and record where they are, the entry requirements and open day or application dates on the My Post-16 Plan sheet (slide 23), plus a back-up plan.</a:t>
            </a:r>
          </a:p>
          <a:p>
            <a:r>
              <a:rPr lang="en-US" dirty="0"/>
              <a:t>Make sure students looking at apprenticeships know that they will need to look for vacancies nearer they preferred start date as these are live.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students are back as a group, talk about supporters and see if they can suggest any others.
Tell them the name of the school careers adviser and how to book an appointment (you can type it in on this slide).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lesson. Ask: what is your next step – an open day to visit, an application to start, or a conversation with your careers adviser?
Remind students that they can use Next Steps Ready at home – it is free and there is no login.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Printable sheet for Tasks 1 and 2. Print one copy per student.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NSR Liste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6E3EE"/>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11</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BDDE7"/>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Listening</a:t>
            </a:r>
            <a:endParaRPr lang="en-US" sz="1400" dirty="0"/>
          </a:p>
        </p:txBody>
      </p:sp>
      <p:pic>
        <p:nvPicPr>
          <p:cNvPr id="8" name="Image 1" descr="/tmp/claude-0/-home-claude/57c6dd4e-62f2-571d-b351-8f501f7ac058/scratchpad/lessons/wex/ppt/media/image3.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SR Speak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6E3EE"/>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11</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FE0DE"/>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Speaking</a:t>
            </a:r>
            <a:endParaRPr lang="en-US" sz="1400" dirty="0"/>
          </a:p>
        </p:txBody>
      </p:sp>
      <p:pic>
        <p:nvPicPr>
          <p:cNvPr id="8" name="Image 1" descr="/tmp/claude-0/-home-claude/57c6dd4e-62f2-571d-b351-8f501f7ac058/scratchpad/lessons/wex/ppt/media/image4.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NSR Plan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6E3EE"/>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11</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8F1E3"/>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Planning</a:t>
            </a:r>
            <a:endParaRPr lang="en-US" sz="1400" dirty="0"/>
          </a:p>
        </p:txBody>
      </p:sp>
      <p:pic>
        <p:nvPicPr>
          <p:cNvPr id="8" name="Image 1" descr="/tmp/claude-0/-home-claude/57c6dd4e-62f2-571d-b351-8f501f7ac058/scratchpad/lessons/wex/ppt/media/image5.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NSR Teamwork">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6E3EE"/>
          </a:solidFill>
          <a:ln/>
        </p:spPr>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11</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5F0F9"/>
          </a:solidFill>
          <a:ln/>
        </p:spPr>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Teamwork</a:t>
            </a:r>
            <a:endParaRPr lang="en-US" sz="1400" dirty="0"/>
          </a:p>
        </p:txBody>
      </p:sp>
      <p:pic>
        <p:nvPicPr>
          <p:cNvPr id="8" name="Image 1" descr="/tmp/claude-0/-home-claude/57c6dd4e-62f2-571d-b351-8f501f7ac058/scratchpad/lessons/wex/ppt/media/image6.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NSR Open">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6E3EE"/>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11</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SR Teacher">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600200" cy="283464"/>
          </a:xfrm>
          <a:prstGeom prst="rect">
            <a:avLst/>
          </a:prstGeom>
          <a:solidFill>
            <a:srgbClr val="F6E3EE"/>
          </a:solidFill>
          <a:ln/>
        </p:spPr>
        <p:txBody>
          <a:bodyPr/>
          <a:lstStyle/>
          <a:p>
            <a:endParaRPr lang="en-GB"/>
          </a:p>
        </p:txBody>
      </p:sp>
      <p:sp>
        <p:nvSpPr>
          <p:cNvPr id="4" name="Text 1"/>
          <p:cNvSpPr/>
          <p:nvPr/>
        </p:nvSpPr>
        <p:spPr>
          <a:xfrm>
            <a:off x="2157984" y="6336792"/>
            <a:ext cx="160020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Teacher notes</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NSR Hero">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6E3EE"/>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11</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9.pn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8" Type="http://schemas.openxmlformats.org/officeDocument/2006/relationships/hyperlink" Target="https://www.youtube.com/watch?v=OWZxyyK6OuA" TargetMode="External"/><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9.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7.png"/><Relationship Id="rId7"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10.png"/><Relationship Id="rId4" Type="http://schemas.openxmlformats.org/officeDocument/2006/relationships/image" Target="../media/image27.png"/><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4.jp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jpg"/><Relationship Id="rId4" Type="http://schemas.openxmlformats.org/officeDocument/2006/relationships/image" Target="../media/image36.jp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9.jp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42.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5.jp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25.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7.jpg"/><Relationship Id="rId5" Type="http://schemas.openxmlformats.org/officeDocument/2006/relationships/image" Target="../media/image36.jp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Teacher notes: Year 11 – Preparing for post-16</a:t>
            </a:r>
            <a:endParaRPr lang="en-US" sz="3200" dirty="0"/>
          </a:p>
        </p:txBody>
      </p:sp>
      <p:sp>
        <p:nvSpPr>
          <p:cNvPr id="3" name="intro panel"/>
          <p:cNvSpPr/>
          <p:nvPr/>
        </p:nvSpPr>
        <p:spPr>
          <a:xfrm>
            <a:off x="548640" y="1463040"/>
            <a:ext cx="3566160" cy="4572000"/>
          </a:xfrm>
          <a:prstGeom prst="roundRect">
            <a:avLst>
              <a:gd name="adj" fmla="val 359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4" name="Year 11 badge" descr="/tmp/claude-0/-home-claude/57c6dd4e-62f2-571d-b351-8f501f7ac058/scratchpad/lessons/assets/badge-y11.png"/>
          <p:cNvPicPr>
            <a:picLocks noChangeAspect="1"/>
          </p:cNvPicPr>
          <p:nvPr/>
        </p:nvPicPr>
        <p:blipFill>
          <a:blip r:embed="rId3"/>
          <a:stretch>
            <a:fillRect/>
          </a:stretch>
        </p:blipFill>
        <p:spPr>
          <a:xfrm>
            <a:off x="1325880" y="1691640"/>
            <a:ext cx="2011680" cy="2011680"/>
          </a:xfrm>
          <a:prstGeom prst="rect">
            <a:avLst/>
          </a:prstGeom>
        </p:spPr>
      </p:pic>
      <p:sp>
        <p:nvSpPr>
          <p:cNvPr id="5" name="Text 2"/>
          <p:cNvSpPr txBox="1"/>
          <p:nvPr/>
        </p:nvSpPr>
        <p:spPr>
          <a:xfrm>
            <a:off x="777240" y="3794760"/>
            <a:ext cx="3108960" cy="1188720"/>
          </a:xfrm>
          <a:prstGeom prst="rect">
            <a:avLst/>
          </a:prstGeom>
          <a:noFill/>
          <a:ln/>
        </p:spPr>
        <p:txBody>
          <a:bodyPr wrap="square" lIns="0" tIns="0" rIns="0" bIns="0" rtlCol="0" anchor="t"/>
          <a:lstStyle/>
          <a:p>
            <a:pPr marL="0" indent="0">
              <a:buNone/>
            </a:pPr>
            <a:r>
              <a:rPr lang="en-US" sz="1400" dirty="0">
                <a:solidFill>
                  <a:srgbClr val="FFFFFF"/>
                </a:solidFill>
                <a:latin typeface="Arial" pitchFamily="34" charset="0"/>
                <a:ea typeface="Arial" pitchFamily="34" charset="-122"/>
                <a:cs typeface="Arial" pitchFamily="34" charset="-120"/>
              </a:rPr>
              <a:t>A one-hour careers lesson to help Year 11 students understand their post-16 pathways and make a plan.</a:t>
            </a:r>
            <a:endParaRPr lang="en-US" sz="1400" dirty="0"/>
          </a:p>
        </p:txBody>
      </p:sp>
      <p:sp>
        <p:nvSpPr>
          <p:cNvPr id="6" name="version tag"/>
          <p:cNvSpPr/>
          <p:nvPr/>
        </p:nvSpPr>
        <p:spPr>
          <a:xfrm>
            <a:off x="777240" y="5029200"/>
            <a:ext cx="3108960" cy="777240"/>
          </a:xfrm>
          <a:prstGeom prst="roundRect">
            <a:avLst>
              <a:gd name="adj" fmla="val 11765"/>
            </a:avLst>
          </a:prstGeom>
          <a:solidFill>
            <a:srgbClr val="C25C8F"/>
          </a:solidFill>
          <a:ln w="12700">
            <a:solidFill>
              <a:srgbClr val="C25C8F"/>
            </a:solidFill>
            <a:prstDash val="solid"/>
          </a:ln>
        </p:spPr>
        <p:txBody>
          <a:bodyPr/>
          <a:lstStyle/>
          <a:p>
            <a:endParaRPr lang="en-GB"/>
          </a:p>
        </p:txBody>
      </p:sp>
      <p:sp>
        <p:nvSpPr>
          <p:cNvPr id="7" name="Text 4"/>
          <p:cNvSpPr txBox="1"/>
          <p:nvPr/>
        </p:nvSpPr>
        <p:spPr>
          <a:xfrm>
            <a:off x="914400" y="5029200"/>
            <a:ext cx="2834640" cy="777240"/>
          </a:xfrm>
          <a:prstGeom prst="rect">
            <a:avLst/>
          </a:prstGeom>
          <a:noFill/>
          <a:ln/>
        </p:spPr>
        <p:txBody>
          <a:bodyPr wrap="square" lIns="0" tIns="0" rIns="0" bIns="0" rtlCol="0" anchor="ctr"/>
          <a:lstStyle/>
          <a:p>
            <a:pPr marL="0" indent="0">
              <a:buNone/>
            </a:pPr>
            <a:r>
              <a:rPr lang="en-US" sz="1300" b="1" dirty="0">
                <a:solidFill>
                  <a:srgbClr val="FFFFFF"/>
                </a:solidFill>
                <a:latin typeface="Arial" pitchFamily="34" charset="0"/>
                <a:ea typeface="Arial" pitchFamily="34" charset="-122"/>
                <a:cs typeface="Arial" pitchFamily="34" charset="-120"/>
              </a:rPr>
              <a:t>Online version</a:t>
            </a:r>
            <a:endParaRPr lang="en-US" sz="1300" dirty="0"/>
          </a:p>
          <a:p>
            <a:pPr marL="0" indent="0">
              <a:buNone/>
            </a:pPr>
            <a:r>
              <a:rPr lang="en-US" sz="1300" dirty="0">
                <a:solidFill>
                  <a:srgbClr val="FFFFFF"/>
                </a:solidFill>
                <a:latin typeface="Arial" pitchFamily="34" charset="0"/>
                <a:ea typeface="Arial" pitchFamily="34" charset="-122"/>
                <a:cs typeface="Arial" pitchFamily="34" charset="-120"/>
              </a:rPr>
              <a:t>Each student needs a device with internet access</a:t>
            </a:r>
            <a:endParaRPr lang="en-US" sz="1300" dirty="0"/>
          </a:p>
        </p:txBody>
      </p:sp>
      <p:sp>
        <p:nvSpPr>
          <p:cNvPr id="8" name="Text 5"/>
          <p:cNvSpPr txBox="1"/>
          <p:nvPr/>
        </p:nvSpPr>
        <p:spPr>
          <a:xfrm>
            <a:off x="4434840" y="1463040"/>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This lesson aims to support students to:</a:t>
            </a:r>
            <a:endParaRPr lang="en-US" sz="1700" dirty="0"/>
          </a:p>
        </p:txBody>
      </p:sp>
      <p:sp>
        <p:nvSpPr>
          <p:cNvPr id="9" name="card"/>
          <p:cNvSpPr/>
          <p:nvPr/>
        </p:nvSpPr>
        <p:spPr>
          <a:xfrm>
            <a:off x="4434840" y="1874520"/>
            <a:ext cx="7205472" cy="914400"/>
          </a:xfrm>
          <a:prstGeom prst="roundRect">
            <a:avLst>
              <a:gd name="adj" fmla="val 12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7"/>
          <p:cNvSpPr txBox="1"/>
          <p:nvPr/>
        </p:nvSpPr>
        <p:spPr>
          <a:xfrm>
            <a:off x="4617720" y="1874520"/>
            <a:ext cx="6839712" cy="914400"/>
          </a:xfrm>
          <a:prstGeom prst="rect">
            <a:avLst/>
          </a:prstGeom>
          <a:noFill/>
          <a:ln/>
        </p:spPr>
        <p:txBody>
          <a:bodyPr wrap="square" lIns="0" tIns="0" rIns="0" bIns="0" rtlCol="0" anchor="ctr"/>
          <a:lstStyle/>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Develop their career skills for life, learning and work</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Prepare for the next career decisions they will have to make</a:t>
            </a:r>
            <a:endParaRPr lang="en-US" sz="1400" dirty="0"/>
          </a:p>
        </p:txBody>
      </p:sp>
      <p:sp>
        <p:nvSpPr>
          <p:cNvPr id="11" name="Text 8"/>
          <p:cNvSpPr txBox="1"/>
          <p:nvPr/>
        </p:nvSpPr>
        <p:spPr>
          <a:xfrm>
            <a:off x="4434840" y="2944368"/>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Career development skills (CDI Framework)</a:t>
            </a:r>
            <a:endParaRPr lang="en-US" sz="1700" dirty="0"/>
          </a:p>
        </p:txBody>
      </p:sp>
      <p:sp>
        <p:nvSpPr>
          <p:cNvPr id="12" name="card"/>
          <p:cNvSpPr/>
          <p:nvPr/>
        </p:nvSpPr>
        <p:spPr>
          <a:xfrm>
            <a:off x="4434840" y="3355848"/>
            <a:ext cx="7205472" cy="1325880"/>
          </a:xfrm>
          <a:prstGeom prst="roundRect">
            <a:avLst>
              <a:gd name="adj" fmla="val 82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10"/>
          <p:cNvSpPr txBox="1"/>
          <p:nvPr/>
        </p:nvSpPr>
        <p:spPr>
          <a:xfrm>
            <a:off x="4617720" y="3355848"/>
            <a:ext cx="6839712" cy="1325880"/>
          </a:xfrm>
          <a:prstGeom prst="rect">
            <a:avLst/>
          </a:prstGeom>
          <a:noFill/>
          <a:ln/>
        </p:spPr>
        <p:txBody>
          <a:bodyPr wrap="square" lIns="0" tIns="0" rIns="0" bIns="0" rtlCol="0" anchor="ctr"/>
          <a:lstStyle/>
          <a:p>
            <a:pPr marL="177800" indent="-177800">
              <a:spcAft>
                <a:spcPts val="200"/>
              </a:spcAft>
              <a:buSzPct val="100000"/>
              <a:buChar char="•"/>
            </a:pPr>
            <a:r>
              <a:rPr lang="en-US" sz="1300" dirty="0">
                <a:solidFill>
                  <a:srgbClr val="0B2A4A"/>
                </a:solidFill>
                <a:latin typeface="Arial" pitchFamily="34" charset="0"/>
                <a:ea typeface="Arial" pitchFamily="34" charset="-122"/>
                <a:cs typeface="Arial" pitchFamily="34" charset="-120"/>
              </a:rPr>
              <a:t>Recognising the main learning pathways, considering which one they want to follow and how they will access and succeed in it</a:t>
            </a:r>
            <a:endParaRPr lang="en-US" sz="1300" dirty="0"/>
          </a:p>
          <a:p>
            <a:pPr marL="177800" indent="-177800">
              <a:spcAft>
                <a:spcPts val="200"/>
              </a:spcAft>
              <a:buSzPct val="100000"/>
              <a:buChar char="•"/>
            </a:pPr>
            <a:r>
              <a:rPr lang="en-US" sz="1300" dirty="0">
                <a:solidFill>
                  <a:srgbClr val="0B2A4A"/>
                </a:solidFill>
                <a:latin typeface="Arial" pitchFamily="34" charset="0"/>
                <a:ea typeface="Arial" pitchFamily="34" charset="-122"/>
                <a:cs typeface="Arial" pitchFamily="34" charset="-120"/>
              </a:rPr>
              <a:t>Taking steps to achieve in their GCSEs and make a decision about their post-16 pathway</a:t>
            </a:r>
            <a:endParaRPr lang="en-US" sz="1300" dirty="0"/>
          </a:p>
          <a:p>
            <a:pPr marL="177800" indent="-177800">
              <a:spcAft>
                <a:spcPts val="200"/>
              </a:spcAft>
              <a:buSzPct val="100000"/>
              <a:buChar char="•"/>
            </a:pPr>
            <a:r>
              <a:rPr lang="en-US" sz="1300" dirty="0">
                <a:solidFill>
                  <a:srgbClr val="0B2A4A"/>
                </a:solidFill>
                <a:latin typeface="Arial" pitchFamily="34" charset="0"/>
                <a:ea typeface="Arial" pitchFamily="34" charset="-122"/>
                <a:cs typeface="Arial" pitchFamily="34" charset="-120"/>
              </a:rPr>
              <a:t>Making plans and developing a pathway into their future</a:t>
            </a:r>
            <a:endParaRPr lang="en-US" sz="1300" dirty="0"/>
          </a:p>
        </p:txBody>
      </p:sp>
      <p:sp>
        <p:nvSpPr>
          <p:cNvPr id="14" name="Gatsby Benchmarks card"/>
          <p:cNvSpPr/>
          <p:nvPr/>
        </p:nvSpPr>
        <p:spPr>
          <a:xfrm>
            <a:off x="4434840" y="4846320"/>
            <a:ext cx="2279904" cy="1188720"/>
          </a:xfrm>
          <a:prstGeom prst="roundRect">
            <a:avLst>
              <a:gd name="adj" fmla="val 9231"/>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15" name="Text 12"/>
          <p:cNvSpPr txBox="1"/>
          <p:nvPr/>
        </p:nvSpPr>
        <p:spPr>
          <a:xfrm>
            <a:off x="4572000"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Gatsby Benchmarks</a:t>
            </a:r>
            <a:endParaRPr lang="en-US" sz="1400" dirty="0"/>
          </a:p>
        </p:txBody>
      </p:sp>
      <p:sp>
        <p:nvSpPr>
          <p:cNvPr id="16" name="Text 13"/>
          <p:cNvSpPr txBox="1"/>
          <p:nvPr/>
        </p:nvSpPr>
        <p:spPr>
          <a:xfrm>
            <a:off x="4572000"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1, 2, 3, 4 and 6</a:t>
            </a:r>
            <a:endParaRPr lang="en-US" sz="1300" dirty="0"/>
          </a:p>
        </p:txBody>
      </p:sp>
      <p:sp>
        <p:nvSpPr>
          <p:cNvPr id="17" name="Equalex Framework card"/>
          <p:cNvSpPr/>
          <p:nvPr/>
        </p:nvSpPr>
        <p:spPr>
          <a:xfrm>
            <a:off x="6897624" y="4846320"/>
            <a:ext cx="2279904" cy="1188720"/>
          </a:xfrm>
          <a:prstGeom prst="roundRect">
            <a:avLst>
              <a:gd name="adj" fmla="val 9231"/>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5"/>
          <p:cNvSpPr txBox="1"/>
          <p:nvPr/>
        </p:nvSpPr>
        <p:spPr>
          <a:xfrm>
            <a:off x="7034784"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Equalex Framework</a:t>
            </a:r>
            <a:endParaRPr lang="en-US" sz="1400" dirty="0"/>
          </a:p>
        </p:txBody>
      </p:sp>
      <p:sp>
        <p:nvSpPr>
          <p:cNvPr id="19" name="Text 16"/>
          <p:cNvSpPr txBox="1"/>
          <p:nvPr/>
        </p:nvSpPr>
        <p:spPr>
          <a:xfrm>
            <a:off x="7034784"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Introduce &amp; Inspire</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Investigate &amp; Explore</a:t>
            </a:r>
            <a:endParaRPr lang="en-US" sz="1300" dirty="0"/>
          </a:p>
        </p:txBody>
      </p:sp>
      <p:sp>
        <p:nvSpPr>
          <p:cNvPr id="20" name="Skills Builder card"/>
          <p:cNvSpPr/>
          <p:nvPr/>
        </p:nvSpPr>
        <p:spPr>
          <a:xfrm>
            <a:off x="9360408" y="4846320"/>
            <a:ext cx="2279904" cy="1188720"/>
          </a:xfrm>
          <a:prstGeom prst="roundRect">
            <a:avLst>
              <a:gd name="adj" fmla="val 9231"/>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21" name="Text 18"/>
          <p:cNvSpPr txBox="1"/>
          <p:nvPr/>
        </p:nvSpPr>
        <p:spPr>
          <a:xfrm>
            <a:off x="9497568"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Skills Builder</a:t>
            </a:r>
            <a:endParaRPr lang="en-US" sz="1400" dirty="0"/>
          </a:p>
        </p:txBody>
      </p:sp>
      <p:pic>
        <p:nvPicPr>
          <p:cNvPr id="22" name="Planning badge" descr="/tmp/claude-0/-home-claude/57c6dd4e-62f2-571d-b351-8f501f7ac058/scratchpad/lessons/wex/ppt/media/image5.png"/>
          <p:cNvPicPr>
            <a:picLocks noChangeAspect="1"/>
          </p:cNvPicPr>
          <p:nvPr/>
        </p:nvPicPr>
        <p:blipFill>
          <a:blip r:embed="rId4"/>
          <a:stretch>
            <a:fillRect/>
          </a:stretch>
        </p:blipFill>
        <p:spPr>
          <a:xfrm>
            <a:off x="9497568" y="5303520"/>
            <a:ext cx="621792" cy="621792"/>
          </a:xfrm>
          <a:prstGeom prst="rect">
            <a:avLst/>
          </a:prstGeom>
        </p:spPr>
      </p:pic>
      <p:pic>
        <p:nvPicPr>
          <p:cNvPr id="23" name="Speaking badge" descr="/tmp/claude-0/-home-claude/57c6dd4e-62f2-571d-b351-8f501f7ac058/scratchpad/lessons/wex/ppt/media/image4.png"/>
          <p:cNvPicPr>
            <a:picLocks noChangeAspect="1"/>
          </p:cNvPicPr>
          <p:nvPr/>
        </p:nvPicPr>
        <p:blipFill>
          <a:blip r:embed="rId5"/>
          <a:stretch>
            <a:fillRect/>
          </a:stretch>
        </p:blipFill>
        <p:spPr>
          <a:xfrm>
            <a:off x="10210800" y="5303520"/>
            <a:ext cx="621792" cy="621792"/>
          </a:xfrm>
          <a:prstGeom prst="rect">
            <a:avLst/>
          </a:prstGeom>
        </p:spPr>
      </p:pic>
      <p:pic>
        <p:nvPicPr>
          <p:cNvPr id="24" name="Listening badge" descr="/tmp/claude-0/-home-claude/57c6dd4e-62f2-571d-b351-8f501f7ac058/scratchpad/lessons/wex/ppt/media/image3.png"/>
          <p:cNvPicPr>
            <a:picLocks noChangeAspect="1"/>
          </p:cNvPicPr>
          <p:nvPr/>
        </p:nvPicPr>
        <p:blipFill>
          <a:blip r:embed="rId6"/>
          <a:stretch>
            <a:fillRect/>
          </a:stretch>
        </p:blipFill>
        <p:spPr>
          <a:xfrm>
            <a:off x="10924032" y="5303520"/>
            <a:ext cx="621792" cy="621792"/>
          </a:xfrm>
          <a:prstGeom prst="rect">
            <a:avLst/>
          </a:prstGeom>
        </p:spPr>
      </p:pic>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Lesson overview</a:t>
            </a:r>
            <a:endParaRPr lang="en-US" sz="3200" dirty="0"/>
          </a:p>
        </p:txBody>
      </p:sp>
      <p:sp>
        <p:nvSpPr>
          <p:cNvPr id="3" name="before the lesson"/>
          <p:cNvSpPr/>
          <p:nvPr/>
        </p:nvSpPr>
        <p:spPr>
          <a:xfrm>
            <a:off x="548640" y="1417320"/>
            <a:ext cx="11091672" cy="685800"/>
          </a:xfrm>
          <a:prstGeom prst="roundRect">
            <a:avLst>
              <a:gd name="adj" fmla="val 16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4" name="before circle"/>
          <p:cNvSpPr/>
          <p:nvPr/>
        </p:nvSpPr>
        <p:spPr>
          <a:xfrm>
            <a:off x="685800" y="1508760"/>
            <a:ext cx="502920" cy="502920"/>
          </a:xfrm>
          <a:prstGeom prst="ellipse">
            <a:avLst/>
          </a:prstGeom>
          <a:solidFill>
            <a:srgbClr val="004077"/>
          </a:solidFill>
          <a:ln w="12700">
            <a:solidFill>
              <a:srgbClr val="004077"/>
            </a:solidFill>
            <a:prstDash val="solid"/>
          </a:ln>
        </p:spPr>
        <p:txBody>
          <a:bodyPr/>
          <a:lstStyle/>
          <a:p>
            <a:endParaRPr lang="en-GB"/>
          </a:p>
        </p:txBody>
      </p:sp>
      <p:pic>
        <p:nvPicPr>
          <p:cNvPr id="5" name="before icon" descr="preencoded.png"/>
          <p:cNvPicPr>
            <a:picLocks noChangeAspect="1"/>
          </p:cNvPicPr>
          <p:nvPr/>
        </p:nvPicPr>
        <p:blipFill>
          <a:blip r:embed="rId3"/>
          <a:stretch>
            <a:fillRect/>
          </a:stretch>
        </p:blipFill>
        <p:spPr>
          <a:xfrm>
            <a:off x="806501" y="1629461"/>
            <a:ext cx="261518" cy="261518"/>
          </a:xfrm>
          <a:prstGeom prst="rect">
            <a:avLst/>
          </a:prstGeom>
        </p:spPr>
      </p:pic>
      <p:sp>
        <p:nvSpPr>
          <p:cNvPr id="6" name="Text 3"/>
          <p:cNvSpPr txBox="1"/>
          <p:nvPr/>
        </p:nvSpPr>
        <p:spPr>
          <a:xfrm>
            <a:off x="1371600" y="1417320"/>
            <a:ext cx="10149840" cy="685800"/>
          </a:xfrm>
          <a:prstGeom prst="rect">
            <a:avLst/>
          </a:prstGeom>
          <a:noFill/>
          <a:ln/>
        </p:spPr>
        <p:txBody>
          <a:bodyPr wrap="square" lIns="0" tIns="0" rIns="0" bIns="0" rtlCol="0" anchor="ctr"/>
          <a:lstStyle/>
          <a:p>
            <a:pPr marL="0" indent="0">
              <a:buNone/>
            </a:pPr>
            <a:r>
              <a:rPr lang="en-US" sz="1500" b="1" dirty="0">
                <a:solidFill>
                  <a:srgbClr val="0B2A4A"/>
                </a:solidFill>
                <a:latin typeface="Arial" pitchFamily="34" charset="0"/>
                <a:ea typeface="Arial" pitchFamily="34" charset="-122"/>
                <a:cs typeface="Arial" pitchFamily="34" charset="-120"/>
              </a:rPr>
              <a:t>Before the lesson: </a:t>
            </a:r>
            <a:r>
              <a:rPr lang="en-US" sz="1500" dirty="0">
                <a:solidFill>
                  <a:srgbClr val="0B2A4A"/>
                </a:solidFill>
                <a:latin typeface="Arial" pitchFamily="34" charset="0"/>
                <a:ea typeface="Arial" pitchFamily="34" charset="-122"/>
                <a:cs typeface="Arial" pitchFamily="34" charset="-120"/>
              </a:rPr>
              <a:t>ask your IT team to whitelist </a:t>
            </a:r>
            <a:r>
              <a:rPr lang="en-US" sz="1500" b="1" dirty="0">
                <a:solidFill>
                  <a:srgbClr val="0072BA"/>
                </a:solidFill>
                <a:latin typeface="Arial" pitchFamily="34" charset="0"/>
                <a:ea typeface="Arial" pitchFamily="34" charset="-122"/>
                <a:cs typeface="Arial" pitchFamily="34" charset="-120"/>
              </a:rPr>
              <a:t>nextstepsready.org.uk</a:t>
            </a:r>
            <a:r>
              <a:rPr lang="en-US" sz="1500" dirty="0">
                <a:solidFill>
                  <a:srgbClr val="0B2A4A"/>
                </a:solidFill>
                <a:latin typeface="Arial" pitchFamily="34" charset="0"/>
                <a:ea typeface="Arial" pitchFamily="34" charset="-122"/>
                <a:cs typeface="Arial" pitchFamily="34" charset="-120"/>
              </a:rPr>
              <a:t>. Each student needs a device. Print the My Post-16 Plan sheet (slide 23) and have your school’s sixth form web address ready for Task 2.</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2286000"/>
          <a:ext cx="11091672" cy="3520440"/>
        </p:xfrm>
        <a:graphic>
          <a:graphicData uri="http://schemas.openxmlformats.org/drawingml/2006/table">
            <a:tbl>
              <a:tblPr/>
              <a:tblGrid>
                <a:gridCol w="118872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5879592">
                  <a:extLst>
                    <a:ext uri="{9D8B030D-6E8A-4147-A177-3AD203B41FA5}">
                      <a16:colId xmlns:a16="http://schemas.microsoft.com/office/drawing/2014/main" val="20002"/>
                    </a:ext>
                  </a:extLst>
                </a:gridCol>
                <a:gridCol w="2834640">
                  <a:extLst>
                    <a:ext uri="{9D8B030D-6E8A-4147-A177-3AD203B41FA5}">
                      <a16:colId xmlns:a16="http://schemas.microsoft.com/office/drawing/2014/main" val="20003"/>
                    </a:ext>
                  </a:extLst>
                </a:gridCol>
              </a:tblGrid>
              <a:tr h="411480">
                <a:tc>
                  <a:txBody>
                    <a:bodyPr/>
                    <a:lstStyle/>
                    <a:p>
                      <a:pPr marL="0" indent="0">
                        <a:buNone/>
                      </a:pPr>
                      <a:r>
                        <a:rPr lang="en-US" sz="1400" b="1" dirty="0">
                          <a:solidFill>
                            <a:srgbClr val="FFFFFF"/>
                          </a:solidFill>
                          <a:latin typeface="Arial" pitchFamily="34" charset="0"/>
                          <a:ea typeface="Arial" pitchFamily="34" charset="-122"/>
                          <a:cs typeface="Arial" pitchFamily="34" charset="-120"/>
                        </a:rPr>
                        <a:t>Timing</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400" b="1" dirty="0">
                          <a:solidFill>
                            <a:srgbClr val="FFFFFF"/>
                          </a:solidFill>
                          <a:latin typeface="Arial" pitchFamily="34" charset="0"/>
                          <a:ea typeface="Arial" pitchFamily="34" charset="-122"/>
                          <a:cs typeface="Arial" pitchFamily="34" charset="-120"/>
                        </a:rPr>
                        <a:t>Slides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400" b="1" dirty="0">
                          <a:solidFill>
                            <a:srgbClr val="FFFFFF"/>
                          </a:solidFill>
                          <a:latin typeface="Arial" pitchFamily="34" charset="0"/>
                          <a:ea typeface="Arial" pitchFamily="34" charset="-122"/>
                          <a:cs typeface="Arial" pitchFamily="34" charset="-120"/>
                        </a:rPr>
                        <a:t>Activity</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400" b="1" dirty="0">
                          <a:solidFill>
                            <a:srgbClr val="FFFFFF"/>
                          </a:solidFill>
                          <a:latin typeface="Arial" pitchFamily="34" charset="0"/>
                          <a:ea typeface="Arial" pitchFamily="34" charset="-122"/>
                          <a:cs typeface="Arial" pitchFamily="34" charset="-120"/>
                        </a:rPr>
                        <a:t>Resources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extLst>
                  <a:ext uri="{0D108BD9-81ED-4DB2-BD59-A6C34878D82A}">
                    <a16:rowId xmlns:a16="http://schemas.microsoft.com/office/drawing/2014/main" val="10000"/>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10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4–9</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Warm-up (lottery holiday), what is a career, future jobs, get ready for your future career</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Video link (optional)</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10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10–17</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Post-16 pathways: qualifications ladder, different routes, vocational, T Levels, apprenticeships, A levels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10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18–19</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Online Task 1: explore the pathways in Choices at 16 and put your top 3 in order</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Device, My Post-16 Plan sheet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20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20</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Online Task 2: research courses or apprenticeships – school sixth form website, Find a College or University, or Find an apprenticeship</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Device, My Post-16 Plan sheet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5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21–22</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Use your supporters, then wrap-up</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8" name="Text 4"/>
          <p:cNvSpPr txBox="1"/>
          <p:nvPr/>
        </p:nvSpPr>
        <p:spPr>
          <a:xfrm>
            <a:off x="548640" y="5897880"/>
            <a:ext cx="11091672" cy="365760"/>
          </a:xfrm>
          <a:prstGeom prst="rect">
            <a:avLst/>
          </a:prstGeom>
          <a:noFill/>
          <a:ln/>
        </p:spPr>
        <p:txBody>
          <a:bodyPr wrap="square" lIns="0" tIns="0" rIns="0" bIns="0" rtlCol="0" anchor="t"/>
          <a:lstStyle/>
          <a:p>
            <a:pPr marL="0" indent="0">
              <a:buNone/>
            </a:pPr>
            <a:r>
              <a:rPr lang="en-US" sz="1300" i="1" dirty="0">
                <a:solidFill>
                  <a:srgbClr val="4F6072"/>
                </a:solidFill>
                <a:latin typeface="Arial" pitchFamily="34" charset="0"/>
                <a:ea typeface="Arial" pitchFamily="34" charset="-122"/>
                <a:cs typeface="Arial" pitchFamily="34" charset="-120"/>
              </a:rPr>
              <a:t>Total: about 55 minutes. Timings are a guide – you could split the lesson over two sessions.</a:t>
            </a:r>
            <a:endParaRPr lang="en-US" sz="13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hero panel"/>
          <p:cNvSpPr/>
          <p:nvPr/>
        </p:nvSpPr>
        <p:spPr>
          <a:xfrm>
            <a:off x="548640" y="502920"/>
            <a:ext cx="4114800" cy="5532120"/>
          </a:xfrm>
          <a:prstGeom prst="roundRect">
            <a:avLst>
              <a:gd name="adj" fmla="val 3556"/>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3" name="Year 11 badge" descr="/tmp/claude-0/-home-claude/57c6dd4e-62f2-571d-b351-8f501f7ac058/scratchpad/lessons/assets/badge-y11.png"/>
          <p:cNvPicPr>
            <a:picLocks noChangeAspect="1"/>
          </p:cNvPicPr>
          <p:nvPr/>
        </p:nvPicPr>
        <p:blipFill>
          <a:blip r:embed="rId3"/>
          <a:stretch>
            <a:fillRect/>
          </a:stretch>
        </p:blipFill>
        <p:spPr>
          <a:xfrm>
            <a:off x="1463040" y="868680"/>
            <a:ext cx="2286000" cy="2286000"/>
          </a:xfrm>
          <a:prstGeom prst="rect">
            <a:avLst/>
          </a:prstGeom>
        </p:spPr>
      </p:pic>
      <p:sp>
        <p:nvSpPr>
          <p:cNvPr id="4" name="Text 1"/>
          <p:cNvSpPr txBox="1"/>
          <p:nvPr/>
        </p:nvSpPr>
        <p:spPr>
          <a:xfrm>
            <a:off x="914400" y="3383280"/>
            <a:ext cx="3383280" cy="1508760"/>
          </a:xfrm>
          <a:prstGeom prst="rect">
            <a:avLst/>
          </a:prstGeom>
          <a:noFill/>
          <a:ln/>
        </p:spPr>
        <p:txBody>
          <a:bodyPr wrap="square" lIns="0" tIns="0" rIns="0" bIns="0" rtlCol="0" anchor="t"/>
          <a:lstStyle/>
          <a:p>
            <a:pPr marL="0" indent="0">
              <a:buNone/>
            </a:pPr>
            <a:r>
              <a:rPr lang="en-US" sz="1800" dirty="0">
                <a:solidFill>
                  <a:srgbClr val="BFD4EA"/>
                </a:solidFill>
                <a:latin typeface="Arial" pitchFamily="34" charset="0"/>
                <a:ea typeface="Arial" pitchFamily="34" charset="-122"/>
                <a:cs typeface="Arial" pitchFamily="34" charset="-120"/>
              </a:rPr>
              <a:t>Careers lesson</a:t>
            </a:r>
            <a:endParaRPr lang="en-US" sz="1800" dirty="0"/>
          </a:p>
          <a:p>
            <a:pPr marL="0" indent="0">
              <a:buNone/>
            </a:pPr>
            <a:r>
              <a:rPr lang="en-US" sz="3200" b="1" dirty="0">
                <a:solidFill>
                  <a:srgbClr val="FFFFFF"/>
                </a:solidFill>
                <a:latin typeface="Arial" pitchFamily="34" charset="0"/>
                <a:ea typeface="Arial" pitchFamily="34" charset="-122"/>
                <a:cs typeface="Arial" pitchFamily="34" charset="-120"/>
              </a:rPr>
              <a:t>Preparing for post-16</a:t>
            </a:r>
            <a:endParaRPr lang="en-US" sz="1800" dirty="0"/>
          </a:p>
        </p:txBody>
      </p:sp>
      <p:sp>
        <p:nvSpPr>
          <p:cNvPr id="5" name="Text 2"/>
          <p:cNvSpPr txBox="1"/>
          <p:nvPr/>
        </p:nvSpPr>
        <p:spPr>
          <a:xfrm>
            <a:off x="914400" y="4937760"/>
            <a:ext cx="3383280" cy="91440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Explore all your options after Year 11 and make a plan for your future.</a:t>
            </a:r>
            <a:endParaRPr lang="en-US" sz="1500" dirty="0"/>
          </a:p>
        </p:txBody>
      </p:sp>
      <p:sp>
        <p:nvSpPr>
          <p:cNvPr id="6" name="Text 3"/>
          <p:cNvSpPr txBox="1"/>
          <p:nvPr/>
        </p:nvSpPr>
        <p:spPr>
          <a:xfrm>
            <a:off x="5120640" y="548640"/>
            <a:ext cx="6492240" cy="54864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In this lesson you will:</a:t>
            </a:r>
            <a:endParaRPr lang="en-US" sz="2400" dirty="0"/>
          </a:p>
        </p:txBody>
      </p:sp>
      <p:sp>
        <p:nvSpPr>
          <p:cNvPr id="7" name="aim 1"/>
          <p:cNvSpPr/>
          <p:nvPr/>
        </p:nvSpPr>
        <p:spPr>
          <a:xfrm>
            <a:off x="5806440" y="1280160"/>
            <a:ext cx="5833872" cy="1097280"/>
          </a:xfrm>
          <a:prstGeom prst="roundRect">
            <a:avLst>
              <a:gd name="adj" fmla="val 10000"/>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8" name="Text 5"/>
          <p:cNvSpPr txBox="1"/>
          <p:nvPr/>
        </p:nvSpPr>
        <p:spPr>
          <a:xfrm>
            <a:off x="6035040" y="128016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See how your post-16 choices fit with future jobs and your career.</a:t>
            </a:r>
            <a:endParaRPr lang="en-US" sz="1900" dirty="0"/>
          </a:p>
        </p:txBody>
      </p:sp>
      <p:sp>
        <p:nvSpPr>
          <p:cNvPr id="9" name="aim 1 circle"/>
          <p:cNvSpPr/>
          <p:nvPr/>
        </p:nvSpPr>
        <p:spPr>
          <a:xfrm>
            <a:off x="10744200" y="146304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0" name="aim 1 icon" descr="preencoded.png"/>
          <p:cNvPicPr>
            <a:picLocks noChangeAspect="1"/>
          </p:cNvPicPr>
          <p:nvPr/>
        </p:nvPicPr>
        <p:blipFill>
          <a:blip r:embed="rId4"/>
          <a:stretch>
            <a:fillRect/>
          </a:stretch>
        </p:blipFill>
        <p:spPr>
          <a:xfrm>
            <a:off x="10919765" y="1638605"/>
            <a:ext cx="380390" cy="380390"/>
          </a:xfrm>
          <a:prstGeom prst="rect">
            <a:avLst/>
          </a:prstGeom>
        </p:spPr>
      </p:pic>
      <p:sp>
        <p:nvSpPr>
          <p:cNvPr id="11" name="number 1"/>
          <p:cNvSpPr/>
          <p:nvPr/>
        </p:nvSpPr>
        <p:spPr>
          <a:xfrm>
            <a:off x="5120640" y="1527048"/>
            <a:ext cx="603504" cy="603504"/>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8"/>
          <p:cNvSpPr txBox="1"/>
          <p:nvPr/>
        </p:nvSpPr>
        <p:spPr>
          <a:xfrm>
            <a:off x="5120640" y="152704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1</a:t>
            </a:r>
            <a:endParaRPr lang="en-US" sz="2400" dirty="0"/>
          </a:p>
        </p:txBody>
      </p:sp>
      <p:sp>
        <p:nvSpPr>
          <p:cNvPr id="13" name="aim 2"/>
          <p:cNvSpPr/>
          <p:nvPr/>
        </p:nvSpPr>
        <p:spPr>
          <a:xfrm>
            <a:off x="5806440" y="2606040"/>
            <a:ext cx="5833872" cy="1097280"/>
          </a:xfrm>
          <a:prstGeom prst="roundRect">
            <a:avLst>
              <a:gd name="adj" fmla="val 10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4" name="Text 10"/>
          <p:cNvSpPr txBox="1"/>
          <p:nvPr/>
        </p:nvSpPr>
        <p:spPr>
          <a:xfrm>
            <a:off x="6035040" y="260604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Find out about A levels, vocational courses, T Levels and apprenticeships.</a:t>
            </a:r>
            <a:endParaRPr lang="en-US" sz="1900" dirty="0"/>
          </a:p>
        </p:txBody>
      </p:sp>
      <p:sp>
        <p:nvSpPr>
          <p:cNvPr id="15" name="aim 2 circle"/>
          <p:cNvSpPr/>
          <p:nvPr/>
        </p:nvSpPr>
        <p:spPr>
          <a:xfrm>
            <a:off x="10744200" y="278892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6" name="aim 2 icon" descr="preencoded.png"/>
          <p:cNvPicPr>
            <a:picLocks noChangeAspect="1"/>
          </p:cNvPicPr>
          <p:nvPr/>
        </p:nvPicPr>
        <p:blipFill>
          <a:blip r:embed="rId5"/>
          <a:stretch>
            <a:fillRect/>
          </a:stretch>
        </p:blipFill>
        <p:spPr>
          <a:xfrm>
            <a:off x="10919765" y="2964485"/>
            <a:ext cx="380390" cy="380390"/>
          </a:xfrm>
          <a:prstGeom prst="rect">
            <a:avLst/>
          </a:prstGeom>
        </p:spPr>
      </p:pic>
      <p:sp>
        <p:nvSpPr>
          <p:cNvPr id="17" name="number 2"/>
          <p:cNvSpPr/>
          <p:nvPr/>
        </p:nvSpPr>
        <p:spPr>
          <a:xfrm>
            <a:off x="5120640" y="2852928"/>
            <a:ext cx="603504" cy="603504"/>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3"/>
          <p:cNvSpPr txBox="1"/>
          <p:nvPr/>
        </p:nvSpPr>
        <p:spPr>
          <a:xfrm>
            <a:off x="5120640" y="285292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2</a:t>
            </a:r>
            <a:endParaRPr lang="en-US" sz="2400" dirty="0"/>
          </a:p>
        </p:txBody>
      </p:sp>
      <p:grpSp>
        <p:nvGrpSpPr>
          <p:cNvPr id="35" name="Group 34">
            <a:extLst>
              <a:ext uri="{FF2B5EF4-FFF2-40B4-BE49-F238E27FC236}">
                <a16:creationId xmlns:a16="http://schemas.microsoft.com/office/drawing/2014/main" id="{8B8CF8F3-8BC3-C131-4F87-26DEC46AB6B0}"/>
              </a:ext>
            </a:extLst>
          </p:cNvPr>
          <p:cNvGrpSpPr/>
          <p:nvPr/>
        </p:nvGrpSpPr>
        <p:grpSpPr>
          <a:xfrm>
            <a:off x="5120640" y="3931920"/>
            <a:ext cx="6519672" cy="1097280"/>
            <a:chOff x="5120640" y="3931920"/>
            <a:chExt cx="6519672" cy="1097280"/>
          </a:xfrm>
        </p:grpSpPr>
        <p:sp>
          <p:nvSpPr>
            <p:cNvPr id="19" name="aim 3"/>
            <p:cNvSpPr/>
            <p:nvPr/>
          </p:nvSpPr>
          <p:spPr>
            <a:xfrm>
              <a:off x="5806440" y="3931920"/>
              <a:ext cx="5833872" cy="1097280"/>
            </a:xfrm>
            <a:prstGeom prst="roundRect">
              <a:avLst>
                <a:gd name="adj" fmla="val 100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20" name="Text 15"/>
            <p:cNvSpPr txBox="1"/>
            <p:nvPr/>
          </p:nvSpPr>
          <p:spPr>
            <a:xfrm>
              <a:off x="6035040" y="393192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Make a plan and develop a pathway into your future.</a:t>
              </a:r>
              <a:endParaRPr lang="en-US" sz="1900" dirty="0"/>
            </a:p>
          </p:txBody>
        </p:sp>
        <p:sp>
          <p:nvSpPr>
            <p:cNvPr id="21" name="aim 3 circle"/>
            <p:cNvSpPr/>
            <p:nvPr/>
          </p:nvSpPr>
          <p:spPr>
            <a:xfrm>
              <a:off x="10744200" y="411480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22" name="aim 3 icon" descr="preencoded.png"/>
            <p:cNvPicPr>
              <a:picLocks noChangeAspect="1"/>
            </p:cNvPicPr>
            <p:nvPr/>
          </p:nvPicPr>
          <p:blipFill>
            <a:blip r:embed="rId6"/>
            <a:stretch>
              <a:fillRect/>
            </a:stretch>
          </p:blipFill>
          <p:spPr>
            <a:xfrm>
              <a:off x="10919765" y="4290365"/>
              <a:ext cx="380390" cy="380390"/>
            </a:xfrm>
            <a:prstGeom prst="rect">
              <a:avLst/>
            </a:prstGeom>
          </p:spPr>
        </p:pic>
        <p:sp>
          <p:nvSpPr>
            <p:cNvPr id="23" name="number 3"/>
            <p:cNvSpPr/>
            <p:nvPr/>
          </p:nvSpPr>
          <p:spPr>
            <a:xfrm>
              <a:off x="5120640" y="4178808"/>
              <a:ext cx="603504" cy="603504"/>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4" name="Text 18"/>
            <p:cNvSpPr txBox="1"/>
            <p:nvPr/>
          </p:nvSpPr>
          <p:spPr>
            <a:xfrm>
              <a:off x="5120640" y="417880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3</a:t>
              </a:r>
              <a:endParaRPr lang="en-US" sz="2400" dirty="0"/>
            </a:p>
          </p:txBody>
        </p:sp>
      </p:grpSp>
      <p:grpSp>
        <p:nvGrpSpPr>
          <p:cNvPr id="36" name="Group 35">
            <a:extLst>
              <a:ext uri="{FF2B5EF4-FFF2-40B4-BE49-F238E27FC236}">
                <a16:creationId xmlns:a16="http://schemas.microsoft.com/office/drawing/2014/main" id="{A4A005D7-1292-94A5-0E17-2809140F1D8C}"/>
              </a:ext>
            </a:extLst>
          </p:cNvPr>
          <p:cNvGrpSpPr/>
          <p:nvPr/>
        </p:nvGrpSpPr>
        <p:grpSpPr>
          <a:xfrm>
            <a:off x="5120640" y="5349240"/>
            <a:ext cx="6501384" cy="685800"/>
            <a:chOff x="5120640" y="5349240"/>
            <a:chExt cx="6501384" cy="685800"/>
          </a:xfrm>
        </p:grpSpPr>
        <p:sp>
          <p:nvSpPr>
            <p:cNvPr id="25" name="Introduction timing"/>
            <p:cNvSpPr/>
            <p:nvPr/>
          </p:nvSpPr>
          <p:spPr>
            <a:xfrm>
              <a:off x="5120640"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6" name="Image 4" descr="preencoded.png"/>
            <p:cNvPicPr>
              <a:picLocks noChangeAspect="1"/>
            </p:cNvPicPr>
            <p:nvPr/>
          </p:nvPicPr>
          <p:blipFill>
            <a:blip r:embed="rId7"/>
            <a:stretch>
              <a:fillRect/>
            </a:stretch>
          </p:blipFill>
          <p:spPr>
            <a:xfrm>
              <a:off x="5257800" y="5541264"/>
              <a:ext cx="292608" cy="292608"/>
            </a:xfrm>
            <a:prstGeom prst="rect">
              <a:avLst/>
            </a:prstGeom>
          </p:spPr>
        </p:pic>
        <p:sp>
          <p:nvSpPr>
            <p:cNvPr id="27" name="Text 20"/>
            <p:cNvSpPr txBox="1"/>
            <p:nvPr/>
          </p:nvSpPr>
          <p:spPr>
            <a:xfrm>
              <a:off x="5650992"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Introduction</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10 mins</a:t>
              </a:r>
              <a:endParaRPr lang="en-US" sz="1300" dirty="0"/>
            </a:p>
          </p:txBody>
        </p:sp>
        <p:sp>
          <p:nvSpPr>
            <p:cNvPr id="28" name="Activities timing"/>
            <p:cNvSpPr/>
            <p:nvPr/>
          </p:nvSpPr>
          <p:spPr>
            <a:xfrm>
              <a:off x="7342632"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9" name="Image 5" descr="preencoded.png"/>
            <p:cNvPicPr>
              <a:picLocks noChangeAspect="1"/>
            </p:cNvPicPr>
            <p:nvPr/>
          </p:nvPicPr>
          <p:blipFill>
            <a:blip r:embed="rId7"/>
            <a:stretch>
              <a:fillRect/>
            </a:stretch>
          </p:blipFill>
          <p:spPr>
            <a:xfrm>
              <a:off x="7479792" y="5541264"/>
              <a:ext cx="292608" cy="292608"/>
            </a:xfrm>
            <a:prstGeom prst="rect">
              <a:avLst/>
            </a:prstGeom>
          </p:spPr>
        </p:pic>
        <p:sp>
          <p:nvSpPr>
            <p:cNvPr id="30" name="Text 22"/>
            <p:cNvSpPr txBox="1"/>
            <p:nvPr/>
          </p:nvSpPr>
          <p:spPr>
            <a:xfrm>
              <a:off x="7872984"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Activities</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40 mins</a:t>
              </a:r>
              <a:endParaRPr lang="en-US" sz="1300" dirty="0"/>
            </a:p>
          </p:txBody>
        </p:sp>
        <p:sp>
          <p:nvSpPr>
            <p:cNvPr id="31" name="Wrap-up timing"/>
            <p:cNvSpPr/>
            <p:nvPr/>
          </p:nvSpPr>
          <p:spPr>
            <a:xfrm>
              <a:off x="9564624"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32" name="Image 6" descr="preencoded.png"/>
            <p:cNvPicPr>
              <a:picLocks noChangeAspect="1"/>
            </p:cNvPicPr>
            <p:nvPr/>
          </p:nvPicPr>
          <p:blipFill>
            <a:blip r:embed="rId7"/>
            <a:stretch>
              <a:fillRect/>
            </a:stretch>
          </p:blipFill>
          <p:spPr>
            <a:xfrm>
              <a:off x="9701784" y="5541264"/>
              <a:ext cx="292608" cy="292608"/>
            </a:xfrm>
            <a:prstGeom prst="rect">
              <a:avLst/>
            </a:prstGeom>
          </p:spPr>
        </p:pic>
        <p:sp>
          <p:nvSpPr>
            <p:cNvPr id="33" name="Text 24"/>
            <p:cNvSpPr txBox="1"/>
            <p:nvPr/>
          </p:nvSpPr>
          <p:spPr>
            <a:xfrm>
              <a:off x="10094976"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Wrap-up</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5 mins</a:t>
              </a:r>
              <a:endParaRPr lang="en-US" sz="1300" dirty="0"/>
            </a:p>
          </p:txBody>
        </p:sp>
      </p:grpSp>
      <p:sp>
        <p:nvSpPr>
          <p:cNvPr id="34"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ppt_x"/>
                                          </p:val>
                                        </p:tav>
                                        <p:tav tm="100000">
                                          <p:val>
                                            <p:strVal val="#ppt_x"/>
                                          </p:val>
                                        </p:tav>
                                      </p:tavLst>
                                    </p:anim>
                                    <p:anim calcmode="lin" valueType="num">
                                      <p:cBhvr additive="base">
                                        <p:cTn id="3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7"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274320"/>
            <a:ext cx="5486400" cy="548640"/>
          </a:xfrm>
          <a:prstGeom prst="rect">
            <a:avLst/>
          </a:prstGeom>
          <a:noFill/>
          <a:ln/>
        </p:spPr>
        <p:txBody>
          <a:bodyPr wrap="square" lIns="0" tIns="0" rIns="0" bIns="0" rtlCol="0" anchor="ctr"/>
          <a:lstStyle/>
          <a:p>
            <a:pPr marL="0" indent="0">
              <a:buNone/>
            </a:pPr>
            <a:r>
              <a:rPr lang="en-US" sz="1800" b="1" dirty="0">
                <a:solidFill>
                  <a:srgbClr val="C25C8F"/>
                </a:solidFill>
                <a:latin typeface="Arial" pitchFamily="34" charset="0"/>
                <a:ea typeface="Arial" pitchFamily="34" charset="-122"/>
                <a:cs typeface="Arial" pitchFamily="34" charset="-120"/>
              </a:rPr>
              <a:t>Warm-up</a:t>
            </a:r>
            <a:endParaRPr lang="en-US" sz="1800" dirty="0"/>
          </a:p>
        </p:txBody>
      </p:sp>
      <p:sp>
        <p:nvSpPr>
          <p:cNvPr id="3" name="Text 1"/>
          <p:cNvSpPr txBox="1"/>
          <p:nvPr/>
        </p:nvSpPr>
        <p:spPr>
          <a:xfrm>
            <a:off x="548640" y="777240"/>
            <a:ext cx="11091672" cy="822960"/>
          </a:xfrm>
          <a:prstGeom prst="rect">
            <a:avLst/>
          </a:prstGeom>
          <a:noFill/>
          <a:ln/>
        </p:spPr>
        <p:txBody>
          <a:bodyPr wrap="square" lIns="0" tIns="0" rIns="0" bIns="0" rtlCol="0" anchor="ctr"/>
          <a:lstStyle/>
          <a:p>
            <a:pPr marL="0" indent="0">
              <a:buNone/>
            </a:pPr>
            <a:r>
              <a:rPr lang="en-US" sz="4000" b="1" dirty="0">
                <a:solidFill>
                  <a:srgbClr val="004077"/>
                </a:solidFill>
                <a:latin typeface="Arial" pitchFamily="34" charset="0"/>
                <a:ea typeface="Arial" pitchFamily="34" charset="-122"/>
                <a:cs typeface="Arial" pitchFamily="34" charset="-120"/>
              </a:rPr>
              <a:t>You have won the lottery!</a:t>
            </a:r>
            <a:endParaRPr lang="en-US" sz="4000" dirty="0"/>
          </a:p>
        </p:txBody>
      </p:sp>
      <p:sp>
        <p:nvSpPr>
          <p:cNvPr id="4" name="lottery"/>
          <p:cNvSpPr/>
          <p:nvPr/>
        </p:nvSpPr>
        <p:spPr>
          <a:xfrm>
            <a:off x="548640" y="1783080"/>
            <a:ext cx="4206240" cy="4297680"/>
          </a:xfrm>
          <a:prstGeom prst="roundRect">
            <a:avLst>
              <a:gd name="adj" fmla="val 2609"/>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5" name="Lottery balls" descr="/tmp/claude-0/-home-claude/57c6dd4e-62f2-571d-b351-8f501f7ac058/scratchpad/lessons/y11img/s04_3626a0c8.png"/>
          <p:cNvPicPr>
            <a:picLocks noChangeAspect="1"/>
          </p:cNvPicPr>
          <p:nvPr/>
        </p:nvPicPr>
        <p:blipFill>
          <a:blip r:embed="rId3"/>
          <a:stretch>
            <a:fillRect/>
          </a:stretch>
        </p:blipFill>
        <p:spPr>
          <a:xfrm>
            <a:off x="777240" y="2103120"/>
            <a:ext cx="3749040" cy="2522081"/>
          </a:xfrm>
          <a:prstGeom prst="rect">
            <a:avLst/>
          </a:prstGeom>
        </p:spPr>
      </p:pic>
      <p:sp>
        <p:nvSpPr>
          <p:cNvPr id="6" name="Text 3"/>
          <p:cNvSpPr txBox="1"/>
          <p:nvPr/>
        </p:nvSpPr>
        <p:spPr>
          <a:xfrm>
            <a:off x="777240" y="4800600"/>
            <a:ext cx="3749040" cy="1005840"/>
          </a:xfrm>
          <a:prstGeom prst="rect">
            <a:avLst/>
          </a:prstGeom>
          <a:noFill/>
          <a:ln/>
        </p:spPr>
        <p:txBody>
          <a:bodyPr wrap="square" lIns="0" tIns="0" rIns="0" bIns="0" rtlCol="0" anchor="ctr"/>
          <a:lstStyle/>
          <a:p>
            <a:pPr marL="0" indent="0" algn="ctr">
              <a:buNone/>
            </a:pPr>
            <a:r>
              <a:rPr lang="en-US" sz="2800" b="1" dirty="0">
                <a:solidFill>
                  <a:srgbClr val="C25C8F"/>
                </a:solidFill>
                <a:latin typeface="Arial" pitchFamily="34" charset="0"/>
                <a:ea typeface="Arial" pitchFamily="34" charset="-122"/>
                <a:cs typeface="Arial" pitchFamily="34" charset="-120"/>
              </a:rPr>
              <a:t>The prize is…</a:t>
            </a:r>
            <a:endParaRPr lang="en-US" sz="2800" dirty="0"/>
          </a:p>
        </p:txBody>
      </p:sp>
      <p:sp>
        <p:nvSpPr>
          <p:cNvPr id="7" name="Text 4"/>
          <p:cNvSpPr txBox="1"/>
          <p:nvPr/>
        </p:nvSpPr>
        <p:spPr>
          <a:xfrm>
            <a:off x="5120640" y="1783080"/>
            <a:ext cx="6492240" cy="548640"/>
          </a:xfrm>
          <a:prstGeom prst="rect">
            <a:avLst/>
          </a:prstGeom>
          <a:noFill/>
          <a:ln/>
        </p:spPr>
        <p:txBody>
          <a:bodyPr wrap="square" lIns="0" tIns="0" rIns="0" bIns="0" rtlCol="0" anchor="ctr"/>
          <a:lstStyle/>
          <a:p>
            <a:pPr marL="0" indent="0">
              <a:buNone/>
            </a:pPr>
            <a:r>
              <a:rPr lang="en-US" sz="2200" b="1" dirty="0">
                <a:solidFill>
                  <a:srgbClr val="0B2A4A"/>
                </a:solidFill>
                <a:latin typeface="Arial" pitchFamily="34" charset="0"/>
                <a:ea typeface="Arial" pitchFamily="34" charset="-122"/>
                <a:cs typeface="Arial" pitchFamily="34" charset="-120"/>
              </a:rPr>
              <a:t>A holiday in one of these places:</a:t>
            </a:r>
            <a:endParaRPr lang="en-US" sz="2200" dirty="0"/>
          </a:p>
        </p:txBody>
      </p:sp>
      <p:sp>
        <p:nvSpPr>
          <p:cNvPr id="8" name="Barbados"/>
          <p:cNvSpPr/>
          <p:nvPr/>
        </p:nvSpPr>
        <p:spPr>
          <a:xfrm>
            <a:off x="5120640" y="2468880"/>
            <a:ext cx="3749040" cy="512064"/>
          </a:xfrm>
          <a:prstGeom prst="roundRect">
            <a:avLst>
              <a:gd name="adj" fmla="val 17857"/>
            </a:avLst>
          </a:prstGeom>
          <a:solidFill>
            <a:srgbClr val="00A9E0"/>
          </a:solidFill>
          <a:ln w="12700">
            <a:solidFill>
              <a:srgbClr val="00A9E0"/>
            </a:solidFill>
            <a:prstDash val="solid"/>
          </a:ln>
          <a:effectLst>
            <a:outerShdw blurRad="76200" dist="25400" dir="5400000" algn="bl" rotWithShape="0">
              <a:srgbClr val="000000">
                <a:alpha val="12000"/>
              </a:srgbClr>
            </a:outerShdw>
          </a:effectLst>
        </p:spPr>
        <p:txBody>
          <a:bodyPr/>
          <a:lstStyle/>
          <a:p>
            <a:endParaRPr lang="en-GB"/>
          </a:p>
        </p:txBody>
      </p:sp>
      <p:pic>
        <p:nvPicPr>
          <p:cNvPr id="9" name="Image 1" descr="preencoded.png"/>
          <p:cNvPicPr>
            <a:picLocks noChangeAspect="1"/>
          </p:cNvPicPr>
          <p:nvPr/>
        </p:nvPicPr>
        <p:blipFill>
          <a:blip r:embed="rId4"/>
          <a:stretch>
            <a:fillRect/>
          </a:stretch>
        </p:blipFill>
        <p:spPr>
          <a:xfrm>
            <a:off x="5285232" y="2578608"/>
            <a:ext cx="292608" cy="292608"/>
          </a:xfrm>
          <a:prstGeom prst="rect">
            <a:avLst/>
          </a:prstGeom>
        </p:spPr>
      </p:pic>
      <p:sp>
        <p:nvSpPr>
          <p:cNvPr id="10" name="Text 6"/>
          <p:cNvSpPr txBox="1"/>
          <p:nvPr/>
        </p:nvSpPr>
        <p:spPr>
          <a:xfrm>
            <a:off x="5760720" y="2468880"/>
            <a:ext cx="3017520" cy="512064"/>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Barbados</a:t>
            </a:r>
            <a:endParaRPr lang="en-US" sz="2000" dirty="0"/>
          </a:p>
        </p:txBody>
      </p:sp>
      <p:sp>
        <p:nvSpPr>
          <p:cNvPr id="11" name="Australia"/>
          <p:cNvSpPr/>
          <p:nvPr/>
        </p:nvSpPr>
        <p:spPr>
          <a:xfrm>
            <a:off x="5120640" y="3072384"/>
            <a:ext cx="3749040" cy="512064"/>
          </a:xfrm>
          <a:prstGeom prst="roundRect">
            <a:avLst>
              <a:gd name="adj" fmla="val 17857"/>
            </a:avLst>
          </a:prstGeom>
          <a:solidFill>
            <a:srgbClr val="FF6600"/>
          </a:solidFill>
          <a:ln w="12700">
            <a:solidFill>
              <a:srgbClr val="FF6600"/>
            </a:solidFill>
            <a:prstDash val="solid"/>
          </a:ln>
          <a:effectLst>
            <a:outerShdw blurRad="76200" dist="25400" dir="5400000" algn="bl" rotWithShape="0">
              <a:srgbClr val="000000">
                <a:alpha val="12000"/>
              </a:srgbClr>
            </a:outerShdw>
          </a:effectLst>
        </p:spPr>
        <p:txBody>
          <a:bodyPr/>
          <a:lstStyle/>
          <a:p>
            <a:endParaRPr lang="en-GB"/>
          </a:p>
        </p:txBody>
      </p:sp>
      <p:pic>
        <p:nvPicPr>
          <p:cNvPr id="12" name="Image 2" descr="preencoded.png"/>
          <p:cNvPicPr>
            <a:picLocks noChangeAspect="1"/>
          </p:cNvPicPr>
          <p:nvPr/>
        </p:nvPicPr>
        <p:blipFill>
          <a:blip r:embed="rId4"/>
          <a:stretch>
            <a:fillRect/>
          </a:stretch>
        </p:blipFill>
        <p:spPr>
          <a:xfrm>
            <a:off x="5285232" y="3182112"/>
            <a:ext cx="292608" cy="292608"/>
          </a:xfrm>
          <a:prstGeom prst="rect">
            <a:avLst/>
          </a:prstGeom>
        </p:spPr>
      </p:pic>
      <p:sp>
        <p:nvSpPr>
          <p:cNvPr id="13" name="Text 8"/>
          <p:cNvSpPr txBox="1"/>
          <p:nvPr/>
        </p:nvSpPr>
        <p:spPr>
          <a:xfrm>
            <a:off x="5760720" y="3072384"/>
            <a:ext cx="3017520" cy="512064"/>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Australia</a:t>
            </a:r>
            <a:endParaRPr lang="en-US" sz="2000" dirty="0"/>
          </a:p>
        </p:txBody>
      </p:sp>
      <p:sp>
        <p:nvSpPr>
          <p:cNvPr id="14" name="South Africa"/>
          <p:cNvSpPr/>
          <p:nvPr/>
        </p:nvSpPr>
        <p:spPr>
          <a:xfrm>
            <a:off x="5120640" y="3675888"/>
            <a:ext cx="3749040" cy="512064"/>
          </a:xfrm>
          <a:prstGeom prst="roundRect">
            <a:avLst>
              <a:gd name="adj" fmla="val 17857"/>
            </a:avLst>
          </a:prstGeom>
          <a:solidFill>
            <a:srgbClr val="007A43"/>
          </a:solidFill>
          <a:ln w="12700">
            <a:solidFill>
              <a:srgbClr val="007A43"/>
            </a:solidFill>
            <a:prstDash val="solid"/>
          </a:ln>
          <a:effectLst>
            <a:outerShdw blurRad="76200" dist="25400" dir="5400000" algn="bl" rotWithShape="0">
              <a:srgbClr val="000000">
                <a:alpha val="12000"/>
              </a:srgbClr>
            </a:outerShdw>
          </a:effectLst>
        </p:spPr>
        <p:txBody>
          <a:bodyPr/>
          <a:lstStyle/>
          <a:p>
            <a:endParaRPr lang="en-GB"/>
          </a:p>
        </p:txBody>
      </p:sp>
      <p:pic>
        <p:nvPicPr>
          <p:cNvPr id="15" name="Image 3" descr="preencoded.png"/>
          <p:cNvPicPr>
            <a:picLocks noChangeAspect="1"/>
          </p:cNvPicPr>
          <p:nvPr/>
        </p:nvPicPr>
        <p:blipFill>
          <a:blip r:embed="rId4"/>
          <a:stretch>
            <a:fillRect/>
          </a:stretch>
        </p:blipFill>
        <p:spPr>
          <a:xfrm>
            <a:off x="5285232" y="3785616"/>
            <a:ext cx="292608" cy="292608"/>
          </a:xfrm>
          <a:prstGeom prst="rect">
            <a:avLst/>
          </a:prstGeom>
        </p:spPr>
      </p:pic>
      <p:sp>
        <p:nvSpPr>
          <p:cNvPr id="16" name="Text 10"/>
          <p:cNvSpPr txBox="1"/>
          <p:nvPr/>
        </p:nvSpPr>
        <p:spPr>
          <a:xfrm>
            <a:off x="5760720" y="3675888"/>
            <a:ext cx="3017520" cy="512064"/>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South Africa</a:t>
            </a:r>
            <a:endParaRPr lang="en-US" sz="2000" dirty="0"/>
          </a:p>
        </p:txBody>
      </p:sp>
      <p:sp>
        <p:nvSpPr>
          <p:cNvPr id="17" name="Belgium"/>
          <p:cNvSpPr/>
          <p:nvPr/>
        </p:nvSpPr>
        <p:spPr>
          <a:xfrm>
            <a:off x="5120640" y="4279392"/>
            <a:ext cx="3749040" cy="512064"/>
          </a:xfrm>
          <a:prstGeom prst="roundRect">
            <a:avLst>
              <a:gd name="adj" fmla="val 17857"/>
            </a:avLst>
          </a:prstGeom>
          <a:solidFill>
            <a:srgbClr val="7A4A21"/>
          </a:solidFill>
          <a:ln w="12700">
            <a:solidFill>
              <a:srgbClr val="7A4A21"/>
            </a:solidFill>
            <a:prstDash val="solid"/>
          </a:ln>
          <a:effectLst>
            <a:outerShdw blurRad="76200" dist="25400" dir="5400000" algn="bl" rotWithShape="0">
              <a:srgbClr val="000000">
                <a:alpha val="12000"/>
              </a:srgbClr>
            </a:outerShdw>
          </a:effectLst>
        </p:spPr>
        <p:txBody>
          <a:bodyPr/>
          <a:lstStyle/>
          <a:p>
            <a:endParaRPr lang="en-GB"/>
          </a:p>
        </p:txBody>
      </p:sp>
      <p:pic>
        <p:nvPicPr>
          <p:cNvPr id="18" name="Image 4" descr="preencoded.png"/>
          <p:cNvPicPr>
            <a:picLocks noChangeAspect="1"/>
          </p:cNvPicPr>
          <p:nvPr/>
        </p:nvPicPr>
        <p:blipFill>
          <a:blip r:embed="rId4"/>
          <a:stretch>
            <a:fillRect/>
          </a:stretch>
        </p:blipFill>
        <p:spPr>
          <a:xfrm>
            <a:off x="5285232" y="4389120"/>
            <a:ext cx="292608" cy="292608"/>
          </a:xfrm>
          <a:prstGeom prst="rect">
            <a:avLst/>
          </a:prstGeom>
        </p:spPr>
      </p:pic>
      <p:sp>
        <p:nvSpPr>
          <p:cNvPr id="19" name="Text 12"/>
          <p:cNvSpPr txBox="1"/>
          <p:nvPr/>
        </p:nvSpPr>
        <p:spPr>
          <a:xfrm>
            <a:off x="5760720" y="4279392"/>
            <a:ext cx="3017520" cy="512064"/>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Belgium</a:t>
            </a:r>
            <a:endParaRPr lang="en-US" sz="2000" dirty="0"/>
          </a:p>
        </p:txBody>
      </p:sp>
      <p:sp>
        <p:nvSpPr>
          <p:cNvPr id="20" name="England"/>
          <p:cNvSpPr/>
          <p:nvPr/>
        </p:nvSpPr>
        <p:spPr>
          <a:xfrm>
            <a:off x="5120640" y="4882896"/>
            <a:ext cx="3749040" cy="512064"/>
          </a:xfrm>
          <a:prstGeom prst="roundRect">
            <a:avLst>
              <a:gd name="adj" fmla="val 17857"/>
            </a:avLst>
          </a:prstGeom>
          <a:solidFill>
            <a:srgbClr val="C25C8F"/>
          </a:solidFill>
          <a:ln w="12700">
            <a:solidFill>
              <a:srgbClr val="C25C8F"/>
            </a:solidFill>
            <a:prstDash val="solid"/>
          </a:ln>
          <a:effectLst>
            <a:outerShdw blurRad="76200" dist="25400" dir="5400000" algn="bl" rotWithShape="0">
              <a:srgbClr val="000000">
                <a:alpha val="12000"/>
              </a:srgbClr>
            </a:outerShdw>
          </a:effectLst>
        </p:spPr>
        <p:txBody>
          <a:bodyPr/>
          <a:lstStyle/>
          <a:p>
            <a:endParaRPr lang="en-GB"/>
          </a:p>
        </p:txBody>
      </p:sp>
      <p:pic>
        <p:nvPicPr>
          <p:cNvPr id="21" name="Image 5" descr="preencoded.png"/>
          <p:cNvPicPr>
            <a:picLocks noChangeAspect="1"/>
          </p:cNvPicPr>
          <p:nvPr/>
        </p:nvPicPr>
        <p:blipFill>
          <a:blip r:embed="rId4"/>
          <a:stretch>
            <a:fillRect/>
          </a:stretch>
        </p:blipFill>
        <p:spPr>
          <a:xfrm>
            <a:off x="5285232" y="4992624"/>
            <a:ext cx="292608" cy="292608"/>
          </a:xfrm>
          <a:prstGeom prst="rect">
            <a:avLst/>
          </a:prstGeom>
        </p:spPr>
      </p:pic>
      <p:sp>
        <p:nvSpPr>
          <p:cNvPr id="22" name="Text 14"/>
          <p:cNvSpPr txBox="1"/>
          <p:nvPr/>
        </p:nvSpPr>
        <p:spPr>
          <a:xfrm>
            <a:off x="5760720" y="4882896"/>
            <a:ext cx="3017520" cy="512064"/>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England</a:t>
            </a:r>
            <a:endParaRPr lang="en-US" sz="2000" dirty="0"/>
          </a:p>
        </p:txBody>
      </p:sp>
      <p:sp>
        <p:nvSpPr>
          <p:cNvPr id="23" name="question bubble"/>
          <p:cNvSpPr/>
          <p:nvPr/>
        </p:nvSpPr>
        <p:spPr>
          <a:xfrm>
            <a:off x="9144000" y="3017520"/>
            <a:ext cx="2496312" cy="1737360"/>
          </a:xfrm>
          <a:prstGeom prst="wedgeRoundRectCallout">
            <a:avLst/>
          </a:prstGeom>
          <a:solidFill>
            <a:srgbClr val="FFFFFF"/>
          </a:solidFill>
          <a:ln w="25400">
            <a:solidFill>
              <a:srgbClr val="C25C8F"/>
            </a:solidFill>
            <a:prstDash val="solid"/>
          </a:ln>
          <a:effectLst>
            <a:outerShdw blurRad="76200" dist="25400" dir="5400000" algn="bl" rotWithShape="0">
              <a:srgbClr val="000000">
                <a:alpha val="12000"/>
              </a:srgbClr>
            </a:outerShdw>
          </a:effectLst>
        </p:spPr>
        <p:txBody>
          <a:bodyPr/>
          <a:lstStyle/>
          <a:p>
            <a:endParaRPr lang="en-GB"/>
          </a:p>
        </p:txBody>
      </p:sp>
      <p:sp>
        <p:nvSpPr>
          <p:cNvPr id="24" name="Text 16"/>
          <p:cNvSpPr txBox="1"/>
          <p:nvPr/>
        </p:nvSpPr>
        <p:spPr>
          <a:xfrm>
            <a:off x="9281160" y="3154680"/>
            <a:ext cx="2221992" cy="1463040"/>
          </a:xfrm>
          <a:prstGeom prst="rect">
            <a:avLst/>
          </a:prstGeom>
          <a:noFill/>
          <a:ln/>
        </p:spPr>
        <p:txBody>
          <a:bodyPr wrap="square" lIns="0" tIns="0" rIns="0" bIns="0" rtlCol="0" anchor="ctr"/>
          <a:lstStyle/>
          <a:p>
            <a:pPr marL="0" indent="0" algn="ctr">
              <a:buNone/>
            </a:pPr>
            <a:r>
              <a:rPr lang="en-US" sz="2400" b="1" dirty="0">
                <a:solidFill>
                  <a:srgbClr val="004077"/>
                </a:solidFill>
                <a:latin typeface="Arial" pitchFamily="34" charset="0"/>
                <a:ea typeface="Arial" pitchFamily="34" charset="-122"/>
                <a:cs typeface="Arial" pitchFamily="34" charset="-120"/>
              </a:rPr>
              <a:t>Which one will you choose?</a:t>
            </a:r>
            <a:endParaRPr lang="en-US" sz="24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365760"/>
            <a:ext cx="11091672" cy="822960"/>
          </a:xfrm>
          <a:prstGeom prst="rect">
            <a:avLst/>
          </a:prstGeom>
          <a:noFill/>
          <a:ln/>
        </p:spPr>
        <p:txBody>
          <a:bodyPr wrap="square" lIns="0" tIns="0" rIns="0" bIns="0" rtlCol="0" anchor="ctr"/>
          <a:lstStyle/>
          <a:p>
            <a:pPr marL="0" indent="0">
              <a:buNone/>
            </a:pPr>
            <a:r>
              <a:rPr lang="en-US" sz="3400" b="1" dirty="0">
                <a:solidFill>
                  <a:srgbClr val="004077"/>
                </a:solidFill>
                <a:latin typeface="Arial" pitchFamily="34" charset="0"/>
                <a:ea typeface="Arial" pitchFamily="34" charset="-122"/>
                <a:cs typeface="Arial" pitchFamily="34" charset="-120"/>
              </a:rPr>
              <a:t>Just found out more detail…</a:t>
            </a:r>
            <a:endParaRPr lang="en-US" sz="3400" dirty="0"/>
          </a:p>
        </p:txBody>
      </p:sp>
      <p:sp>
        <p:nvSpPr>
          <p:cNvPr id="3" name="Barbados"/>
          <p:cNvSpPr/>
          <p:nvPr/>
        </p:nvSpPr>
        <p:spPr>
          <a:xfrm>
            <a:off x="548640" y="1417320"/>
            <a:ext cx="2651760" cy="640080"/>
          </a:xfrm>
          <a:prstGeom prst="roundRect">
            <a:avLst>
              <a:gd name="adj" fmla="val 14286"/>
            </a:avLst>
          </a:prstGeom>
          <a:solidFill>
            <a:srgbClr val="00A9E0"/>
          </a:solidFill>
          <a:ln w="12700">
            <a:solidFill>
              <a:srgbClr val="00A9E0"/>
            </a:solidFill>
            <a:prstDash val="solid"/>
          </a:ln>
        </p:spPr>
        <p:txBody>
          <a:bodyPr/>
          <a:lstStyle/>
          <a:p>
            <a:endParaRPr lang="en-GB"/>
          </a:p>
        </p:txBody>
      </p:sp>
      <p:sp>
        <p:nvSpPr>
          <p:cNvPr id="4" name="Text 2"/>
          <p:cNvSpPr txBox="1"/>
          <p:nvPr/>
        </p:nvSpPr>
        <p:spPr>
          <a:xfrm>
            <a:off x="731520" y="1417320"/>
            <a:ext cx="2377440" cy="64008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Barbados</a:t>
            </a:r>
            <a:endParaRPr lang="en-US" sz="1900" dirty="0"/>
          </a:p>
        </p:txBody>
      </p:sp>
      <p:sp>
        <p:nvSpPr>
          <p:cNvPr id="8" name="Australia"/>
          <p:cNvSpPr/>
          <p:nvPr/>
        </p:nvSpPr>
        <p:spPr>
          <a:xfrm>
            <a:off x="548640" y="2194560"/>
            <a:ext cx="2651760" cy="640080"/>
          </a:xfrm>
          <a:prstGeom prst="roundRect">
            <a:avLst>
              <a:gd name="adj" fmla="val 14286"/>
            </a:avLst>
          </a:prstGeom>
          <a:solidFill>
            <a:srgbClr val="FF6600"/>
          </a:solidFill>
          <a:ln w="12700">
            <a:solidFill>
              <a:srgbClr val="FF6600"/>
            </a:solidFill>
            <a:prstDash val="solid"/>
          </a:ln>
        </p:spPr>
        <p:txBody>
          <a:bodyPr/>
          <a:lstStyle/>
          <a:p>
            <a:endParaRPr lang="en-GB"/>
          </a:p>
        </p:txBody>
      </p:sp>
      <p:sp>
        <p:nvSpPr>
          <p:cNvPr id="9" name="Text 6"/>
          <p:cNvSpPr txBox="1"/>
          <p:nvPr/>
        </p:nvSpPr>
        <p:spPr>
          <a:xfrm>
            <a:off x="731520" y="2194560"/>
            <a:ext cx="2377440" cy="64008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Australia</a:t>
            </a:r>
            <a:endParaRPr lang="en-US" sz="1900" dirty="0"/>
          </a:p>
        </p:txBody>
      </p:sp>
      <p:sp>
        <p:nvSpPr>
          <p:cNvPr id="13" name="South Africa"/>
          <p:cNvSpPr/>
          <p:nvPr/>
        </p:nvSpPr>
        <p:spPr>
          <a:xfrm>
            <a:off x="548640" y="2971800"/>
            <a:ext cx="2651760" cy="640080"/>
          </a:xfrm>
          <a:prstGeom prst="roundRect">
            <a:avLst>
              <a:gd name="adj" fmla="val 14286"/>
            </a:avLst>
          </a:prstGeom>
          <a:solidFill>
            <a:srgbClr val="007A43"/>
          </a:solidFill>
          <a:ln w="12700">
            <a:solidFill>
              <a:srgbClr val="007A43"/>
            </a:solidFill>
            <a:prstDash val="solid"/>
          </a:ln>
        </p:spPr>
        <p:txBody>
          <a:bodyPr/>
          <a:lstStyle/>
          <a:p>
            <a:endParaRPr lang="en-GB"/>
          </a:p>
        </p:txBody>
      </p:sp>
      <p:sp>
        <p:nvSpPr>
          <p:cNvPr id="14" name="Text 10"/>
          <p:cNvSpPr txBox="1"/>
          <p:nvPr/>
        </p:nvSpPr>
        <p:spPr>
          <a:xfrm>
            <a:off x="731520" y="2971800"/>
            <a:ext cx="2377440" cy="64008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South Africa</a:t>
            </a:r>
            <a:endParaRPr lang="en-US" sz="1900" dirty="0"/>
          </a:p>
        </p:txBody>
      </p:sp>
      <p:sp>
        <p:nvSpPr>
          <p:cNvPr id="18" name="Belgium"/>
          <p:cNvSpPr/>
          <p:nvPr/>
        </p:nvSpPr>
        <p:spPr>
          <a:xfrm>
            <a:off x="548640" y="3749040"/>
            <a:ext cx="2651760" cy="640080"/>
          </a:xfrm>
          <a:prstGeom prst="roundRect">
            <a:avLst>
              <a:gd name="adj" fmla="val 14286"/>
            </a:avLst>
          </a:prstGeom>
          <a:solidFill>
            <a:srgbClr val="7A4A21"/>
          </a:solidFill>
          <a:ln w="12700">
            <a:solidFill>
              <a:srgbClr val="7A4A21"/>
            </a:solidFill>
            <a:prstDash val="solid"/>
          </a:ln>
        </p:spPr>
        <p:txBody>
          <a:bodyPr/>
          <a:lstStyle/>
          <a:p>
            <a:endParaRPr lang="en-GB"/>
          </a:p>
        </p:txBody>
      </p:sp>
      <p:sp>
        <p:nvSpPr>
          <p:cNvPr id="19" name="Text 14"/>
          <p:cNvSpPr txBox="1"/>
          <p:nvPr/>
        </p:nvSpPr>
        <p:spPr>
          <a:xfrm>
            <a:off x="731520" y="3749040"/>
            <a:ext cx="2377440" cy="64008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Belgium</a:t>
            </a:r>
            <a:endParaRPr lang="en-US" sz="1900" dirty="0"/>
          </a:p>
        </p:txBody>
      </p:sp>
      <p:sp>
        <p:nvSpPr>
          <p:cNvPr id="23" name="England"/>
          <p:cNvSpPr/>
          <p:nvPr/>
        </p:nvSpPr>
        <p:spPr>
          <a:xfrm>
            <a:off x="548640" y="4526280"/>
            <a:ext cx="2651760" cy="640080"/>
          </a:xfrm>
          <a:prstGeom prst="roundRect">
            <a:avLst>
              <a:gd name="adj" fmla="val 14286"/>
            </a:avLst>
          </a:prstGeom>
          <a:solidFill>
            <a:srgbClr val="C25C8F"/>
          </a:solidFill>
          <a:ln w="12700">
            <a:solidFill>
              <a:srgbClr val="C25C8F"/>
            </a:solidFill>
            <a:prstDash val="solid"/>
          </a:ln>
        </p:spPr>
        <p:txBody>
          <a:bodyPr/>
          <a:lstStyle/>
          <a:p>
            <a:endParaRPr lang="en-GB"/>
          </a:p>
        </p:txBody>
      </p:sp>
      <p:sp>
        <p:nvSpPr>
          <p:cNvPr id="24" name="Text 18"/>
          <p:cNvSpPr txBox="1"/>
          <p:nvPr/>
        </p:nvSpPr>
        <p:spPr>
          <a:xfrm>
            <a:off x="731520" y="4526280"/>
            <a:ext cx="2377440" cy="64008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England</a:t>
            </a:r>
            <a:endParaRPr lang="en-US" sz="1900" dirty="0"/>
          </a:p>
        </p:txBody>
      </p:sp>
      <p:grpSp>
        <p:nvGrpSpPr>
          <p:cNvPr id="35" name="Group 34">
            <a:extLst>
              <a:ext uri="{FF2B5EF4-FFF2-40B4-BE49-F238E27FC236}">
                <a16:creationId xmlns:a16="http://schemas.microsoft.com/office/drawing/2014/main" id="{0591AE01-94E0-70B2-65CD-CA28C86E18AA}"/>
              </a:ext>
            </a:extLst>
          </p:cNvPr>
          <p:cNvGrpSpPr/>
          <p:nvPr/>
        </p:nvGrpSpPr>
        <p:grpSpPr>
          <a:xfrm>
            <a:off x="3310128" y="1417320"/>
            <a:ext cx="3730752" cy="3749040"/>
            <a:chOff x="3310128" y="1417320"/>
            <a:chExt cx="3730752" cy="3749040"/>
          </a:xfrm>
        </p:grpSpPr>
        <p:pic>
          <p:nvPicPr>
            <p:cNvPr id="5" name="Image 0" descr="preencoded.png"/>
            <p:cNvPicPr>
              <a:picLocks noChangeAspect="1"/>
            </p:cNvPicPr>
            <p:nvPr/>
          </p:nvPicPr>
          <p:blipFill>
            <a:blip r:embed="rId3"/>
            <a:stretch>
              <a:fillRect/>
            </a:stretch>
          </p:blipFill>
          <p:spPr>
            <a:xfrm>
              <a:off x="3310128" y="1563624"/>
              <a:ext cx="347472" cy="347472"/>
            </a:xfrm>
            <a:prstGeom prst="rect">
              <a:avLst/>
            </a:prstGeom>
          </p:spPr>
        </p:pic>
        <p:sp>
          <p:nvSpPr>
            <p:cNvPr id="6" name="Beach ranger"/>
            <p:cNvSpPr/>
            <p:nvPr/>
          </p:nvSpPr>
          <p:spPr>
            <a:xfrm>
              <a:off x="3749040" y="1417320"/>
              <a:ext cx="3291840" cy="640080"/>
            </a:xfrm>
            <a:prstGeom prst="roundRect">
              <a:avLst>
                <a:gd name="adj" fmla="val 1714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7" name="Text 4"/>
            <p:cNvSpPr txBox="1"/>
            <p:nvPr/>
          </p:nvSpPr>
          <p:spPr>
            <a:xfrm>
              <a:off x="3931920" y="1417320"/>
              <a:ext cx="3017520" cy="6400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Beach ranger</a:t>
              </a:r>
              <a:endParaRPr lang="en-US" sz="1900" dirty="0"/>
            </a:p>
          </p:txBody>
        </p:sp>
        <p:pic>
          <p:nvPicPr>
            <p:cNvPr id="10" name="Image 1" descr="preencoded.png"/>
            <p:cNvPicPr>
              <a:picLocks noChangeAspect="1"/>
            </p:cNvPicPr>
            <p:nvPr/>
          </p:nvPicPr>
          <p:blipFill>
            <a:blip r:embed="rId3"/>
            <a:stretch>
              <a:fillRect/>
            </a:stretch>
          </p:blipFill>
          <p:spPr>
            <a:xfrm>
              <a:off x="3310128" y="2340864"/>
              <a:ext cx="347472" cy="347472"/>
            </a:xfrm>
            <a:prstGeom prst="rect">
              <a:avLst/>
            </a:prstGeom>
          </p:spPr>
        </p:pic>
        <p:sp>
          <p:nvSpPr>
            <p:cNvPr id="11" name="Sheep shearing"/>
            <p:cNvSpPr/>
            <p:nvPr/>
          </p:nvSpPr>
          <p:spPr>
            <a:xfrm>
              <a:off x="3749040" y="2194560"/>
              <a:ext cx="3291840" cy="640080"/>
            </a:xfrm>
            <a:prstGeom prst="roundRect">
              <a:avLst>
                <a:gd name="adj" fmla="val 1714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8"/>
            <p:cNvSpPr txBox="1"/>
            <p:nvPr/>
          </p:nvSpPr>
          <p:spPr>
            <a:xfrm>
              <a:off x="3931920" y="2194560"/>
              <a:ext cx="3017520" cy="6400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Sheep shearing</a:t>
              </a:r>
              <a:endParaRPr lang="en-US" sz="1900" dirty="0"/>
            </a:p>
          </p:txBody>
        </p:sp>
        <p:pic>
          <p:nvPicPr>
            <p:cNvPr id="15" name="Image 2" descr="preencoded.png"/>
            <p:cNvPicPr>
              <a:picLocks noChangeAspect="1"/>
            </p:cNvPicPr>
            <p:nvPr/>
          </p:nvPicPr>
          <p:blipFill>
            <a:blip r:embed="rId3"/>
            <a:stretch>
              <a:fillRect/>
            </a:stretch>
          </p:blipFill>
          <p:spPr>
            <a:xfrm>
              <a:off x="3310128" y="3118104"/>
              <a:ext cx="347472" cy="347472"/>
            </a:xfrm>
            <a:prstGeom prst="rect">
              <a:avLst/>
            </a:prstGeom>
          </p:spPr>
        </p:pic>
        <p:sp>
          <p:nvSpPr>
            <p:cNvPr id="16" name="Picking grapes"/>
            <p:cNvSpPr/>
            <p:nvPr/>
          </p:nvSpPr>
          <p:spPr>
            <a:xfrm>
              <a:off x="3749040" y="2971800"/>
              <a:ext cx="3291840" cy="640080"/>
            </a:xfrm>
            <a:prstGeom prst="roundRect">
              <a:avLst>
                <a:gd name="adj" fmla="val 1714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7" name="Text 12"/>
            <p:cNvSpPr txBox="1"/>
            <p:nvPr/>
          </p:nvSpPr>
          <p:spPr>
            <a:xfrm>
              <a:off x="3931920" y="2971800"/>
              <a:ext cx="3017520" cy="6400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Picking grapes</a:t>
              </a:r>
              <a:endParaRPr lang="en-US" sz="1900" dirty="0"/>
            </a:p>
          </p:txBody>
        </p:sp>
        <p:pic>
          <p:nvPicPr>
            <p:cNvPr id="20" name="Image 3" descr="preencoded.png"/>
            <p:cNvPicPr>
              <a:picLocks noChangeAspect="1"/>
            </p:cNvPicPr>
            <p:nvPr/>
          </p:nvPicPr>
          <p:blipFill>
            <a:blip r:embed="rId3"/>
            <a:stretch>
              <a:fillRect/>
            </a:stretch>
          </p:blipFill>
          <p:spPr>
            <a:xfrm>
              <a:off x="3310128" y="3895344"/>
              <a:ext cx="347472" cy="347472"/>
            </a:xfrm>
            <a:prstGeom prst="rect">
              <a:avLst/>
            </a:prstGeom>
          </p:spPr>
        </p:pic>
        <p:sp>
          <p:nvSpPr>
            <p:cNvPr id="21" name="Testing chocolate"/>
            <p:cNvSpPr/>
            <p:nvPr/>
          </p:nvSpPr>
          <p:spPr>
            <a:xfrm>
              <a:off x="3749040" y="3749040"/>
              <a:ext cx="3291840" cy="640080"/>
            </a:xfrm>
            <a:prstGeom prst="roundRect">
              <a:avLst>
                <a:gd name="adj" fmla="val 1714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2" name="Text 16"/>
            <p:cNvSpPr txBox="1"/>
            <p:nvPr/>
          </p:nvSpPr>
          <p:spPr>
            <a:xfrm>
              <a:off x="3931920" y="3749040"/>
              <a:ext cx="3017520" cy="6400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Testing chocolate</a:t>
              </a:r>
              <a:endParaRPr lang="en-US" sz="1900" dirty="0"/>
            </a:p>
          </p:txBody>
        </p:sp>
        <p:pic>
          <p:nvPicPr>
            <p:cNvPr id="25" name="Image 4" descr="preencoded.png"/>
            <p:cNvPicPr>
              <a:picLocks noChangeAspect="1"/>
            </p:cNvPicPr>
            <p:nvPr/>
          </p:nvPicPr>
          <p:blipFill>
            <a:blip r:embed="rId3"/>
            <a:stretch>
              <a:fillRect/>
            </a:stretch>
          </p:blipFill>
          <p:spPr>
            <a:xfrm>
              <a:off x="3310128" y="4672584"/>
              <a:ext cx="347472" cy="347472"/>
            </a:xfrm>
            <a:prstGeom prst="rect">
              <a:avLst/>
            </a:prstGeom>
          </p:spPr>
        </p:pic>
        <p:sp>
          <p:nvSpPr>
            <p:cNvPr id="26" name="Glastonbury tickets"/>
            <p:cNvSpPr/>
            <p:nvPr/>
          </p:nvSpPr>
          <p:spPr>
            <a:xfrm>
              <a:off x="3749040" y="4526280"/>
              <a:ext cx="3291840" cy="640080"/>
            </a:xfrm>
            <a:prstGeom prst="roundRect">
              <a:avLst>
                <a:gd name="adj" fmla="val 1714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7" name="Text 20"/>
            <p:cNvSpPr txBox="1"/>
            <p:nvPr/>
          </p:nvSpPr>
          <p:spPr>
            <a:xfrm>
              <a:off x="3931920" y="4526280"/>
              <a:ext cx="3017520" cy="6400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Glastonbury tickets</a:t>
              </a:r>
              <a:endParaRPr lang="en-US" sz="1900" dirty="0"/>
            </a:p>
          </p:txBody>
        </p:sp>
      </p:grpSp>
      <p:grpSp>
        <p:nvGrpSpPr>
          <p:cNvPr id="36" name="Group 35">
            <a:extLst>
              <a:ext uri="{FF2B5EF4-FFF2-40B4-BE49-F238E27FC236}">
                <a16:creationId xmlns:a16="http://schemas.microsoft.com/office/drawing/2014/main" id="{50BB47C5-9CA0-9EE3-1B57-0513CA18303F}"/>
              </a:ext>
            </a:extLst>
          </p:cNvPr>
          <p:cNvGrpSpPr/>
          <p:nvPr/>
        </p:nvGrpSpPr>
        <p:grpSpPr>
          <a:xfrm>
            <a:off x="7406640" y="1280160"/>
            <a:ext cx="4206240" cy="2834640"/>
            <a:chOff x="7406640" y="1280160"/>
            <a:chExt cx="4206240" cy="2834640"/>
          </a:xfrm>
        </p:grpSpPr>
        <p:sp>
          <p:nvSpPr>
            <p:cNvPr id="28" name="star"/>
            <p:cNvSpPr/>
            <p:nvPr/>
          </p:nvSpPr>
          <p:spPr>
            <a:xfrm>
              <a:off x="7406640" y="1280160"/>
              <a:ext cx="4206240" cy="2834640"/>
            </a:xfrm>
            <a:prstGeom prst="star12">
              <a:avLst/>
            </a:prstGeom>
            <a:solidFill>
              <a:srgbClr val="F6D000"/>
            </a:solidFill>
            <a:ln w="19050">
              <a:solidFill>
                <a:srgbClr val="E0B800"/>
              </a:solidFill>
              <a:prstDash val="solid"/>
            </a:ln>
            <a:effectLst>
              <a:outerShdw blurRad="76200" dist="25400" dir="5400000" algn="bl" rotWithShape="0">
                <a:srgbClr val="000000">
                  <a:alpha val="12000"/>
                </a:srgbClr>
              </a:outerShdw>
            </a:effectLst>
          </p:spPr>
          <p:txBody>
            <a:bodyPr/>
            <a:lstStyle/>
            <a:p>
              <a:endParaRPr lang="en-GB"/>
            </a:p>
          </p:txBody>
        </p:sp>
        <p:sp>
          <p:nvSpPr>
            <p:cNvPr id="29" name="Text 22"/>
            <p:cNvSpPr txBox="1"/>
            <p:nvPr/>
          </p:nvSpPr>
          <p:spPr>
            <a:xfrm>
              <a:off x="8183880" y="1920240"/>
              <a:ext cx="2651760" cy="1554480"/>
            </a:xfrm>
            <a:prstGeom prst="rect">
              <a:avLst/>
            </a:prstGeom>
            <a:noFill/>
            <a:ln/>
          </p:spPr>
          <p:txBody>
            <a:bodyPr wrap="square" lIns="0" tIns="0" rIns="0" bIns="0" rtlCol="0" anchor="ctr"/>
            <a:lstStyle/>
            <a:p>
              <a:pPr marL="0" indent="0" algn="ctr">
                <a:buNone/>
              </a:pPr>
              <a:r>
                <a:rPr lang="en-US" sz="2000" b="1" dirty="0">
                  <a:solidFill>
                    <a:srgbClr val="004077"/>
                  </a:solidFill>
                  <a:latin typeface="Arial" pitchFamily="34" charset="0"/>
                  <a:ea typeface="Arial" pitchFamily="34" charset="-122"/>
                  <a:cs typeface="Arial" pitchFamily="34" charset="-120"/>
                </a:rPr>
                <a:t>Explore ALL the information before you decide!</a:t>
              </a:r>
              <a:endParaRPr lang="en-US" sz="2000" dirty="0"/>
            </a:p>
          </p:txBody>
        </p:sp>
      </p:grpSp>
      <p:grpSp>
        <p:nvGrpSpPr>
          <p:cNvPr id="37" name="Group 36">
            <a:extLst>
              <a:ext uri="{FF2B5EF4-FFF2-40B4-BE49-F238E27FC236}">
                <a16:creationId xmlns:a16="http://schemas.microsoft.com/office/drawing/2014/main" id="{98FC37E5-8B5D-9D56-2CCB-2078E4B6900C}"/>
              </a:ext>
            </a:extLst>
          </p:cNvPr>
          <p:cNvGrpSpPr/>
          <p:nvPr/>
        </p:nvGrpSpPr>
        <p:grpSpPr>
          <a:xfrm>
            <a:off x="548640" y="5440680"/>
            <a:ext cx="11091672" cy="685800"/>
            <a:chOff x="548640" y="5440680"/>
            <a:chExt cx="11091672" cy="685800"/>
          </a:xfrm>
        </p:grpSpPr>
        <p:sp>
          <p:nvSpPr>
            <p:cNvPr id="30"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31" name="question circle"/>
            <p:cNvSpPr/>
            <p:nvPr/>
          </p:nvSpPr>
          <p:spPr>
            <a:xfrm>
              <a:off x="731520" y="5545836"/>
              <a:ext cx="475488" cy="475488"/>
            </a:xfrm>
            <a:prstGeom prst="ellipse">
              <a:avLst/>
            </a:prstGeom>
            <a:solidFill>
              <a:srgbClr val="C25C8F"/>
            </a:solidFill>
            <a:ln w="12700">
              <a:solidFill>
                <a:srgbClr val="C25C8F"/>
              </a:solidFill>
              <a:prstDash val="solid"/>
            </a:ln>
          </p:spPr>
          <p:txBody>
            <a:bodyPr/>
            <a:lstStyle/>
            <a:p>
              <a:endParaRPr lang="en-GB"/>
            </a:p>
          </p:txBody>
        </p:sp>
        <p:pic>
          <p:nvPicPr>
            <p:cNvPr id="32" name="question icon" descr="preencoded.png"/>
            <p:cNvPicPr>
              <a:picLocks noChangeAspect="1"/>
            </p:cNvPicPr>
            <p:nvPr/>
          </p:nvPicPr>
          <p:blipFill>
            <a:blip r:embed="rId4"/>
            <a:stretch>
              <a:fillRect/>
            </a:stretch>
          </p:blipFill>
          <p:spPr>
            <a:xfrm>
              <a:off x="845637" y="5659953"/>
              <a:ext cx="247254" cy="247254"/>
            </a:xfrm>
            <a:prstGeom prst="rect">
              <a:avLst/>
            </a:prstGeom>
          </p:spPr>
        </p:pic>
        <p:sp>
          <p:nvSpPr>
            <p:cNvPr id="33" name="Text 25"/>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Which place do you want to go to now?</a:t>
              </a:r>
              <a:endParaRPr lang="en-US" sz="2000" dirty="0"/>
            </a:p>
          </p:txBody>
        </p:sp>
      </p:grpSp>
      <p:sp>
        <p:nvSpPr>
          <p:cNvPr id="34"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ppt_x"/>
                                          </p:val>
                                        </p:tav>
                                        <p:tav tm="100000">
                                          <p:val>
                                            <p:strVal val="#ppt_x"/>
                                          </p:val>
                                        </p:tav>
                                      </p:tavLst>
                                    </p:anim>
                                    <p:anim calcmode="lin" valueType="num">
                                      <p:cBhvr additive="base">
                                        <p:cTn id="1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is a career?</a:t>
            </a:r>
            <a:endParaRPr lang="en-US" sz="3200" dirty="0"/>
          </a:p>
        </p:txBody>
      </p:sp>
      <p:sp>
        <p:nvSpPr>
          <p:cNvPr id="3" name="card"/>
          <p:cNvSpPr/>
          <p:nvPr/>
        </p:nvSpPr>
        <p:spPr>
          <a:xfrm>
            <a:off x="548640" y="1463040"/>
            <a:ext cx="6949440" cy="210312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career circle"/>
          <p:cNvSpPr/>
          <p:nvPr/>
        </p:nvSpPr>
        <p:spPr>
          <a:xfrm>
            <a:off x="777240" y="1691640"/>
            <a:ext cx="566928" cy="566928"/>
          </a:xfrm>
          <a:prstGeom prst="ellipse">
            <a:avLst/>
          </a:prstGeom>
          <a:solidFill>
            <a:srgbClr val="0072BA"/>
          </a:solidFill>
          <a:ln w="12700">
            <a:solidFill>
              <a:srgbClr val="0072BA"/>
            </a:solidFill>
            <a:prstDash val="solid"/>
          </a:ln>
        </p:spPr>
        <p:txBody>
          <a:bodyPr/>
          <a:lstStyle/>
          <a:p>
            <a:endParaRPr lang="en-GB"/>
          </a:p>
        </p:txBody>
      </p:sp>
      <p:pic>
        <p:nvPicPr>
          <p:cNvPr id="5" name="career icon" descr="preencoded.png"/>
          <p:cNvPicPr>
            <a:picLocks noChangeAspect="1"/>
          </p:cNvPicPr>
          <p:nvPr/>
        </p:nvPicPr>
        <p:blipFill>
          <a:blip r:embed="rId3"/>
          <a:stretch>
            <a:fillRect/>
          </a:stretch>
        </p:blipFill>
        <p:spPr>
          <a:xfrm>
            <a:off x="913303" y="1827703"/>
            <a:ext cx="294803" cy="294803"/>
          </a:xfrm>
          <a:prstGeom prst="rect">
            <a:avLst/>
          </a:prstGeom>
        </p:spPr>
      </p:pic>
      <p:sp>
        <p:nvSpPr>
          <p:cNvPr id="6" name="Text 3"/>
          <p:cNvSpPr txBox="1"/>
          <p:nvPr/>
        </p:nvSpPr>
        <p:spPr>
          <a:xfrm>
            <a:off x="1554480" y="1554480"/>
            <a:ext cx="5760720" cy="1920240"/>
          </a:xfrm>
          <a:prstGeom prst="rect">
            <a:avLst/>
          </a:prstGeom>
          <a:noFill/>
          <a:ln/>
        </p:spPr>
        <p:txBody>
          <a:bodyPr wrap="square" lIns="0" tIns="0" rIns="0" bIns="0" rtlCol="0" anchor="ctr"/>
          <a:lstStyle/>
          <a:p>
            <a:pPr marL="0" indent="0">
              <a:buNone/>
            </a:pPr>
            <a:r>
              <a:rPr lang="en-US" sz="1900" dirty="0">
                <a:solidFill>
                  <a:srgbClr val="0B2A4A"/>
                </a:solidFill>
                <a:latin typeface="Arial" pitchFamily="34" charset="0"/>
                <a:ea typeface="Arial" pitchFamily="34" charset="-122"/>
                <a:cs typeface="Arial" pitchFamily="34" charset="-120"/>
              </a:rPr>
              <a:t>A career is </a:t>
            </a:r>
            <a:r>
              <a:rPr lang="en-US" sz="1900" b="1" dirty="0">
                <a:solidFill>
                  <a:srgbClr val="004077"/>
                </a:solidFill>
                <a:latin typeface="Arial" pitchFamily="34" charset="0"/>
                <a:ea typeface="Arial" pitchFamily="34" charset="-122"/>
                <a:cs typeface="Arial" pitchFamily="34" charset="-120"/>
              </a:rPr>
              <a:t>an individual's journey through life, learning and work.</a:t>
            </a:r>
            <a:endParaRPr lang="en-US" sz="1900" dirty="0"/>
          </a:p>
          <a:p>
            <a:pPr marL="0" indent="0">
              <a:buNone/>
            </a:pPr>
            <a:r>
              <a:rPr lang="en-US" sz="800" dirty="0">
                <a:solidFill>
                  <a:srgbClr val="0B2A4A"/>
                </a:solidFill>
                <a:latin typeface="Arial" pitchFamily="34" charset="0"/>
                <a:ea typeface="Arial" pitchFamily="34" charset="-122"/>
                <a:cs typeface="Arial" pitchFamily="34" charset="-120"/>
              </a:rPr>
              <a:t> </a:t>
            </a:r>
            <a:endParaRPr lang="en-US" sz="1900" dirty="0"/>
          </a:p>
          <a:p>
            <a:pPr marL="0" indent="0">
              <a:buNone/>
            </a:pPr>
            <a:r>
              <a:rPr lang="en-US" sz="1600" dirty="0">
                <a:solidFill>
                  <a:srgbClr val="0B2A4A"/>
                </a:solidFill>
                <a:latin typeface="Arial" pitchFamily="34" charset="0"/>
                <a:ea typeface="Arial" pitchFamily="34" charset="-122"/>
                <a:cs typeface="Arial" pitchFamily="34" charset="-120"/>
              </a:rPr>
              <a:t>A job is something you might do to earn money as part of your career journey. There are lots of job sectors you could work in – from finance, to art and design, to working with animals.</a:t>
            </a:r>
            <a:endParaRPr lang="en-US" sz="1900" dirty="0"/>
          </a:p>
        </p:txBody>
      </p:sp>
      <p:pic>
        <p:nvPicPr>
          <p:cNvPr id="7" name="Crowd of people" descr="Crowd of people"/>
          <p:cNvPicPr>
            <a:picLocks noChangeAspect="1"/>
          </p:cNvPicPr>
          <p:nvPr/>
        </p:nvPicPr>
        <p:blipFill>
          <a:blip r:embed="rId4"/>
          <a:srcRect/>
          <a:stretch/>
        </p:blipFill>
        <p:spPr>
          <a:xfrm>
            <a:off x="7726680" y="1463040"/>
            <a:ext cx="3913632" cy="2103120"/>
          </a:xfrm>
          <a:prstGeom prst="rect">
            <a:avLst/>
          </a:prstGeom>
        </p:spPr>
      </p:pic>
      <p:sp>
        <p:nvSpPr>
          <p:cNvPr id="8" name="big things heading"/>
          <p:cNvSpPr/>
          <p:nvPr/>
        </p:nvSpPr>
        <p:spPr>
          <a:xfrm>
            <a:off x="548640" y="3749040"/>
            <a:ext cx="11091672" cy="502920"/>
          </a:xfrm>
          <a:prstGeom prst="roundRect">
            <a:avLst>
              <a:gd name="adj" fmla="val 18182"/>
            </a:avLst>
          </a:prstGeom>
          <a:solidFill>
            <a:srgbClr val="C25C8F"/>
          </a:solidFill>
          <a:ln w="12700">
            <a:solidFill>
              <a:srgbClr val="C25C8F"/>
            </a:solidFill>
            <a:prstDash val="solid"/>
          </a:ln>
        </p:spPr>
        <p:txBody>
          <a:bodyPr/>
          <a:lstStyle/>
          <a:p>
            <a:endParaRPr lang="en-GB"/>
          </a:p>
        </p:txBody>
      </p:sp>
      <p:sp>
        <p:nvSpPr>
          <p:cNvPr id="9" name="Text 5"/>
          <p:cNvSpPr txBox="1"/>
          <p:nvPr/>
        </p:nvSpPr>
        <p:spPr>
          <a:xfrm>
            <a:off x="548640" y="3749040"/>
            <a:ext cx="11091672" cy="502920"/>
          </a:xfrm>
          <a:prstGeom prst="rect">
            <a:avLst/>
          </a:prstGeom>
          <a:noFill/>
          <a:ln/>
        </p:spPr>
        <p:txBody>
          <a:bodyPr wrap="square" lIns="0" tIns="0" rIns="0" bIns="0" rtlCol="0" anchor="ctr"/>
          <a:lstStyle/>
          <a:p>
            <a:pPr marL="0" indent="0" algn="ctr">
              <a:buNone/>
            </a:pPr>
            <a:r>
              <a:rPr lang="en-US" sz="1900" b="1" dirty="0">
                <a:solidFill>
                  <a:srgbClr val="FFFFFF"/>
                </a:solidFill>
                <a:latin typeface="Arial" pitchFamily="34" charset="0"/>
                <a:ea typeface="Arial" pitchFamily="34" charset="-122"/>
                <a:cs typeface="Arial" pitchFamily="34" charset="-120"/>
              </a:rPr>
              <a:t>Year 11: the big career things</a:t>
            </a:r>
            <a:endParaRPr lang="en-US" sz="1900" dirty="0"/>
          </a:p>
        </p:txBody>
      </p:sp>
      <p:sp>
        <p:nvSpPr>
          <p:cNvPr id="10" name="big thing 1"/>
          <p:cNvSpPr/>
          <p:nvPr/>
        </p:nvSpPr>
        <p:spPr>
          <a:xfrm>
            <a:off x="548640" y="4389120"/>
            <a:ext cx="5440680" cy="1691640"/>
          </a:xfrm>
          <a:prstGeom prst="roundRect">
            <a:avLst>
              <a:gd name="adj" fmla="val 6486"/>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11" name="big thing 1 circle"/>
          <p:cNvSpPr/>
          <p:nvPr/>
        </p:nvSpPr>
        <p:spPr>
          <a:xfrm>
            <a:off x="822960" y="4846320"/>
            <a:ext cx="777240" cy="777240"/>
          </a:xfrm>
          <a:prstGeom prst="ellipse">
            <a:avLst/>
          </a:prstGeom>
          <a:solidFill>
            <a:srgbClr val="004077"/>
          </a:solidFill>
          <a:ln w="12700">
            <a:solidFill>
              <a:srgbClr val="004077"/>
            </a:solidFill>
            <a:prstDash val="solid"/>
          </a:ln>
        </p:spPr>
        <p:txBody>
          <a:bodyPr/>
          <a:lstStyle/>
          <a:p>
            <a:endParaRPr lang="en-GB"/>
          </a:p>
        </p:txBody>
      </p:sp>
      <p:pic>
        <p:nvPicPr>
          <p:cNvPr id="12" name="big thing 1 icon" descr="preencoded.png"/>
          <p:cNvPicPr>
            <a:picLocks noChangeAspect="1"/>
          </p:cNvPicPr>
          <p:nvPr/>
        </p:nvPicPr>
        <p:blipFill>
          <a:blip r:embed="rId5"/>
          <a:stretch>
            <a:fillRect/>
          </a:stretch>
        </p:blipFill>
        <p:spPr>
          <a:xfrm>
            <a:off x="1009498" y="5032858"/>
            <a:ext cx="404165" cy="404165"/>
          </a:xfrm>
          <a:prstGeom prst="rect">
            <a:avLst/>
          </a:prstGeom>
        </p:spPr>
      </p:pic>
      <p:sp>
        <p:nvSpPr>
          <p:cNvPr id="13" name="Text 8"/>
          <p:cNvSpPr txBox="1"/>
          <p:nvPr/>
        </p:nvSpPr>
        <p:spPr>
          <a:xfrm>
            <a:off x="1828800" y="4389120"/>
            <a:ext cx="4023360" cy="1691640"/>
          </a:xfrm>
          <a:prstGeom prst="rect">
            <a:avLst/>
          </a:prstGeom>
          <a:noFill/>
          <a:ln/>
        </p:spPr>
        <p:txBody>
          <a:bodyPr wrap="square" lIns="0" tIns="0" rIns="0" bIns="0" rtlCol="0" anchor="ctr"/>
          <a:lstStyle/>
          <a:p>
            <a:pPr marL="0" indent="0">
              <a:buNone/>
            </a:pPr>
            <a:r>
              <a:rPr lang="en-US" sz="2000" b="1" dirty="0">
                <a:solidFill>
                  <a:srgbClr val="004077"/>
                </a:solidFill>
                <a:latin typeface="Arial" pitchFamily="34" charset="0"/>
                <a:ea typeface="Arial" pitchFamily="34" charset="-122"/>
                <a:cs typeface="Arial" pitchFamily="34" charset="-120"/>
              </a:rPr>
              <a:t>Explore all your options and firm up what you will do at the end of Year 11</a:t>
            </a:r>
            <a:endParaRPr lang="en-US" sz="2000" dirty="0"/>
          </a:p>
        </p:txBody>
      </p:sp>
      <p:sp>
        <p:nvSpPr>
          <p:cNvPr id="14" name="big thing 2"/>
          <p:cNvSpPr/>
          <p:nvPr/>
        </p:nvSpPr>
        <p:spPr>
          <a:xfrm>
            <a:off x="6199632" y="4389120"/>
            <a:ext cx="5440680" cy="1691640"/>
          </a:xfrm>
          <a:prstGeom prst="roundRect">
            <a:avLst>
              <a:gd name="adj" fmla="val 6486"/>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15" name="big thing 2 circle"/>
          <p:cNvSpPr/>
          <p:nvPr/>
        </p:nvSpPr>
        <p:spPr>
          <a:xfrm>
            <a:off x="6473952" y="4846320"/>
            <a:ext cx="777240" cy="777240"/>
          </a:xfrm>
          <a:prstGeom prst="ellipse">
            <a:avLst/>
          </a:prstGeom>
          <a:solidFill>
            <a:srgbClr val="004077"/>
          </a:solidFill>
          <a:ln w="12700">
            <a:solidFill>
              <a:srgbClr val="004077"/>
            </a:solidFill>
            <a:prstDash val="solid"/>
          </a:ln>
        </p:spPr>
        <p:txBody>
          <a:bodyPr/>
          <a:lstStyle/>
          <a:p>
            <a:endParaRPr lang="en-GB"/>
          </a:p>
        </p:txBody>
      </p:sp>
      <p:pic>
        <p:nvPicPr>
          <p:cNvPr id="16" name="big thing 2 icon" descr="preencoded.png"/>
          <p:cNvPicPr>
            <a:picLocks noChangeAspect="1"/>
          </p:cNvPicPr>
          <p:nvPr/>
        </p:nvPicPr>
        <p:blipFill>
          <a:blip r:embed="rId6"/>
          <a:stretch>
            <a:fillRect/>
          </a:stretch>
        </p:blipFill>
        <p:spPr>
          <a:xfrm>
            <a:off x="6660490" y="5032858"/>
            <a:ext cx="404165" cy="404165"/>
          </a:xfrm>
          <a:prstGeom prst="rect">
            <a:avLst/>
          </a:prstGeom>
        </p:spPr>
      </p:pic>
      <p:sp>
        <p:nvSpPr>
          <p:cNvPr id="17" name="Text 11"/>
          <p:cNvSpPr txBox="1"/>
          <p:nvPr/>
        </p:nvSpPr>
        <p:spPr>
          <a:xfrm>
            <a:off x="7479792" y="4389120"/>
            <a:ext cx="4023360" cy="1691640"/>
          </a:xfrm>
          <a:prstGeom prst="rect">
            <a:avLst/>
          </a:prstGeom>
          <a:noFill/>
          <a:ln/>
        </p:spPr>
        <p:txBody>
          <a:bodyPr wrap="square" lIns="0" tIns="0" rIns="0" bIns="0" rtlCol="0" anchor="ctr"/>
          <a:lstStyle/>
          <a:p>
            <a:pPr marL="0" indent="0">
              <a:buNone/>
            </a:pPr>
            <a:r>
              <a:rPr lang="en-US" sz="2000" b="1" dirty="0">
                <a:solidFill>
                  <a:srgbClr val="004077"/>
                </a:solidFill>
                <a:latin typeface="Arial" pitchFamily="34" charset="0"/>
                <a:ea typeface="Arial" pitchFamily="34" charset="-122"/>
                <a:cs typeface="Arial" pitchFamily="34" charset="-120"/>
              </a:rPr>
              <a:t>Get the best GCSEs you can</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3" grpId="0" animBg="1"/>
      <p:bldP spid="14" grpId="0" animBg="1"/>
      <p:bldP spid="15"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Where are future jobs going to be?</a:t>
            </a:r>
            <a:endParaRPr lang="en-US" sz="3200" dirty="0"/>
          </a:p>
        </p:txBody>
      </p:sp>
      <p:sp>
        <p:nvSpPr>
          <p:cNvPr id="3" name="Medical, health science and care card"/>
          <p:cNvSpPr/>
          <p:nvPr/>
        </p:nvSpPr>
        <p:spPr>
          <a:xfrm>
            <a:off x="548640" y="1463040"/>
            <a:ext cx="2624328" cy="379476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Medical, health science and care" descr="Medical, health science and care"/>
          <p:cNvPicPr>
            <a:picLocks noChangeAspect="1"/>
          </p:cNvPicPr>
          <p:nvPr/>
        </p:nvPicPr>
        <p:blipFill>
          <a:blip r:embed="rId3"/>
          <a:srcRect/>
          <a:stretch/>
        </p:blipFill>
        <p:spPr>
          <a:xfrm>
            <a:off x="658368" y="1572768"/>
            <a:ext cx="2404872" cy="1691640"/>
          </a:xfrm>
          <a:prstGeom prst="rect">
            <a:avLst/>
          </a:prstGeom>
        </p:spPr>
      </p:pic>
      <p:sp>
        <p:nvSpPr>
          <p:cNvPr id="5" name="Text 2"/>
          <p:cNvSpPr txBox="1"/>
          <p:nvPr/>
        </p:nvSpPr>
        <p:spPr>
          <a:xfrm>
            <a:off x="731520" y="3337560"/>
            <a:ext cx="2258568" cy="685800"/>
          </a:xfrm>
          <a:prstGeom prst="rect">
            <a:avLst/>
          </a:prstGeom>
          <a:noFill/>
          <a:ln/>
        </p:spPr>
        <p:txBody>
          <a:bodyPr wrap="square" lIns="0" tIns="0" rIns="0" bIns="0" rtlCol="0" anchor="ctr"/>
          <a:lstStyle/>
          <a:p>
            <a:pPr marL="0" indent="0">
              <a:buNone/>
            </a:pPr>
            <a:r>
              <a:rPr lang="en-US" sz="1700" b="1" dirty="0">
                <a:solidFill>
                  <a:srgbClr val="0072BA"/>
                </a:solidFill>
                <a:latin typeface="Arial" pitchFamily="34" charset="0"/>
                <a:ea typeface="Arial" pitchFamily="34" charset="-122"/>
                <a:cs typeface="Arial" pitchFamily="34" charset="-120"/>
              </a:rPr>
              <a:t>Medical, health science and care</a:t>
            </a:r>
            <a:endParaRPr lang="en-US" sz="1700" dirty="0"/>
          </a:p>
        </p:txBody>
      </p:sp>
      <p:sp>
        <p:nvSpPr>
          <p:cNvPr id="6" name="Text 3"/>
          <p:cNvSpPr txBox="1"/>
          <p:nvPr/>
        </p:nvSpPr>
        <p:spPr>
          <a:xfrm>
            <a:off x="731520" y="4069080"/>
            <a:ext cx="2258568" cy="1097280"/>
          </a:xfrm>
          <a:prstGeom prst="rect">
            <a:avLst/>
          </a:prstGeom>
          <a:noFill/>
          <a:ln/>
        </p:spPr>
        <p:txBody>
          <a:bodyPr wrap="square" lIns="0" tIns="0" rIns="0" bIns="0" rtlCol="0" anchor="t"/>
          <a:lstStyle/>
          <a:p>
            <a:pPr marL="0" indent="0">
              <a:buNone/>
            </a:pPr>
            <a:r>
              <a:rPr lang="en-US" sz="1400" dirty="0">
                <a:solidFill>
                  <a:srgbClr val="0B2A4A"/>
                </a:solidFill>
                <a:latin typeface="Arial" pitchFamily="34" charset="0"/>
                <a:ea typeface="Arial" pitchFamily="34" charset="-122"/>
                <a:cs typeface="Arial" pitchFamily="34" charset="-120"/>
              </a:rPr>
              <a:t>Medical scientists, researchers, doctors, nurses, care workers</a:t>
            </a:r>
            <a:endParaRPr lang="en-US" sz="1400" dirty="0"/>
          </a:p>
        </p:txBody>
      </p:sp>
      <p:sp>
        <p:nvSpPr>
          <p:cNvPr id="7" name="IT and digital technology card"/>
          <p:cNvSpPr/>
          <p:nvPr/>
        </p:nvSpPr>
        <p:spPr>
          <a:xfrm>
            <a:off x="3364992" y="1463040"/>
            <a:ext cx="2624328" cy="379476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IT and digital technology" descr="IT and digital technology"/>
          <p:cNvPicPr>
            <a:picLocks noChangeAspect="1"/>
          </p:cNvPicPr>
          <p:nvPr/>
        </p:nvPicPr>
        <p:blipFill>
          <a:blip r:embed="rId4"/>
          <a:srcRect/>
          <a:stretch/>
        </p:blipFill>
        <p:spPr>
          <a:xfrm>
            <a:off x="3474720" y="1572768"/>
            <a:ext cx="2404872" cy="1691640"/>
          </a:xfrm>
          <a:prstGeom prst="rect">
            <a:avLst/>
          </a:prstGeom>
        </p:spPr>
      </p:pic>
      <p:sp>
        <p:nvSpPr>
          <p:cNvPr id="9" name="Text 5"/>
          <p:cNvSpPr txBox="1"/>
          <p:nvPr/>
        </p:nvSpPr>
        <p:spPr>
          <a:xfrm>
            <a:off x="3547872" y="3337560"/>
            <a:ext cx="2258568" cy="685800"/>
          </a:xfrm>
          <a:prstGeom prst="rect">
            <a:avLst/>
          </a:prstGeom>
          <a:noFill/>
          <a:ln/>
        </p:spPr>
        <p:txBody>
          <a:bodyPr wrap="square" lIns="0" tIns="0" rIns="0" bIns="0" rtlCol="0" anchor="ctr"/>
          <a:lstStyle/>
          <a:p>
            <a:pPr marL="0" indent="0">
              <a:buNone/>
            </a:pPr>
            <a:r>
              <a:rPr lang="en-US" sz="1700" b="1" dirty="0">
                <a:solidFill>
                  <a:srgbClr val="5F295F"/>
                </a:solidFill>
                <a:latin typeface="Arial" pitchFamily="34" charset="0"/>
                <a:ea typeface="Arial" pitchFamily="34" charset="-122"/>
                <a:cs typeface="Arial" pitchFamily="34" charset="-120"/>
              </a:rPr>
              <a:t>IT and digital technology</a:t>
            </a:r>
            <a:endParaRPr lang="en-US" sz="1700" dirty="0"/>
          </a:p>
        </p:txBody>
      </p:sp>
      <p:sp>
        <p:nvSpPr>
          <p:cNvPr id="10" name="Text 6"/>
          <p:cNvSpPr txBox="1"/>
          <p:nvPr/>
        </p:nvSpPr>
        <p:spPr>
          <a:xfrm>
            <a:off x="3547872" y="4069080"/>
            <a:ext cx="2258568" cy="1097280"/>
          </a:xfrm>
          <a:prstGeom prst="rect">
            <a:avLst/>
          </a:prstGeom>
          <a:noFill/>
          <a:ln/>
        </p:spPr>
        <p:txBody>
          <a:bodyPr wrap="square" lIns="0" tIns="0" rIns="0" bIns="0" rtlCol="0" anchor="t"/>
          <a:lstStyle/>
          <a:p>
            <a:pPr marL="0" indent="0">
              <a:buNone/>
            </a:pPr>
            <a:r>
              <a:rPr lang="en-US" sz="1400" dirty="0">
                <a:solidFill>
                  <a:srgbClr val="0B2A4A"/>
                </a:solidFill>
                <a:latin typeface="Arial" pitchFamily="34" charset="0"/>
                <a:ea typeface="Arial" pitchFamily="34" charset="-122"/>
                <a:cs typeface="Arial" pitchFamily="34" charset="-120"/>
              </a:rPr>
              <a:t>Data analysts, technology researchers, AI developers</a:t>
            </a:r>
            <a:endParaRPr lang="en-US" sz="1400" dirty="0"/>
          </a:p>
        </p:txBody>
      </p:sp>
      <p:sp>
        <p:nvSpPr>
          <p:cNvPr id="11" name="Engineering and construction card"/>
          <p:cNvSpPr/>
          <p:nvPr/>
        </p:nvSpPr>
        <p:spPr>
          <a:xfrm>
            <a:off x="6181344" y="1463040"/>
            <a:ext cx="2624328" cy="379476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Engineering and construction" descr="Engineering and construction"/>
          <p:cNvPicPr>
            <a:picLocks noChangeAspect="1"/>
          </p:cNvPicPr>
          <p:nvPr/>
        </p:nvPicPr>
        <p:blipFill>
          <a:blip r:embed="rId5"/>
          <a:srcRect/>
          <a:stretch/>
        </p:blipFill>
        <p:spPr>
          <a:xfrm>
            <a:off x="6291072" y="1572768"/>
            <a:ext cx="2404872" cy="1691640"/>
          </a:xfrm>
          <a:prstGeom prst="rect">
            <a:avLst/>
          </a:prstGeom>
        </p:spPr>
      </p:pic>
      <p:sp>
        <p:nvSpPr>
          <p:cNvPr id="13" name="Text 8"/>
          <p:cNvSpPr txBox="1"/>
          <p:nvPr/>
        </p:nvSpPr>
        <p:spPr>
          <a:xfrm>
            <a:off x="6364224" y="3337560"/>
            <a:ext cx="2258568" cy="685800"/>
          </a:xfrm>
          <a:prstGeom prst="rect">
            <a:avLst/>
          </a:prstGeom>
          <a:noFill/>
          <a:ln/>
        </p:spPr>
        <p:txBody>
          <a:bodyPr wrap="square" lIns="0" tIns="0" rIns="0" bIns="0" rtlCol="0" anchor="ctr"/>
          <a:lstStyle/>
          <a:p>
            <a:pPr marL="0" indent="0">
              <a:buNone/>
            </a:pPr>
            <a:r>
              <a:rPr lang="en-US" sz="1700" b="1" dirty="0">
                <a:solidFill>
                  <a:srgbClr val="8E3A66"/>
                </a:solidFill>
                <a:latin typeface="Arial" pitchFamily="34" charset="0"/>
                <a:ea typeface="Arial" pitchFamily="34" charset="-122"/>
                <a:cs typeface="Arial" pitchFamily="34" charset="-120"/>
              </a:rPr>
              <a:t>Engineering and construction</a:t>
            </a:r>
            <a:endParaRPr lang="en-US" sz="1700" dirty="0"/>
          </a:p>
        </p:txBody>
      </p:sp>
      <p:sp>
        <p:nvSpPr>
          <p:cNvPr id="14" name="Text 9"/>
          <p:cNvSpPr txBox="1"/>
          <p:nvPr/>
        </p:nvSpPr>
        <p:spPr>
          <a:xfrm>
            <a:off x="6364224" y="4069080"/>
            <a:ext cx="2258568" cy="1097280"/>
          </a:xfrm>
          <a:prstGeom prst="rect">
            <a:avLst/>
          </a:prstGeom>
          <a:noFill/>
          <a:ln/>
        </p:spPr>
        <p:txBody>
          <a:bodyPr wrap="square" lIns="0" tIns="0" rIns="0" bIns="0" rtlCol="0" anchor="t"/>
          <a:lstStyle/>
          <a:p>
            <a:pPr marL="0" indent="0">
              <a:buNone/>
            </a:pPr>
            <a:r>
              <a:rPr lang="en-US" sz="1400" dirty="0">
                <a:solidFill>
                  <a:srgbClr val="0B2A4A"/>
                </a:solidFill>
                <a:latin typeface="Arial" pitchFamily="34" charset="0"/>
                <a:ea typeface="Arial" pitchFamily="34" charset="-122"/>
                <a:cs typeface="Arial" pitchFamily="34" charset="-120"/>
              </a:rPr>
              <a:t>Architects, electricians, energy engineers</a:t>
            </a:r>
            <a:endParaRPr lang="en-US" sz="1400" dirty="0"/>
          </a:p>
        </p:txBody>
      </p:sp>
      <p:sp>
        <p:nvSpPr>
          <p:cNvPr id="15" name="Environmental (green jobs) card"/>
          <p:cNvSpPr/>
          <p:nvPr/>
        </p:nvSpPr>
        <p:spPr>
          <a:xfrm>
            <a:off x="8997696" y="1463040"/>
            <a:ext cx="2624328" cy="379476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6" name="Environmental (green jobs)" descr="Environmental (green jobs)"/>
          <p:cNvPicPr>
            <a:picLocks noChangeAspect="1"/>
          </p:cNvPicPr>
          <p:nvPr/>
        </p:nvPicPr>
        <p:blipFill>
          <a:blip r:embed="rId6"/>
          <a:srcRect/>
          <a:stretch/>
        </p:blipFill>
        <p:spPr>
          <a:xfrm>
            <a:off x="9107424" y="1572768"/>
            <a:ext cx="2404872" cy="1691640"/>
          </a:xfrm>
          <a:prstGeom prst="rect">
            <a:avLst/>
          </a:prstGeom>
        </p:spPr>
      </p:pic>
      <p:sp>
        <p:nvSpPr>
          <p:cNvPr id="17" name="Text 11"/>
          <p:cNvSpPr txBox="1"/>
          <p:nvPr/>
        </p:nvSpPr>
        <p:spPr>
          <a:xfrm>
            <a:off x="9180576" y="3337560"/>
            <a:ext cx="2258568" cy="685800"/>
          </a:xfrm>
          <a:prstGeom prst="rect">
            <a:avLst/>
          </a:prstGeom>
          <a:noFill/>
          <a:ln/>
        </p:spPr>
        <p:txBody>
          <a:bodyPr wrap="square" lIns="0" tIns="0" rIns="0" bIns="0" rtlCol="0" anchor="ctr"/>
          <a:lstStyle/>
          <a:p>
            <a:pPr marL="0" indent="0">
              <a:buNone/>
            </a:pPr>
            <a:r>
              <a:rPr lang="en-US" sz="1700" b="1" dirty="0">
                <a:solidFill>
                  <a:srgbClr val="007A43"/>
                </a:solidFill>
                <a:latin typeface="Arial" pitchFamily="34" charset="0"/>
                <a:ea typeface="Arial" pitchFamily="34" charset="-122"/>
                <a:cs typeface="Arial" pitchFamily="34" charset="-120"/>
              </a:rPr>
              <a:t>Environmental (green jobs)</a:t>
            </a:r>
            <a:endParaRPr lang="en-US" sz="1700" dirty="0"/>
          </a:p>
        </p:txBody>
      </p:sp>
      <p:sp>
        <p:nvSpPr>
          <p:cNvPr id="18" name="Text 12"/>
          <p:cNvSpPr txBox="1"/>
          <p:nvPr/>
        </p:nvSpPr>
        <p:spPr>
          <a:xfrm>
            <a:off x="9180576" y="4069080"/>
            <a:ext cx="2258568" cy="1097280"/>
          </a:xfrm>
          <a:prstGeom prst="rect">
            <a:avLst/>
          </a:prstGeom>
          <a:noFill/>
          <a:ln/>
        </p:spPr>
        <p:txBody>
          <a:bodyPr wrap="square" lIns="0" tIns="0" rIns="0" bIns="0" rtlCol="0" anchor="t"/>
          <a:lstStyle/>
          <a:p>
            <a:pPr marL="0" indent="0">
              <a:buNone/>
            </a:pPr>
            <a:r>
              <a:rPr lang="en-US" sz="1400" dirty="0">
                <a:solidFill>
                  <a:srgbClr val="0B2A4A"/>
                </a:solidFill>
                <a:latin typeface="Arial" pitchFamily="34" charset="0"/>
                <a:ea typeface="Arial" pitchFamily="34" charset="-122"/>
                <a:cs typeface="Arial" pitchFamily="34" charset="-120"/>
              </a:rPr>
              <a:t>Ecologists, foresters, environmental advisers</a:t>
            </a:r>
            <a:endParaRPr lang="en-US" sz="1400" dirty="0"/>
          </a:p>
        </p:txBody>
      </p:sp>
      <p:sp>
        <p:nvSpPr>
          <p:cNvPr id="19"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20" name="question circle"/>
          <p:cNvSpPr/>
          <p:nvPr/>
        </p:nvSpPr>
        <p:spPr>
          <a:xfrm>
            <a:off x="731520" y="5545836"/>
            <a:ext cx="475488" cy="475488"/>
          </a:xfrm>
          <a:prstGeom prst="ellipse">
            <a:avLst/>
          </a:prstGeom>
          <a:solidFill>
            <a:srgbClr val="C25C8F"/>
          </a:solidFill>
          <a:ln w="12700">
            <a:solidFill>
              <a:srgbClr val="C25C8F"/>
            </a:solidFill>
            <a:prstDash val="solid"/>
          </a:ln>
        </p:spPr>
        <p:txBody>
          <a:bodyPr/>
          <a:lstStyle/>
          <a:p>
            <a:endParaRPr lang="en-GB"/>
          </a:p>
        </p:txBody>
      </p:sp>
      <p:pic>
        <p:nvPicPr>
          <p:cNvPr id="21" name="question icon" descr="preencoded.png"/>
          <p:cNvPicPr>
            <a:picLocks noChangeAspect="1"/>
          </p:cNvPicPr>
          <p:nvPr/>
        </p:nvPicPr>
        <p:blipFill>
          <a:blip r:embed="rId7"/>
          <a:stretch>
            <a:fillRect/>
          </a:stretch>
        </p:blipFill>
        <p:spPr>
          <a:xfrm>
            <a:off x="845637" y="5659953"/>
            <a:ext cx="247254" cy="247254"/>
          </a:xfrm>
          <a:prstGeom prst="rect">
            <a:avLst/>
          </a:prstGeom>
        </p:spPr>
      </p:pic>
      <p:sp>
        <p:nvSpPr>
          <p:cNvPr id="22" name="Text 15"/>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This is Labour Market Information (LMI): be in the know to know where to go.</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ppt_x"/>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Get ready for your future career</a:t>
            </a:r>
            <a:endParaRPr lang="en-US" sz="3200" dirty="0"/>
          </a:p>
        </p:txBody>
      </p:sp>
      <p:grpSp>
        <p:nvGrpSpPr>
          <p:cNvPr id="34" name="Group 33">
            <a:extLst>
              <a:ext uri="{FF2B5EF4-FFF2-40B4-BE49-F238E27FC236}">
                <a16:creationId xmlns:a16="http://schemas.microsoft.com/office/drawing/2014/main" id="{02CE13A9-FBF2-3988-8ACB-7AB0D80CB5B3}"/>
              </a:ext>
            </a:extLst>
          </p:cNvPr>
          <p:cNvGrpSpPr/>
          <p:nvPr/>
        </p:nvGrpSpPr>
        <p:grpSpPr>
          <a:xfrm>
            <a:off x="548640" y="2899955"/>
            <a:ext cx="2624328" cy="3291840"/>
            <a:chOff x="548640" y="2899955"/>
            <a:chExt cx="2624328" cy="3291840"/>
          </a:xfrm>
        </p:grpSpPr>
        <p:sp>
          <p:nvSpPr>
            <p:cNvPr id="3" name="Know yourself card"/>
            <p:cNvSpPr/>
            <p:nvPr/>
          </p:nvSpPr>
          <p:spPr>
            <a:xfrm>
              <a:off x="548640" y="2899955"/>
              <a:ext cx="2624328" cy="3291840"/>
            </a:xfrm>
            <a:prstGeom prst="roundRect">
              <a:avLst>
                <a:gd name="adj" fmla="val 4181"/>
              </a:avLst>
            </a:prstGeom>
            <a:solidFill>
              <a:srgbClr val="5F295F"/>
            </a:solidFill>
            <a:ln w="12700">
              <a:solidFill>
                <a:srgbClr val="5F295F"/>
              </a:solidFill>
              <a:prstDash val="solid"/>
            </a:ln>
            <a:effectLst>
              <a:outerShdw blurRad="76200" dist="25400" dir="5400000" algn="bl" rotWithShape="0">
                <a:srgbClr val="000000">
                  <a:alpha val="12000"/>
                </a:srgbClr>
              </a:outerShdw>
            </a:effectLst>
          </p:spPr>
          <p:txBody>
            <a:bodyPr/>
            <a:lstStyle/>
            <a:p>
              <a:endParaRPr lang="en-GB"/>
            </a:p>
          </p:txBody>
        </p:sp>
        <p:sp>
          <p:nvSpPr>
            <p:cNvPr id="4" name="step 1"/>
            <p:cNvSpPr/>
            <p:nvPr/>
          </p:nvSpPr>
          <p:spPr>
            <a:xfrm>
              <a:off x="777240" y="3128555"/>
              <a:ext cx="731520" cy="731520"/>
            </a:xfrm>
            <a:prstGeom prst="ellipse">
              <a:avLst/>
            </a:prstGeom>
            <a:solidFill>
              <a:srgbClr val="FFFFFF"/>
            </a:solidFill>
            <a:ln w="12700">
              <a:solidFill>
                <a:srgbClr val="FFFFFF"/>
              </a:solidFill>
              <a:prstDash val="solid"/>
            </a:ln>
          </p:spPr>
          <p:txBody>
            <a:bodyPr/>
            <a:lstStyle/>
            <a:p>
              <a:endParaRPr lang="en-GB"/>
            </a:p>
          </p:txBody>
        </p:sp>
        <p:sp>
          <p:nvSpPr>
            <p:cNvPr id="5" name="Text 3"/>
            <p:cNvSpPr txBox="1"/>
            <p:nvPr/>
          </p:nvSpPr>
          <p:spPr>
            <a:xfrm>
              <a:off x="777240" y="3128555"/>
              <a:ext cx="731520" cy="731520"/>
            </a:xfrm>
            <a:prstGeom prst="rect">
              <a:avLst/>
            </a:prstGeom>
            <a:noFill/>
            <a:ln/>
          </p:spPr>
          <p:txBody>
            <a:bodyPr wrap="square" lIns="0" tIns="0" rIns="0" bIns="0" rtlCol="0" anchor="ctr"/>
            <a:lstStyle/>
            <a:p>
              <a:pPr marL="0" indent="0" algn="ctr">
                <a:buNone/>
              </a:pPr>
              <a:r>
                <a:rPr lang="en-US" sz="2600" b="1" dirty="0">
                  <a:solidFill>
                    <a:srgbClr val="5F295F"/>
                  </a:solidFill>
                  <a:latin typeface="Arial" pitchFamily="34" charset="0"/>
                  <a:ea typeface="Arial" pitchFamily="34" charset="-122"/>
                  <a:cs typeface="Arial" pitchFamily="34" charset="-120"/>
                </a:rPr>
                <a:t>1</a:t>
              </a:r>
              <a:endParaRPr lang="en-US" sz="2600" dirty="0"/>
            </a:p>
          </p:txBody>
        </p:sp>
        <p:pic>
          <p:nvPicPr>
            <p:cNvPr id="6" name="Image 0" descr="preencoded.png"/>
            <p:cNvPicPr>
              <a:picLocks noChangeAspect="1"/>
            </p:cNvPicPr>
            <p:nvPr/>
          </p:nvPicPr>
          <p:blipFill>
            <a:blip r:embed="rId3"/>
            <a:stretch>
              <a:fillRect/>
            </a:stretch>
          </p:blipFill>
          <p:spPr>
            <a:xfrm>
              <a:off x="2395728" y="3247427"/>
              <a:ext cx="502920" cy="502920"/>
            </a:xfrm>
            <a:prstGeom prst="rect">
              <a:avLst/>
            </a:prstGeom>
          </p:spPr>
        </p:pic>
        <p:sp>
          <p:nvSpPr>
            <p:cNvPr id="7" name="Text 4"/>
            <p:cNvSpPr txBox="1"/>
            <p:nvPr/>
          </p:nvSpPr>
          <p:spPr>
            <a:xfrm>
              <a:off x="777240" y="4042955"/>
              <a:ext cx="2167128" cy="82296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Know yourself</a:t>
              </a:r>
              <a:endParaRPr lang="en-US" sz="2100" dirty="0"/>
            </a:p>
          </p:txBody>
        </p:sp>
        <p:sp>
          <p:nvSpPr>
            <p:cNvPr id="8" name="Text 5"/>
            <p:cNvSpPr txBox="1"/>
            <p:nvPr/>
          </p:nvSpPr>
          <p:spPr>
            <a:xfrm>
              <a:off x="777240" y="4911635"/>
              <a:ext cx="2167128" cy="109728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What are you good at? What do you enjoy?</a:t>
              </a:r>
              <a:endParaRPr lang="en-US" sz="1500" dirty="0"/>
            </a:p>
          </p:txBody>
        </p:sp>
      </p:grpSp>
      <p:grpSp>
        <p:nvGrpSpPr>
          <p:cNvPr id="35" name="Group 34">
            <a:extLst>
              <a:ext uri="{FF2B5EF4-FFF2-40B4-BE49-F238E27FC236}">
                <a16:creationId xmlns:a16="http://schemas.microsoft.com/office/drawing/2014/main" id="{B1F41C6D-4340-1EF5-1A19-4D621038FDE9}"/>
              </a:ext>
            </a:extLst>
          </p:cNvPr>
          <p:cNvGrpSpPr/>
          <p:nvPr/>
        </p:nvGrpSpPr>
        <p:grpSpPr>
          <a:xfrm>
            <a:off x="3364992" y="2899955"/>
            <a:ext cx="2624328" cy="3291840"/>
            <a:chOff x="3364992" y="2899955"/>
            <a:chExt cx="2624328" cy="3291840"/>
          </a:xfrm>
        </p:grpSpPr>
        <p:sp>
          <p:nvSpPr>
            <p:cNvPr id="9" name="Do stuff card"/>
            <p:cNvSpPr/>
            <p:nvPr/>
          </p:nvSpPr>
          <p:spPr>
            <a:xfrm>
              <a:off x="3364992" y="2899955"/>
              <a:ext cx="2624328" cy="3291840"/>
            </a:xfrm>
            <a:prstGeom prst="roundRect">
              <a:avLst>
                <a:gd name="adj" fmla="val 4181"/>
              </a:avLst>
            </a:prstGeom>
            <a:solidFill>
              <a:srgbClr val="00A3A3"/>
            </a:solidFill>
            <a:ln w="12700">
              <a:solidFill>
                <a:srgbClr val="00A3A3"/>
              </a:solidFill>
              <a:prstDash val="solid"/>
            </a:ln>
            <a:effectLst>
              <a:outerShdw blurRad="76200" dist="25400" dir="5400000" algn="bl" rotWithShape="0">
                <a:srgbClr val="000000">
                  <a:alpha val="12000"/>
                </a:srgbClr>
              </a:outerShdw>
            </a:effectLst>
          </p:spPr>
          <p:txBody>
            <a:bodyPr/>
            <a:lstStyle/>
            <a:p>
              <a:endParaRPr lang="en-GB"/>
            </a:p>
          </p:txBody>
        </p:sp>
        <p:sp>
          <p:nvSpPr>
            <p:cNvPr id="10" name="step 2"/>
            <p:cNvSpPr/>
            <p:nvPr/>
          </p:nvSpPr>
          <p:spPr>
            <a:xfrm>
              <a:off x="3593592" y="3128555"/>
              <a:ext cx="731520" cy="731520"/>
            </a:xfrm>
            <a:prstGeom prst="ellipse">
              <a:avLst/>
            </a:prstGeom>
            <a:solidFill>
              <a:srgbClr val="FFFFFF"/>
            </a:solidFill>
            <a:ln w="12700">
              <a:solidFill>
                <a:srgbClr val="FFFFFF"/>
              </a:solidFill>
              <a:prstDash val="solid"/>
            </a:ln>
          </p:spPr>
          <p:txBody>
            <a:bodyPr/>
            <a:lstStyle/>
            <a:p>
              <a:endParaRPr lang="en-GB"/>
            </a:p>
          </p:txBody>
        </p:sp>
        <p:sp>
          <p:nvSpPr>
            <p:cNvPr id="11" name="Text 8"/>
            <p:cNvSpPr txBox="1"/>
            <p:nvPr/>
          </p:nvSpPr>
          <p:spPr>
            <a:xfrm>
              <a:off x="3593592" y="3128555"/>
              <a:ext cx="731520" cy="731520"/>
            </a:xfrm>
            <a:prstGeom prst="rect">
              <a:avLst/>
            </a:prstGeom>
            <a:noFill/>
            <a:ln/>
          </p:spPr>
          <p:txBody>
            <a:bodyPr wrap="square" lIns="0" tIns="0" rIns="0" bIns="0" rtlCol="0" anchor="ctr"/>
            <a:lstStyle/>
            <a:p>
              <a:pPr marL="0" indent="0" algn="ctr">
                <a:buNone/>
              </a:pPr>
              <a:r>
                <a:rPr lang="en-US" sz="2600" b="1" dirty="0">
                  <a:solidFill>
                    <a:srgbClr val="00A3A3"/>
                  </a:solidFill>
                  <a:latin typeface="Arial" pitchFamily="34" charset="0"/>
                  <a:ea typeface="Arial" pitchFamily="34" charset="-122"/>
                  <a:cs typeface="Arial" pitchFamily="34" charset="-120"/>
                </a:rPr>
                <a:t>2</a:t>
              </a:r>
              <a:endParaRPr lang="en-US" sz="2600" dirty="0"/>
            </a:p>
          </p:txBody>
        </p:sp>
        <p:pic>
          <p:nvPicPr>
            <p:cNvPr id="12" name="Image 1" descr="preencoded.png"/>
            <p:cNvPicPr>
              <a:picLocks noChangeAspect="1"/>
            </p:cNvPicPr>
            <p:nvPr/>
          </p:nvPicPr>
          <p:blipFill>
            <a:blip r:embed="rId4"/>
            <a:stretch>
              <a:fillRect/>
            </a:stretch>
          </p:blipFill>
          <p:spPr>
            <a:xfrm>
              <a:off x="5212080" y="3247427"/>
              <a:ext cx="502920" cy="502920"/>
            </a:xfrm>
            <a:prstGeom prst="rect">
              <a:avLst/>
            </a:prstGeom>
          </p:spPr>
        </p:pic>
        <p:sp>
          <p:nvSpPr>
            <p:cNvPr id="13" name="Text 9"/>
            <p:cNvSpPr txBox="1"/>
            <p:nvPr/>
          </p:nvSpPr>
          <p:spPr>
            <a:xfrm>
              <a:off x="3593592" y="4042955"/>
              <a:ext cx="2167128" cy="82296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Do stuff</a:t>
              </a:r>
              <a:endParaRPr lang="en-US" sz="2100" dirty="0"/>
            </a:p>
          </p:txBody>
        </p:sp>
        <p:sp>
          <p:nvSpPr>
            <p:cNvPr id="14" name="Text 10"/>
            <p:cNvSpPr txBox="1"/>
            <p:nvPr/>
          </p:nvSpPr>
          <p:spPr>
            <a:xfrm>
              <a:off x="3593592" y="4911635"/>
              <a:ext cx="2167128" cy="109728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Activities, clubs, volunteering and work experience</a:t>
              </a:r>
              <a:endParaRPr lang="en-US" sz="1500" dirty="0"/>
            </a:p>
          </p:txBody>
        </p:sp>
      </p:grpSp>
      <p:grpSp>
        <p:nvGrpSpPr>
          <p:cNvPr id="36" name="Group 35">
            <a:extLst>
              <a:ext uri="{FF2B5EF4-FFF2-40B4-BE49-F238E27FC236}">
                <a16:creationId xmlns:a16="http://schemas.microsoft.com/office/drawing/2014/main" id="{290B3438-BAC2-6362-3925-47A926BBD7E4}"/>
              </a:ext>
            </a:extLst>
          </p:cNvPr>
          <p:cNvGrpSpPr/>
          <p:nvPr/>
        </p:nvGrpSpPr>
        <p:grpSpPr>
          <a:xfrm>
            <a:off x="6181344" y="2899955"/>
            <a:ext cx="2624328" cy="3291840"/>
            <a:chOff x="6181344" y="2899955"/>
            <a:chExt cx="2624328" cy="3291840"/>
          </a:xfrm>
        </p:grpSpPr>
        <p:sp>
          <p:nvSpPr>
            <p:cNvPr id="15" name="Know all your options card"/>
            <p:cNvSpPr/>
            <p:nvPr/>
          </p:nvSpPr>
          <p:spPr>
            <a:xfrm>
              <a:off x="6181344" y="2899955"/>
              <a:ext cx="2624328" cy="3291840"/>
            </a:xfrm>
            <a:prstGeom prst="roundRect">
              <a:avLst>
                <a:gd name="adj" fmla="val 4181"/>
              </a:avLst>
            </a:prstGeom>
            <a:solidFill>
              <a:srgbClr val="007A43"/>
            </a:solidFill>
            <a:ln w="12700">
              <a:solidFill>
                <a:srgbClr val="007A43"/>
              </a:solidFill>
              <a:prstDash val="solid"/>
            </a:ln>
            <a:effectLst>
              <a:outerShdw blurRad="76200" dist="25400" dir="5400000" algn="bl" rotWithShape="0">
                <a:srgbClr val="000000">
                  <a:alpha val="12000"/>
                </a:srgbClr>
              </a:outerShdw>
            </a:effectLst>
          </p:spPr>
          <p:txBody>
            <a:bodyPr/>
            <a:lstStyle/>
            <a:p>
              <a:endParaRPr lang="en-GB"/>
            </a:p>
          </p:txBody>
        </p:sp>
        <p:sp>
          <p:nvSpPr>
            <p:cNvPr id="16" name="step 3"/>
            <p:cNvSpPr/>
            <p:nvPr/>
          </p:nvSpPr>
          <p:spPr>
            <a:xfrm>
              <a:off x="6409944" y="3128555"/>
              <a:ext cx="731520" cy="731520"/>
            </a:xfrm>
            <a:prstGeom prst="ellipse">
              <a:avLst/>
            </a:prstGeom>
            <a:solidFill>
              <a:srgbClr val="FFFFFF"/>
            </a:solidFill>
            <a:ln w="12700">
              <a:solidFill>
                <a:srgbClr val="FFFFFF"/>
              </a:solidFill>
              <a:prstDash val="solid"/>
            </a:ln>
          </p:spPr>
          <p:txBody>
            <a:bodyPr/>
            <a:lstStyle/>
            <a:p>
              <a:endParaRPr lang="en-GB"/>
            </a:p>
          </p:txBody>
        </p:sp>
        <p:sp>
          <p:nvSpPr>
            <p:cNvPr id="17" name="Text 13"/>
            <p:cNvSpPr txBox="1"/>
            <p:nvPr/>
          </p:nvSpPr>
          <p:spPr>
            <a:xfrm>
              <a:off x="6409944" y="3128555"/>
              <a:ext cx="731520" cy="731520"/>
            </a:xfrm>
            <a:prstGeom prst="rect">
              <a:avLst/>
            </a:prstGeom>
            <a:noFill/>
            <a:ln/>
          </p:spPr>
          <p:txBody>
            <a:bodyPr wrap="square" lIns="0" tIns="0" rIns="0" bIns="0" rtlCol="0" anchor="ctr"/>
            <a:lstStyle/>
            <a:p>
              <a:pPr marL="0" indent="0" algn="ctr">
                <a:buNone/>
              </a:pPr>
              <a:r>
                <a:rPr lang="en-US" sz="2600" b="1" dirty="0">
                  <a:solidFill>
                    <a:srgbClr val="007A43"/>
                  </a:solidFill>
                  <a:latin typeface="Arial" pitchFamily="34" charset="0"/>
                  <a:ea typeface="Arial" pitchFamily="34" charset="-122"/>
                  <a:cs typeface="Arial" pitchFamily="34" charset="-120"/>
                </a:rPr>
                <a:t>3</a:t>
              </a:r>
              <a:endParaRPr lang="en-US" sz="2600" dirty="0"/>
            </a:p>
          </p:txBody>
        </p:sp>
        <p:pic>
          <p:nvPicPr>
            <p:cNvPr id="18" name="Image 2" descr="preencoded.png"/>
            <p:cNvPicPr>
              <a:picLocks noChangeAspect="1"/>
            </p:cNvPicPr>
            <p:nvPr/>
          </p:nvPicPr>
          <p:blipFill>
            <a:blip r:embed="rId5"/>
            <a:stretch>
              <a:fillRect/>
            </a:stretch>
          </p:blipFill>
          <p:spPr>
            <a:xfrm>
              <a:off x="8028432" y="3247427"/>
              <a:ext cx="502920" cy="502920"/>
            </a:xfrm>
            <a:prstGeom prst="rect">
              <a:avLst/>
            </a:prstGeom>
          </p:spPr>
        </p:pic>
        <p:sp>
          <p:nvSpPr>
            <p:cNvPr id="19" name="Text 14"/>
            <p:cNvSpPr txBox="1"/>
            <p:nvPr/>
          </p:nvSpPr>
          <p:spPr>
            <a:xfrm>
              <a:off x="6409944" y="4042955"/>
              <a:ext cx="2167128" cy="82296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Know all your options</a:t>
              </a:r>
              <a:endParaRPr lang="en-US" sz="2100" dirty="0"/>
            </a:p>
          </p:txBody>
        </p:sp>
        <p:sp>
          <p:nvSpPr>
            <p:cNvPr id="20" name="Text 15"/>
            <p:cNvSpPr txBox="1"/>
            <p:nvPr/>
          </p:nvSpPr>
          <p:spPr>
            <a:xfrm>
              <a:off x="6409944" y="4911635"/>
              <a:ext cx="2167128" cy="109728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Find out about every pathway – that's today!</a:t>
              </a:r>
              <a:endParaRPr lang="en-US" sz="1500" dirty="0"/>
            </a:p>
          </p:txBody>
        </p:sp>
      </p:grpSp>
      <p:grpSp>
        <p:nvGrpSpPr>
          <p:cNvPr id="38" name="Group 37">
            <a:extLst>
              <a:ext uri="{FF2B5EF4-FFF2-40B4-BE49-F238E27FC236}">
                <a16:creationId xmlns:a16="http://schemas.microsoft.com/office/drawing/2014/main" id="{11E05911-9BAC-718A-704D-8CC28A77FDCD}"/>
              </a:ext>
            </a:extLst>
          </p:cNvPr>
          <p:cNvGrpSpPr/>
          <p:nvPr/>
        </p:nvGrpSpPr>
        <p:grpSpPr>
          <a:xfrm>
            <a:off x="6661404" y="2671355"/>
            <a:ext cx="1618488" cy="411480"/>
            <a:chOff x="12920472" y="4030545"/>
            <a:chExt cx="1618488" cy="411480"/>
          </a:xfrm>
        </p:grpSpPr>
        <p:sp>
          <p:nvSpPr>
            <p:cNvPr id="21" name="today tag"/>
            <p:cNvSpPr/>
            <p:nvPr/>
          </p:nvSpPr>
          <p:spPr>
            <a:xfrm>
              <a:off x="12920472" y="4030545"/>
              <a:ext cx="1618488" cy="411480"/>
            </a:xfrm>
            <a:prstGeom prst="roundRect">
              <a:avLst>
                <a:gd name="adj" fmla="val 48889"/>
              </a:avLst>
            </a:prstGeom>
            <a:solidFill>
              <a:srgbClr val="F6D0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2" name="Text 17"/>
            <p:cNvSpPr txBox="1"/>
            <p:nvPr/>
          </p:nvSpPr>
          <p:spPr>
            <a:xfrm>
              <a:off x="12920472" y="4030545"/>
              <a:ext cx="1618488" cy="411480"/>
            </a:xfrm>
            <a:prstGeom prst="rect">
              <a:avLst/>
            </a:prstGeom>
            <a:noFill/>
            <a:ln/>
          </p:spPr>
          <p:txBody>
            <a:bodyPr wrap="square" lIns="0" tIns="0" rIns="0" bIns="0" rtlCol="0" anchor="ctr"/>
            <a:lstStyle/>
            <a:p>
              <a:pPr marL="0" indent="0" algn="ctr">
                <a:buNone/>
              </a:pPr>
              <a:r>
                <a:rPr lang="en-US" sz="1500" b="1" dirty="0">
                  <a:solidFill>
                    <a:srgbClr val="004077"/>
                  </a:solidFill>
                  <a:latin typeface="Arial" pitchFamily="34" charset="0"/>
                  <a:ea typeface="Arial" pitchFamily="34" charset="-122"/>
                  <a:cs typeface="Arial" pitchFamily="34" charset="-120"/>
                </a:rPr>
                <a:t>TODAY</a:t>
              </a:r>
              <a:endParaRPr lang="en-US" sz="1500" dirty="0"/>
            </a:p>
          </p:txBody>
        </p:sp>
      </p:grpSp>
      <p:grpSp>
        <p:nvGrpSpPr>
          <p:cNvPr id="37" name="Group 36">
            <a:extLst>
              <a:ext uri="{FF2B5EF4-FFF2-40B4-BE49-F238E27FC236}">
                <a16:creationId xmlns:a16="http://schemas.microsoft.com/office/drawing/2014/main" id="{9C76A411-965C-C91E-5E1B-D112BAFFD947}"/>
              </a:ext>
            </a:extLst>
          </p:cNvPr>
          <p:cNvGrpSpPr/>
          <p:nvPr/>
        </p:nvGrpSpPr>
        <p:grpSpPr>
          <a:xfrm>
            <a:off x="8997696" y="2899955"/>
            <a:ext cx="2624328" cy="3291840"/>
            <a:chOff x="8997696" y="2899955"/>
            <a:chExt cx="2624328" cy="3291840"/>
          </a:xfrm>
        </p:grpSpPr>
        <p:sp>
          <p:nvSpPr>
            <p:cNvPr id="23" name="Use your supporters card"/>
            <p:cNvSpPr/>
            <p:nvPr/>
          </p:nvSpPr>
          <p:spPr>
            <a:xfrm>
              <a:off x="8997696" y="2899955"/>
              <a:ext cx="2624328" cy="3291840"/>
            </a:xfrm>
            <a:prstGeom prst="roundRect">
              <a:avLst>
                <a:gd name="adj" fmla="val 4181"/>
              </a:avLst>
            </a:prstGeom>
            <a:solidFill>
              <a:srgbClr val="E06A00"/>
            </a:solidFill>
            <a:ln w="12700">
              <a:solidFill>
                <a:srgbClr val="E06A00"/>
              </a:solidFill>
              <a:prstDash val="solid"/>
            </a:ln>
            <a:effectLst>
              <a:outerShdw blurRad="76200" dist="25400" dir="5400000" algn="bl" rotWithShape="0">
                <a:srgbClr val="000000">
                  <a:alpha val="12000"/>
                </a:srgbClr>
              </a:outerShdw>
            </a:effectLst>
          </p:spPr>
          <p:txBody>
            <a:bodyPr/>
            <a:lstStyle/>
            <a:p>
              <a:endParaRPr lang="en-GB"/>
            </a:p>
          </p:txBody>
        </p:sp>
        <p:sp>
          <p:nvSpPr>
            <p:cNvPr id="24" name="step 4"/>
            <p:cNvSpPr/>
            <p:nvPr/>
          </p:nvSpPr>
          <p:spPr>
            <a:xfrm>
              <a:off x="9226296" y="3128555"/>
              <a:ext cx="731520" cy="731520"/>
            </a:xfrm>
            <a:prstGeom prst="ellipse">
              <a:avLst/>
            </a:prstGeom>
            <a:solidFill>
              <a:srgbClr val="FFFFFF"/>
            </a:solidFill>
            <a:ln w="12700">
              <a:solidFill>
                <a:srgbClr val="FFFFFF"/>
              </a:solidFill>
              <a:prstDash val="solid"/>
            </a:ln>
          </p:spPr>
          <p:txBody>
            <a:bodyPr/>
            <a:lstStyle/>
            <a:p>
              <a:endParaRPr lang="en-GB"/>
            </a:p>
          </p:txBody>
        </p:sp>
        <p:sp>
          <p:nvSpPr>
            <p:cNvPr id="25" name="Text 20"/>
            <p:cNvSpPr txBox="1"/>
            <p:nvPr/>
          </p:nvSpPr>
          <p:spPr>
            <a:xfrm>
              <a:off x="9226296" y="3128555"/>
              <a:ext cx="731520" cy="731520"/>
            </a:xfrm>
            <a:prstGeom prst="rect">
              <a:avLst/>
            </a:prstGeom>
            <a:noFill/>
            <a:ln/>
          </p:spPr>
          <p:txBody>
            <a:bodyPr wrap="square" lIns="0" tIns="0" rIns="0" bIns="0" rtlCol="0" anchor="ctr"/>
            <a:lstStyle/>
            <a:p>
              <a:pPr marL="0" indent="0" algn="ctr">
                <a:buNone/>
              </a:pPr>
              <a:r>
                <a:rPr lang="en-US" sz="2600" b="1" dirty="0">
                  <a:solidFill>
                    <a:srgbClr val="E06A00"/>
                  </a:solidFill>
                  <a:latin typeface="Arial" pitchFamily="34" charset="0"/>
                  <a:ea typeface="Arial" pitchFamily="34" charset="-122"/>
                  <a:cs typeface="Arial" pitchFamily="34" charset="-120"/>
                </a:rPr>
                <a:t>4</a:t>
              </a:r>
              <a:endParaRPr lang="en-US" sz="2600" dirty="0"/>
            </a:p>
          </p:txBody>
        </p:sp>
        <p:pic>
          <p:nvPicPr>
            <p:cNvPr id="26" name="Image 3" descr="preencoded.png"/>
            <p:cNvPicPr>
              <a:picLocks noChangeAspect="1"/>
            </p:cNvPicPr>
            <p:nvPr/>
          </p:nvPicPr>
          <p:blipFill>
            <a:blip r:embed="rId6"/>
            <a:stretch>
              <a:fillRect/>
            </a:stretch>
          </p:blipFill>
          <p:spPr>
            <a:xfrm>
              <a:off x="10844784" y="3247427"/>
              <a:ext cx="502920" cy="502920"/>
            </a:xfrm>
            <a:prstGeom prst="rect">
              <a:avLst/>
            </a:prstGeom>
          </p:spPr>
        </p:pic>
        <p:sp>
          <p:nvSpPr>
            <p:cNvPr id="27" name="Text 21"/>
            <p:cNvSpPr txBox="1"/>
            <p:nvPr/>
          </p:nvSpPr>
          <p:spPr>
            <a:xfrm>
              <a:off x="9226296" y="4042955"/>
              <a:ext cx="2167128" cy="82296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Use your supporters</a:t>
              </a:r>
              <a:endParaRPr lang="en-US" sz="2100" dirty="0"/>
            </a:p>
          </p:txBody>
        </p:sp>
        <p:sp>
          <p:nvSpPr>
            <p:cNvPr id="28" name="Text 22"/>
            <p:cNvSpPr txBox="1"/>
            <p:nvPr/>
          </p:nvSpPr>
          <p:spPr>
            <a:xfrm>
              <a:off x="9226296" y="4911635"/>
              <a:ext cx="2167128" cy="109728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Family, teachers, careers advisers</a:t>
              </a:r>
              <a:endParaRPr lang="en-US" sz="1500" dirty="0"/>
            </a:p>
          </p:txBody>
        </p:sp>
      </p:grpSp>
      <p:sp>
        <p:nvSpPr>
          <p:cNvPr id="29" name="video"/>
          <p:cNvSpPr/>
          <p:nvPr/>
        </p:nvSpPr>
        <p:spPr>
          <a:xfrm>
            <a:off x="521208" y="1371600"/>
            <a:ext cx="11091672" cy="1097280"/>
          </a:xfrm>
          <a:prstGeom prst="roundRect">
            <a:avLst>
              <a:gd name="adj" fmla="val 10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30" name="video circle"/>
          <p:cNvSpPr/>
          <p:nvPr/>
        </p:nvSpPr>
        <p:spPr>
          <a:xfrm>
            <a:off x="749808" y="1572768"/>
            <a:ext cx="685800" cy="685800"/>
          </a:xfrm>
          <a:prstGeom prst="ellipse">
            <a:avLst/>
          </a:prstGeom>
          <a:solidFill>
            <a:srgbClr val="C4302B"/>
          </a:solidFill>
          <a:ln w="12700">
            <a:solidFill>
              <a:srgbClr val="C4302B"/>
            </a:solidFill>
            <a:prstDash val="solid"/>
          </a:ln>
        </p:spPr>
        <p:txBody>
          <a:bodyPr/>
          <a:lstStyle/>
          <a:p>
            <a:endParaRPr lang="en-GB"/>
          </a:p>
        </p:txBody>
      </p:sp>
      <p:pic>
        <p:nvPicPr>
          <p:cNvPr id="31" name="video icon" descr="preencoded.png"/>
          <p:cNvPicPr>
            <a:picLocks noChangeAspect="1"/>
          </p:cNvPicPr>
          <p:nvPr/>
        </p:nvPicPr>
        <p:blipFill>
          <a:blip r:embed="rId7"/>
          <a:stretch>
            <a:fillRect/>
          </a:stretch>
        </p:blipFill>
        <p:spPr>
          <a:xfrm>
            <a:off x="914400" y="1737360"/>
            <a:ext cx="356616" cy="356616"/>
          </a:xfrm>
          <a:prstGeom prst="rect">
            <a:avLst/>
          </a:prstGeom>
        </p:spPr>
      </p:pic>
      <p:sp>
        <p:nvSpPr>
          <p:cNvPr id="32" name="Text 25"/>
          <p:cNvSpPr txBox="1"/>
          <p:nvPr/>
        </p:nvSpPr>
        <p:spPr>
          <a:xfrm>
            <a:off x="1664208" y="1371600"/>
            <a:ext cx="9784080" cy="109728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Watch the video: </a:t>
            </a:r>
            <a:r>
              <a:rPr lang="en-US" sz="1700" dirty="0">
                <a:solidFill>
                  <a:srgbClr val="0B2A4A"/>
                </a:solidFill>
                <a:latin typeface="Arial" pitchFamily="34" charset="0"/>
                <a:ea typeface="Arial" pitchFamily="34" charset="-122"/>
                <a:cs typeface="Arial" pitchFamily="34" charset="-120"/>
              </a:rPr>
              <a:t>why careers matter and what you can do now</a:t>
            </a:r>
            <a:endParaRPr lang="en-US" sz="1700" dirty="0"/>
          </a:p>
          <a:p>
            <a:pPr marL="0" indent="0">
              <a:buNone/>
            </a:pPr>
            <a:r>
              <a:rPr lang="en-US" sz="1700" b="1" u="sng" dirty="0">
                <a:solidFill>
                  <a:srgbClr val="0072BA"/>
                </a:solidFill>
                <a:latin typeface="Arial" pitchFamily="34" charset="0"/>
                <a:ea typeface="Arial" pitchFamily="34" charset="-122"/>
                <a:cs typeface="Arial" pitchFamily="34" charset="-120"/>
                <a:hlinkClick r:id="rId8">
                  <a:extLst>
                    <a:ext uri="{A12FA001-AC4F-418D-AE19-62706E023703}">
                      <ahyp:hlinkClr xmlns:ahyp="http://schemas.microsoft.com/office/drawing/2018/hyperlinkcolor" val="tx"/>
                    </a:ext>
                  </a:extLst>
                </a:hlinkClick>
              </a:rPr>
              <a:t>www.youtube.com/watch?v=OWZxyyK6OuA</a:t>
            </a:r>
            <a:endParaRPr lang="en-US" sz="1700" dirty="0"/>
          </a:p>
        </p:txBody>
      </p:sp>
      <p:sp>
        <p:nvSpPr>
          <p:cNvPr id="39"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ppt_x"/>
                                          </p:val>
                                        </p:tav>
                                        <p:tav tm="100000">
                                          <p:val>
                                            <p:strVal val="#ppt_x"/>
                                          </p:val>
                                        </p:tav>
                                      </p:tavLst>
                                    </p:anim>
                                    <p:anim calcmode="lin" valueType="num">
                                      <p:cBhvr additive="base">
                                        <p:cTn id="3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Keep doing stuff!</a:t>
            </a:r>
            <a:endParaRPr lang="en-US" sz="3200" dirty="0"/>
          </a:p>
        </p:txBody>
      </p:sp>
      <p:sp>
        <p:nvSpPr>
          <p:cNvPr id="3" name="GCSE priority"/>
          <p:cNvSpPr/>
          <p:nvPr/>
        </p:nvSpPr>
        <p:spPr>
          <a:xfrm>
            <a:off x="548640" y="1463040"/>
            <a:ext cx="4206240" cy="3749040"/>
          </a:xfrm>
          <a:prstGeom prst="roundRect">
            <a:avLst>
              <a:gd name="adj" fmla="val 2927"/>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4" name="GCSEs circle"/>
          <p:cNvSpPr/>
          <p:nvPr/>
        </p:nvSpPr>
        <p:spPr>
          <a:xfrm>
            <a:off x="822960" y="1737360"/>
            <a:ext cx="822960" cy="822960"/>
          </a:xfrm>
          <a:prstGeom prst="ellipse">
            <a:avLst/>
          </a:prstGeom>
          <a:solidFill>
            <a:srgbClr val="C25C8F"/>
          </a:solidFill>
          <a:ln w="12700">
            <a:solidFill>
              <a:srgbClr val="C25C8F"/>
            </a:solidFill>
            <a:prstDash val="solid"/>
          </a:ln>
        </p:spPr>
        <p:txBody>
          <a:bodyPr/>
          <a:lstStyle/>
          <a:p>
            <a:endParaRPr lang="en-GB"/>
          </a:p>
        </p:txBody>
      </p:sp>
      <p:pic>
        <p:nvPicPr>
          <p:cNvPr id="5" name="GCSEs icon" descr="preencoded.png"/>
          <p:cNvPicPr>
            <a:picLocks noChangeAspect="1"/>
          </p:cNvPicPr>
          <p:nvPr/>
        </p:nvPicPr>
        <p:blipFill>
          <a:blip r:embed="rId3"/>
          <a:stretch>
            <a:fillRect/>
          </a:stretch>
        </p:blipFill>
        <p:spPr>
          <a:xfrm>
            <a:off x="1020470" y="1934870"/>
            <a:ext cx="427939" cy="427939"/>
          </a:xfrm>
          <a:prstGeom prst="rect">
            <a:avLst/>
          </a:prstGeom>
        </p:spPr>
      </p:pic>
      <p:sp>
        <p:nvSpPr>
          <p:cNvPr id="6" name="Text 3"/>
          <p:cNvSpPr txBox="1"/>
          <p:nvPr/>
        </p:nvSpPr>
        <p:spPr>
          <a:xfrm>
            <a:off x="822960" y="2743200"/>
            <a:ext cx="3657600" cy="1188720"/>
          </a:xfrm>
          <a:prstGeom prst="rect">
            <a:avLst/>
          </a:prstGeom>
          <a:noFill/>
          <a:ln/>
        </p:spPr>
        <p:txBody>
          <a:bodyPr wrap="square" lIns="0" tIns="0" rIns="0" bIns="0" rtlCol="0" anchor="t"/>
          <a:lstStyle/>
          <a:p>
            <a:pPr marL="0" indent="0">
              <a:buNone/>
            </a:pPr>
            <a:r>
              <a:rPr lang="en-US" sz="1700" dirty="0">
                <a:solidFill>
                  <a:srgbClr val="BFD4EA"/>
                </a:solidFill>
                <a:latin typeface="Arial" pitchFamily="34" charset="0"/>
                <a:ea typeface="Arial" pitchFamily="34" charset="-122"/>
                <a:cs typeface="Arial" pitchFamily="34" charset="-120"/>
              </a:rPr>
              <a:t>Your number 1 priority:</a:t>
            </a:r>
            <a:endParaRPr lang="en-US" sz="1700" dirty="0"/>
          </a:p>
          <a:p>
            <a:pPr marL="0" indent="0">
              <a:buNone/>
            </a:pPr>
            <a:r>
              <a:rPr lang="en-US" sz="3200" b="1" dirty="0">
                <a:solidFill>
                  <a:srgbClr val="FFFFFF"/>
                </a:solidFill>
                <a:latin typeface="Arial" pitchFamily="34" charset="0"/>
                <a:ea typeface="Arial" pitchFamily="34" charset="-122"/>
                <a:cs typeface="Arial" pitchFamily="34" charset="-120"/>
              </a:rPr>
              <a:t>your GCSEs</a:t>
            </a:r>
            <a:endParaRPr lang="en-US" sz="1700" dirty="0"/>
          </a:p>
        </p:txBody>
      </p:sp>
      <p:sp>
        <p:nvSpPr>
          <p:cNvPr id="7" name="Text 4"/>
          <p:cNvSpPr txBox="1"/>
          <p:nvPr/>
        </p:nvSpPr>
        <p:spPr>
          <a:xfrm>
            <a:off x="822960" y="3977640"/>
            <a:ext cx="3657600" cy="1097280"/>
          </a:xfrm>
          <a:prstGeom prst="rect">
            <a:avLst/>
          </a:prstGeom>
          <a:noFill/>
          <a:ln/>
        </p:spPr>
        <p:txBody>
          <a:bodyPr wrap="square" lIns="0" tIns="0" rIns="0" bIns="0" rtlCol="0" anchor="t"/>
          <a:lstStyle/>
          <a:p>
            <a:pPr marL="0" indent="0">
              <a:buNone/>
            </a:pPr>
            <a:r>
              <a:rPr lang="en-US" sz="1600" dirty="0">
                <a:solidFill>
                  <a:srgbClr val="FFFFFF"/>
                </a:solidFill>
                <a:latin typeface="Arial" pitchFamily="34" charset="0"/>
                <a:ea typeface="Arial" pitchFamily="34" charset="-122"/>
                <a:cs typeface="Arial" pitchFamily="34" charset="-120"/>
              </a:rPr>
              <a:t>But don't give up anything that will be useful for a future job, course or CV.</a:t>
            </a:r>
            <a:endParaRPr lang="en-US" sz="1600" dirty="0"/>
          </a:p>
        </p:txBody>
      </p:sp>
      <p:grpSp>
        <p:nvGrpSpPr>
          <p:cNvPr id="35" name="Group 34">
            <a:extLst>
              <a:ext uri="{FF2B5EF4-FFF2-40B4-BE49-F238E27FC236}">
                <a16:creationId xmlns:a16="http://schemas.microsoft.com/office/drawing/2014/main" id="{A4FA33D8-9479-86DD-5458-5878CD6845B9}"/>
              </a:ext>
            </a:extLst>
          </p:cNvPr>
          <p:cNvGrpSpPr/>
          <p:nvPr/>
        </p:nvGrpSpPr>
        <p:grpSpPr>
          <a:xfrm>
            <a:off x="5029200" y="1463040"/>
            <a:ext cx="6492240" cy="2697480"/>
            <a:chOff x="5029200" y="1463040"/>
            <a:chExt cx="6492240" cy="2697480"/>
          </a:xfrm>
        </p:grpSpPr>
        <p:sp>
          <p:nvSpPr>
            <p:cNvPr id="8" name="Volunteering"/>
            <p:cNvSpPr/>
            <p:nvPr/>
          </p:nvSpPr>
          <p:spPr>
            <a:xfrm>
              <a:off x="5029200" y="1463040"/>
              <a:ext cx="3154680" cy="777240"/>
            </a:xfrm>
            <a:prstGeom prst="roundRect">
              <a:avLst>
                <a:gd name="adj" fmla="val 1411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Volunteering circle"/>
            <p:cNvSpPr/>
            <p:nvPr/>
          </p:nvSpPr>
          <p:spPr>
            <a:xfrm>
              <a:off x="5166360" y="1581912"/>
              <a:ext cx="548640" cy="548640"/>
            </a:xfrm>
            <a:prstGeom prst="ellipse">
              <a:avLst/>
            </a:prstGeom>
            <a:solidFill>
              <a:srgbClr val="C25C8F"/>
            </a:solidFill>
            <a:ln w="12700">
              <a:solidFill>
                <a:srgbClr val="C25C8F"/>
              </a:solidFill>
              <a:prstDash val="solid"/>
            </a:ln>
          </p:spPr>
          <p:txBody>
            <a:bodyPr/>
            <a:lstStyle/>
            <a:p>
              <a:endParaRPr lang="en-GB"/>
            </a:p>
          </p:txBody>
        </p:sp>
        <p:pic>
          <p:nvPicPr>
            <p:cNvPr id="10" name="Volunteering icon" descr="preencoded.png"/>
            <p:cNvPicPr>
              <a:picLocks noChangeAspect="1"/>
            </p:cNvPicPr>
            <p:nvPr/>
          </p:nvPicPr>
          <p:blipFill>
            <a:blip r:embed="rId4"/>
            <a:stretch>
              <a:fillRect/>
            </a:stretch>
          </p:blipFill>
          <p:spPr>
            <a:xfrm>
              <a:off x="5298034" y="1713586"/>
              <a:ext cx="285293" cy="285293"/>
            </a:xfrm>
            <a:prstGeom prst="rect">
              <a:avLst/>
            </a:prstGeom>
          </p:spPr>
        </p:pic>
        <p:sp>
          <p:nvSpPr>
            <p:cNvPr id="11" name="Text 7"/>
            <p:cNvSpPr txBox="1"/>
            <p:nvPr/>
          </p:nvSpPr>
          <p:spPr>
            <a:xfrm>
              <a:off x="5852160" y="1463040"/>
              <a:ext cx="2240280" cy="77724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Volunteering</a:t>
              </a:r>
              <a:endParaRPr lang="en-US" sz="1600" dirty="0"/>
            </a:p>
          </p:txBody>
        </p:sp>
        <p:sp>
          <p:nvSpPr>
            <p:cNvPr id="12" name="Cadets"/>
            <p:cNvSpPr/>
            <p:nvPr/>
          </p:nvSpPr>
          <p:spPr>
            <a:xfrm>
              <a:off x="8366760" y="1463040"/>
              <a:ext cx="3154680" cy="777240"/>
            </a:xfrm>
            <a:prstGeom prst="roundRect">
              <a:avLst>
                <a:gd name="adj" fmla="val 1411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Cadets circle"/>
            <p:cNvSpPr/>
            <p:nvPr/>
          </p:nvSpPr>
          <p:spPr>
            <a:xfrm>
              <a:off x="8503920" y="1581912"/>
              <a:ext cx="548640" cy="548640"/>
            </a:xfrm>
            <a:prstGeom prst="ellipse">
              <a:avLst/>
            </a:prstGeom>
            <a:solidFill>
              <a:srgbClr val="C25C8F"/>
            </a:solidFill>
            <a:ln w="12700">
              <a:solidFill>
                <a:srgbClr val="C25C8F"/>
              </a:solidFill>
              <a:prstDash val="solid"/>
            </a:ln>
          </p:spPr>
          <p:txBody>
            <a:bodyPr/>
            <a:lstStyle/>
            <a:p>
              <a:endParaRPr lang="en-GB"/>
            </a:p>
          </p:txBody>
        </p:sp>
        <p:pic>
          <p:nvPicPr>
            <p:cNvPr id="14" name="Cadets icon" descr="preencoded.png"/>
            <p:cNvPicPr>
              <a:picLocks noChangeAspect="1"/>
            </p:cNvPicPr>
            <p:nvPr/>
          </p:nvPicPr>
          <p:blipFill>
            <a:blip r:embed="rId5"/>
            <a:stretch>
              <a:fillRect/>
            </a:stretch>
          </p:blipFill>
          <p:spPr>
            <a:xfrm>
              <a:off x="8635594" y="1713586"/>
              <a:ext cx="285293" cy="285293"/>
            </a:xfrm>
            <a:prstGeom prst="rect">
              <a:avLst/>
            </a:prstGeom>
          </p:spPr>
        </p:pic>
        <p:sp>
          <p:nvSpPr>
            <p:cNvPr id="15" name="Text 10"/>
            <p:cNvSpPr txBox="1"/>
            <p:nvPr/>
          </p:nvSpPr>
          <p:spPr>
            <a:xfrm>
              <a:off x="9189720" y="1463040"/>
              <a:ext cx="2240280" cy="77724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Cadets</a:t>
              </a:r>
              <a:endParaRPr lang="en-US" sz="1600" dirty="0"/>
            </a:p>
          </p:txBody>
        </p:sp>
        <p:sp>
          <p:nvSpPr>
            <p:cNvPr id="16" name="Duke of Edinburgh's Award"/>
            <p:cNvSpPr/>
            <p:nvPr/>
          </p:nvSpPr>
          <p:spPr>
            <a:xfrm>
              <a:off x="5029200" y="2423160"/>
              <a:ext cx="3154680" cy="777240"/>
            </a:xfrm>
            <a:prstGeom prst="roundRect">
              <a:avLst>
                <a:gd name="adj" fmla="val 1411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7" name="Duke of Edinburgh's Award circle"/>
            <p:cNvSpPr/>
            <p:nvPr/>
          </p:nvSpPr>
          <p:spPr>
            <a:xfrm>
              <a:off x="5166360" y="2542032"/>
              <a:ext cx="548640" cy="548640"/>
            </a:xfrm>
            <a:prstGeom prst="ellipse">
              <a:avLst/>
            </a:prstGeom>
            <a:solidFill>
              <a:srgbClr val="C25C8F"/>
            </a:solidFill>
            <a:ln w="12700">
              <a:solidFill>
                <a:srgbClr val="C25C8F"/>
              </a:solidFill>
              <a:prstDash val="solid"/>
            </a:ln>
          </p:spPr>
          <p:txBody>
            <a:bodyPr/>
            <a:lstStyle/>
            <a:p>
              <a:endParaRPr lang="en-GB"/>
            </a:p>
          </p:txBody>
        </p:sp>
        <p:pic>
          <p:nvPicPr>
            <p:cNvPr id="18" name="Duke of Edinburgh's Award icon" descr="preencoded.png"/>
            <p:cNvPicPr>
              <a:picLocks noChangeAspect="1"/>
            </p:cNvPicPr>
            <p:nvPr/>
          </p:nvPicPr>
          <p:blipFill>
            <a:blip r:embed="rId6"/>
            <a:stretch>
              <a:fillRect/>
            </a:stretch>
          </p:blipFill>
          <p:spPr>
            <a:xfrm>
              <a:off x="5298034" y="2673706"/>
              <a:ext cx="285293" cy="285293"/>
            </a:xfrm>
            <a:prstGeom prst="rect">
              <a:avLst/>
            </a:prstGeom>
          </p:spPr>
        </p:pic>
        <p:sp>
          <p:nvSpPr>
            <p:cNvPr id="19" name="Text 13"/>
            <p:cNvSpPr txBox="1"/>
            <p:nvPr/>
          </p:nvSpPr>
          <p:spPr>
            <a:xfrm>
              <a:off x="5852160" y="2423160"/>
              <a:ext cx="2240280" cy="77724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Duke of Edinburgh's Award</a:t>
              </a:r>
              <a:endParaRPr lang="en-US" sz="1600" dirty="0"/>
            </a:p>
          </p:txBody>
        </p:sp>
        <p:sp>
          <p:nvSpPr>
            <p:cNvPr id="20" name="Youth groups"/>
            <p:cNvSpPr/>
            <p:nvPr/>
          </p:nvSpPr>
          <p:spPr>
            <a:xfrm>
              <a:off x="8366760" y="2423160"/>
              <a:ext cx="3154680" cy="777240"/>
            </a:xfrm>
            <a:prstGeom prst="roundRect">
              <a:avLst>
                <a:gd name="adj" fmla="val 1411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1" name="Youth groups circle"/>
            <p:cNvSpPr/>
            <p:nvPr/>
          </p:nvSpPr>
          <p:spPr>
            <a:xfrm>
              <a:off x="8503920" y="2542032"/>
              <a:ext cx="548640" cy="548640"/>
            </a:xfrm>
            <a:prstGeom prst="ellipse">
              <a:avLst/>
            </a:prstGeom>
            <a:solidFill>
              <a:srgbClr val="C25C8F"/>
            </a:solidFill>
            <a:ln w="12700">
              <a:solidFill>
                <a:srgbClr val="C25C8F"/>
              </a:solidFill>
              <a:prstDash val="solid"/>
            </a:ln>
          </p:spPr>
          <p:txBody>
            <a:bodyPr/>
            <a:lstStyle/>
            <a:p>
              <a:endParaRPr lang="en-GB"/>
            </a:p>
          </p:txBody>
        </p:sp>
        <p:pic>
          <p:nvPicPr>
            <p:cNvPr id="22" name="Youth groups icon" descr="preencoded.png"/>
            <p:cNvPicPr>
              <a:picLocks noChangeAspect="1"/>
            </p:cNvPicPr>
            <p:nvPr/>
          </p:nvPicPr>
          <p:blipFill>
            <a:blip r:embed="rId7"/>
            <a:stretch>
              <a:fillRect/>
            </a:stretch>
          </p:blipFill>
          <p:spPr>
            <a:xfrm>
              <a:off x="8635594" y="2673706"/>
              <a:ext cx="285293" cy="285293"/>
            </a:xfrm>
            <a:prstGeom prst="rect">
              <a:avLst/>
            </a:prstGeom>
          </p:spPr>
        </p:pic>
        <p:sp>
          <p:nvSpPr>
            <p:cNvPr id="23" name="Text 16"/>
            <p:cNvSpPr txBox="1"/>
            <p:nvPr/>
          </p:nvSpPr>
          <p:spPr>
            <a:xfrm>
              <a:off x="9189720" y="2423160"/>
              <a:ext cx="2240280" cy="77724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Youth groups</a:t>
              </a:r>
              <a:endParaRPr lang="en-US" sz="1600" dirty="0"/>
            </a:p>
          </p:txBody>
        </p:sp>
        <p:sp>
          <p:nvSpPr>
            <p:cNvPr id="24" name="Sports teams"/>
            <p:cNvSpPr/>
            <p:nvPr/>
          </p:nvSpPr>
          <p:spPr>
            <a:xfrm>
              <a:off x="5029200" y="3383280"/>
              <a:ext cx="3154680" cy="777240"/>
            </a:xfrm>
            <a:prstGeom prst="roundRect">
              <a:avLst>
                <a:gd name="adj" fmla="val 1411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5" name="Sports teams circle"/>
            <p:cNvSpPr/>
            <p:nvPr/>
          </p:nvSpPr>
          <p:spPr>
            <a:xfrm>
              <a:off x="5166360" y="3502152"/>
              <a:ext cx="548640" cy="548640"/>
            </a:xfrm>
            <a:prstGeom prst="ellipse">
              <a:avLst/>
            </a:prstGeom>
            <a:solidFill>
              <a:srgbClr val="C25C8F"/>
            </a:solidFill>
            <a:ln w="12700">
              <a:solidFill>
                <a:srgbClr val="C25C8F"/>
              </a:solidFill>
              <a:prstDash val="solid"/>
            </a:ln>
          </p:spPr>
          <p:txBody>
            <a:bodyPr/>
            <a:lstStyle/>
            <a:p>
              <a:endParaRPr lang="en-GB"/>
            </a:p>
          </p:txBody>
        </p:sp>
        <p:pic>
          <p:nvPicPr>
            <p:cNvPr id="26" name="Sports teams icon" descr="preencoded.png"/>
            <p:cNvPicPr>
              <a:picLocks noChangeAspect="1"/>
            </p:cNvPicPr>
            <p:nvPr/>
          </p:nvPicPr>
          <p:blipFill>
            <a:blip r:embed="rId8"/>
            <a:stretch>
              <a:fillRect/>
            </a:stretch>
          </p:blipFill>
          <p:spPr>
            <a:xfrm>
              <a:off x="5298034" y="3633826"/>
              <a:ext cx="285293" cy="285293"/>
            </a:xfrm>
            <a:prstGeom prst="rect">
              <a:avLst/>
            </a:prstGeom>
          </p:spPr>
        </p:pic>
        <p:sp>
          <p:nvSpPr>
            <p:cNvPr id="27" name="Text 19"/>
            <p:cNvSpPr txBox="1"/>
            <p:nvPr/>
          </p:nvSpPr>
          <p:spPr>
            <a:xfrm>
              <a:off x="5852160" y="3383280"/>
              <a:ext cx="2240280" cy="77724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Sports teams</a:t>
              </a:r>
              <a:endParaRPr lang="en-US" sz="1600" dirty="0"/>
            </a:p>
          </p:txBody>
        </p:sp>
        <p:sp>
          <p:nvSpPr>
            <p:cNvPr id="28" name="Performing arts"/>
            <p:cNvSpPr/>
            <p:nvPr/>
          </p:nvSpPr>
          <p:spPr>
            <a:xfrm>
              <a:off x="8366760" y="3383280"/>
              <a:ext cx="3154680" cy="777240"/>
            </a:xfrm>
            <a:prstGeom prst="roundRect">
              <a:avLst>
                <a:gd name="adj" fmla="val 1411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9" name="Performing arts circle"/>
            <p:cNvSpPr/>
            <p:nvPr/>
          </p:nvSpPr>
          <p:spPr>
            <a:xfrm>
              <a:off x="8503920" y="3502152"/>
              <a:ext cx="548640" cy="548640"/>
            </a:xfrm>
            <a:prstGeom prst="ellipse">
              <a:avLst/>
            </a:prstGeom>
            <a:solidFill>
              <a:srgbClr val="C25C8F"/>
            </a:solidFill>
            <a:ln w="12700">
              <a:solidFill>
                <a:srgbClr val="C25C8F"/>
              </a:solidFill>
              <a:prstDash val="solid"/>
            </a:ln>
          </p:spPr>
          <p:txBody>
            <a:bodyPr/>
            <a:lstStyle/>
            <a:p>
              <a:endParaRPr lang="en-GB"/>
            </a:p>
          </p:txBody>
        </p:sp>
        <p:pic>
          <p:nvPicPr>
            <p:cNvPr id="30" name="Performing arts icon" descr="preencoded.png"/>
            <p:cNvPicPr>
              <a:picLocks noChangeAspect="1"/>
            </p:cNvPicPr>
            <p:nvPr/>
          </p:nvPicPr>
          <p:blipFill>
            <a:blip r:embed="rId9"/>
            <a:stretch>
              <a:fillRect/>
            </a:stretch>
          </p:blipFill>
          <p:spPr>
            <a:xfrm>
              <a:off x="8635594" y="3633826"/>
              <a:ext cx="285293" cy="285293"/>
            </a:xfrm>
            <a:prstGeom prst="rect">
              <a:avLst/>
            </a:prstGeom>
          </p:spPr>
        </p:pic>
        <p:sp>
          <p:nvSpPr>
            <p:cNvPr id="31" name="Text 22"/>
            <p:cNvSpPr txBox="1"/>
            <p:nvPr/>
          </p:nvSpPr>
          <p:spPr>
            <a:xfrm>
              <a:off x="9189720" y="3383280"/>
              <a:ext cx="2240280" cy="77724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Performing arts</a:t>
              </a:r>
              <a:endParaRPr lang="en-US" sz="1600" dirty="0"/>
            </a:p>
          </p:txBody>
        </p:sp>
      </p:grpSp>
      <p:grpSp>
        <p:nvGrpSpPr>
          <p:cNvPr id="37" name="Group 36">
            <a:extLst>
              <a:ext uri="{FF2B5EF4-FFF2-40B4-BE49-F238E27FC236}">
                <a16:creationId xmlns:a16="http://schemas.microsoft.com/office/drawing/2014/main" id="{E1D81D26-4E83-D745-430A-59B5D9325E78}"/>
              </a:ext>
            </a:extLst>
          </p:cNvPr>
          <p:cNvGrpSpPr/>
          <p:nvPr/>
        </p:nvGrpSpPr>
        <p:grpSpPr>
          <a:xfrm>
            <a:off x="6720840" y="4343400"/>
            <a:ext cx="3200400" cy="1783080"/>
            <a:chOff x="6720840" y="4343400"/>
            <a:chExt cx="3200400" cy="1783080"/>
          </a:xfrm>
        </p:grpSpPr>
        <p:sp>
          <p:nvSpPr>
            <p:cNvPr id="32" name="star"/>
            <p:cNvSpPr/>
            <p:nvPr/>
          </p:nvSpPr>
          <p:spPr>
            <a:xfrm>
              <a:off x="6720840" y="4343400"/>
              <a:ext cx="3200400" cy="1783080"/>
            </a:xfrm>
            <a:prstGeom prst="star12">
              <a:avLst/>
            </a:prstGeom>
            <a:solidFill>
              <a:srgbClr val="F6D000"/>
            </a:solidFill>
            <a:ln w="19050">
              <a:solidFill>
                <a:srgbClr val="E0B800"/>
              </a:solidFill>
              <a:prstDash val="solid"/>
            </a:ln>
            <a:effectLst>
              <a:outerShdw blurRad="76200" dist="25400" dir="5400000" algn="bl" rotWithShape="0">
                <a:srgbClr val="000000">
                  <a:alpha val="12000"/>
                </a:srgbClr>
              </a:outerShdw>
            </a:effectLst>
          </p:spPr>
          <p:txBody>
            <a:bodyPr/>
            <a:lstStyle/>
            <a:p>
              <a:endParaRPr lang="en-GB"/>
            </a:p>
          </p:txBody>
        </p:sp>
        <p:sp>
          <p:nvSpPr>
            <p:cNvPr id="33" name="Text 24"/>
            <p:cNvSpPr txBox="1"/>
            <p:nvPr/>
          </p:nvSpPr>
          <p:spPr>
            <a:xfrm>
              <a:off x="7269480" y="4617720"/>
              <a:ext cx="2103120" cy="1234440"/>
            </a:xfrm>
            <a:prstGeom prst="rect">
              <a:avLst/>
            </a:prstGeom>
            <a:noFill/>
            <a:ln/>
          </p:spPr>
          <p:txBody>
            <a:bodyPr wrap="square" lIns="0" tIns="0" rIns="0" bIns="0" rtlCol="0" anchor="ctr"/>
            <a:lstStyle/>
            <a:p>
              <a:pPr marL="0" indent="0" algn="ctr">
                <a:buNone/>
              </a:pPr>
              <a:r>
                <a:rPr lang="en-US" sz="1600" b="1" dirty="0">
                  <a:solidFill>
                    <a:srgbClr val="004077"/>
                  </a:solidFill>
                  <a:latin typeface="Arial" pitchFamily="34" charset="0"/>
                  <a:ea typeface="Arial" pitchFamily="34" charset="-122"/>
                  <a:cs typeface="Arial" pitchFamily="34" charset="-120"/>
                </a:rPr>
                <a:t>Don't drop them! Great for your CV</a:t>
              </a:r>
              <a:endParaRPr lang="en-US" sz="1600" dirty="0"/>
            </a:p>
          </p:txBody>
        </p:sp>
      </p:grpSp>
      <p:sp>
        <p:nvSpPr>
          <p:cNvPr id="34"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ppt_x"/>
                                          </p:val>
                                        </p:tav>
                                        <p:tav tm="100000">
                                          <p:val>
                                            <p:strVal val="#ppt_x"/>
                                          </p:val>
                                        </p:tav>
                                      </p:tavLst>
                                    </p:anim>
                                    <p:anim calcmode="lin" valueType="num">
                                      <p:cBhvr additive="base">
                                        <p:cTn id="1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Pathways after Year 11</a:t>
            </a:r>
            <a:endParaRPr lang="en-US" sz="3200" dirty="0"/>
          </a:p>
        </p:txBody>
      </p:sp>
      <p:sp>
        <p:nvSpPr>
          <p:cNvPr id="3" name="Text 1"/>
          <p:cNvSpPr txBox="1"/>
          <p:nvPr/>
        </p:nvSpPr>
        <p:spPr>
          <a:xfrm>
            <a:off x="548640" y="1325880"/>
            <a:ext cx="11091672" cy="457200"/>
          </a:xfrm>
          <a:prstGeom prst="rect">
            <a:avLst/>
          </a:prstGeom>
          <a:noFill/>
          <a:ln/>
        </p:spPr>
        <p:txBody>
          <a:bodyPr wrap="square" lIns="0" tIns="0" rIns="0" bIns="0" rtlCol="0" anchor="ctr"/>
          <a:lstStyle/>
          <a:p>
            <a:pPr marL="0" indent="0">
              <a:buNone/>
            </a:pPr>
            <a:r>
              <a:rPr lang="en-US" sz="2000" b="1" dirty="0">
                <a:solidFill>
                  <a:srgbClr val="0B2A4A"/>
                </a:solidFill>
                <a:latin typeface="Arial" pitchFamily="34" charset="0"/>
                <a:ea typeface="Arial" pitchFamily="34" charset="-122"/>
                <a:cs typeface="Arial" pitchFamily="34" charset="-120"/>
              </a:rPr>
              <a:t>What pathways can I choose at the end of Year 11?</a:t>
            </a:r>
            <a:endParaRPr lang="en-US" sz="2000" dirty="0"/>
          </a:p>
        </p:txBody>
      </p:sp>
      <p:grpSp>
        <p:nvGrpSpPr>
          <p:cNvPr id="33" name="Group 32">
            <a:extLst>
              <a:ext uri="{FF2B5EF4-FFF2-40B4-BE49-F238E27FC236}">
                <a16:creationId xmlns:a16="http://schemas.microsoft.com/office/drawing/2014/main" id="{24409479-BB0B-589F-21F4-C60222A1A0BF}"/>
              </a:ext>
            </a:extLst>
          </p:cNvPr>
          <p:cNvGrpSpPr/>
          <p:nvPr/>
        </p:nvGrpSpPr>
        <p:grpSpPr>
          <a:xfrm>
            <a:off x="548640" y="1965960"/>
            <a:ext cx="3547872" cy="3291840"/>
            <a:chOff x="548640" y="1965960"/>
            <a:chExt cx="3547872" cy="3291840"/>
          </a:xfrm>
        </p:grpSpPr>
        <p:sp>
          <p:nvSpPr>
            <p:cNvPr id="4" name="Academic card"/>
            <p:cNvSpPr/>
            <p:nvPr/>
          </p:nvSpPr>
          <p:spPr>
            <a:xfrm>
              <a:off x="548640" y="1965960"/>
              <a:ext cx="3547872" cy="3291840"/>
            </a:xfrm>
            <a:prstGeom prst="roundRect">
              <a:avLst>
                <a:gd name="adj" fmla="val 333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Academic header"/>
            <p:cNvSpPr/>
            <p:nvPr/>
          </p:nvSpPr>
          <p:spPr>
            <a:xfrm>
              <a:off x="548640" y="1965960"/>
              <a:ext cx="3547872" cy="1143000"/>
            </a:xfrm>
            <a:prstGeom prst="roundRect">
              <a:avLst>
                <a:gd name="adj" fmla="val 9600"/>
              </a:avLst>
            </a:prstGeom>
            <a:solidFill>
              <a:srgbClr val="B5122E"/>
            </a:solidFill>
            <a:ln w="12700">
              <a:solidFill>
                <a:srgbClr val="B5122E"/>
              </a:solidFill>
              <a:prstDash val="solid"/>
            </a:ln>
          </p:spPr>
          <p:txBody>
            <a:bodyPr/>
            <a:lstStyle/>
            <a:p>
              <a:endParaRPr lang="en-GB"/>
            </a:p>
          </p:txBody>
        </p:sp>
        <p:sp>
          <p:nvSpPr>
            <p:cNvPr id="6" name="Academic header base"/>
            <p:cNvSpPr/>
            <p:nvPr/>
          </p:nvSpPr>
          <p:spPr>
            <a:xfrm>
              <a:off x="548640" y="2834640"/>
              <a:ext cx="3547872" cy="274320"/>
            </a:xfrm>
            <a:prstGeom prst="rect">
              <a:avLst/>
            </a:prstGeom>
            <a:solidFill>
              <a:srgbClr val="B5122E"/>
            </a:solidFill>
            <a:ln w="12700">
              <a:solidFill>
                <a:srgbClr val="B5122E"/>
              </a:solidFill>
              <a:prstDash val="solid"/>
            </a:ln>
          </p:spPr>
          <p:txBody>
            <a:bodyPr/>
            <a:lstStyle/>
            <a:p>
              <a:endParaRPr lang="en-GB"/>
            </a:p>
          </p:txBody>
        </p:sp>
        <p:sp>
          <p:nvSpPr>
            <p:cNvPr id="7" name="Academic icon circle"/>
            <p:cNvSpPr/>
            <p:nvPr/>
          </p:nvSpPr>
          <p:spPr>
            <a:xfrm>
              <a:off x="777240" y="2194560"/>
              <a:ext cx="685800" cy="685800"/>
            </a:xfrm>
            <a:prstGeom prst="ellipse">
              <a:avLst/>
            </a:prstGeom>
            <a:solidFill>
              <a:srgbClr val="FFFFFF">
                <a:alpha val="22000"/>
              </a:srgbClr>
            </a:solidFill>
            <a:ln w="19050">
              <a:solidFill>
                <a:srgbClr val="FFFFFF"/>
              </a:solidFill>
              <a:prstDash val="solid"/>
            </a:ln>
          </p:spPr>
          <p:txBody>
            <a:bodyPr/>
            <a:lstStyle/>
            <a:p>
              <a:endParaRPr lang="en-GB"/>
            </a:p>
          </p:txBody>
        </p:sp>
        <p:pic>
          <p:nvPicPr>
            <p:cNvPr id="8" name="Academic icon" descr="preencoded.png"/>
            <p:cNvPicPr>
              <a:picLocks noChangeAspect="1"/>
            </p:cNvPicPr>
            <p:nvPr/>
          </p:nvPicPr>
          <p:blipFill>
            <a:blip r:embed="rId3"/>
            <a:stretch>
              <a:fillRect/>
            </a:stretch>
          </p:blipFill>
          <p:spPr>
            <a:xfrm>
              <a:off x="941832" y="2359152"/>
              <a:ext cx="356616" cy="356616"/>
            </a:xfrm>
            <a:prstGeom prst="rect">
              <a:avLst/>
            </a:prstGeom>
          </p:spPr>
        </p:pic>
        <p:sp>
          <p:nvSpPr>
            <p:cNvPr id="9" name="Text 6"/>
            <p:cNvSpPr txBox="1"/>
            <p:nvPr/>
          </p:nvSpPr>
          <p:spPr>
            <a:xfrm>
              <a:off x="1600200" y="1965960"/>
              <a:ext cx="2359152" cy="114300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Academic</a:t>
              </a:r>
              <a:endParaRPr lang="en-US" sz="2100" dirty="0"/>
            </a:p>
          </p:txBody>
        </p:sp>
        <p:sp>
          <p:nvSpPr>
            <p:cNvPr id="10" name="Text 7"/>
            <p:cNvSpPr txBox="1"/>
            <p:nvPr/>
          </p:nvSpPr>
          <p:spPr>
            <a:xfrm>
              <a:off x="777240" y="3291840"/>
              <a:ext cx="3090672" cy="548640"/>
            </a:xfrm>
            <a:prstGeom prst="rect">
              <a:avLst/>
            </a:prstGeom>
            <a:noFill/>
            <a:ln/>
          </p:spPr>
          <p:txBody>
            <a:bodyPr wrap="square" lIns="0" tIns="0" rIns="0" bIns="0" rtlCol="0" anchor="ctr"/>
            <a:lstStyle/>
            <a:p>
              <a:pPr marL="0" indent="0">
                <a:buNone/>
              </a:pPr>
              <a:r>
                <a:rPr lang="en-US" sz="1900" b="1" dirty="0">
                  <a:solidFill>
                    <a:srgbClr val="B5122E"/>
                  </a:solidFill>
                  <a:latin typeface="Arial" pitchFamily="34" charset="0"/>
                  <a:ea typeface="Arial" pitchFamily="34" charset="-122"/>
                  <a:cs typeface="Arial" pitchFamily="34" charset="-120"/>
                </a:rPr>
                <a:t>A levels</a:t>
              </a:r>
              <a:endParaRPr lang="en-US" sz="1900" dirty="0"/>
            </a:p>
          </p:txBody>
        </p:sp>
        <p:sp>
          <p:nvSpPr>
            <p:cNvPr id="11" name="Text 8"/>
            <p:cNvSpPr txBox="1"/>
            <p:nvPr/>
          </p:nvSpPr>
          <p:spPr>
            <a:xfrm>
              <a:off x="777240" y="3886200"/>
              <a:ext cx="3090672" cy="118872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Mostly in a sixth form or sixth form college</a:t>
              </a:r>
              <a:endParaRPr lang="en-US" sz="1700" dirty="0"/>
            </a:p>
          </p:txBody>
        </p:sp>
      </p:grpSp>
      <p:grpSp>
        <p:nvGrpSpPr>
          <p:cNvPr id="34" name="Group 33">
            <a:extLst>
              <a:ext uri="{FF2B5EF4-FFF2-40B4-BE49-F238E27FC236}">
                <a16:creationId xmlns:a16="http://schemas.microsoft.com/office/drawing/2014/main" id="{703ED5FD-3447-A3EC-D09C-A8A722E21406}"/>
              </a:ext>
            </a:extLst>
          </p:cNvPr>
          <p:cNvGrpSpPr/>
          <p:nvPr/>
        </p:nvGrpSpPr>
        <p:grpSpPr>
          <a:xfrm>
            <a:off x="4320540" y="1965960"/>
            <a:ext cx="3547872" cy="3291840"/>
            <a:chOff x="4320540" y="1965960"/>
            <a:chExt cx="3547872" cy="3291840"/>
          </a:xfrm>
        </p:grpSpPr>
        <p:sp>
          <p:nvSpPr>
            <p:cNvPr id="12" name="Technical &amp; vocational card"/>
            <p:cNvSpPr/>
            <p:nvPr/>
          </p:nvSpPr>
          <p:spPr>
            <a:xfrm>
              <a:off x="4320540" y="1965960"/>
              <a:ext cx="3547872" cy="3291840"/>
            </a:xfrm>
            <a:prstGeom prst="roundRect">
              <a:avLst>
                <a:gd name="adj" fmla="val 333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chnical &amp; vocational header"/>
            <p:cNvSpPr/>
            <p:nvPr/>
          </p:nvSpPr>
          <p:spPr>
            <a:xfrm>
              <a:off x="4320540" y="1965960"/>
              <a:ext cx="3547872" cy="1143000"/>
            </a:xfrm>
            <a:prstGeom prst="roundRect">
              <a:avLst>
                <a:gd name="adj" fmla="val 9600"/>
              </a:avLst>
            </a:prstGeom>
            <a:solidFill>
              <a:srgbClr val="007A43"/>
            </a:solidFill>
            <a:ln w="12700">
              <a:solidFill>
                <a:srgbClr val="007A43"/>
              </a:solidFill>
              <a:prstDash val="solid"/>
            </a:ln>
          </p:spPr>
          <p:txBody>
            <a:bodyPr/>
            <a:lstStyle/>
            <a:p>
              <a:endParaRPr lang="en-GB"/>
            </a:p>
          </p:txBody>
        </p:sp>
        <p:sp>
          <p:nvSpPr>
            <p:cNvPr id="14" name="Technical &amp; vocational header base"/>
            <p:cNvSpPr/>
            <p:nvPr/>
          </p:nvSpPr>
          <p:spPr>
            <a:xfrm>
              <a:off x="4320540" y="2834640"/>
              <a:ext cx="3547872" cy="274320"/>
            </a:xfrm>
            <a:prstGeom prst="rect">
              <a:avLst/>
            </a:prstGeom>
            <a:solidFill>
              <a:srgbClr val="007A43"/>
            </a:solidFill>
            <a:ln w="12700">
              <a:solidFill>
                <a:srgbClr val="007A43"/>
              </a:solidFill>
              <a:prstDash val="solid"/>
            </a:ln>
          </p:spPr>
          <p:txBody>
            <a:bodyPr/>
            <a:lstStyle/>
            <a:p>
              <a:endParaRPr lang="en-GB"/>
            </a:p>
          </p:txBody>
        </p:sp>
        <p:sp>
          <p:nvSpPr>
            <p:cNvPr id="15" name="Technical &amp; vocational icon circle"/>
            <p:cNvSpPr/>
            <p:nvPr/>
          </p:nvSpPr>
          <p:spPr>
            <a:xfrm>
              <a:off x="4549140" y="2194560"/>
              <a:ext cx="685800" cy="685800"/>
            </a:xfrm>
            <a:prstGeom prst="ellipse">
              <a:avLst/>
            </a:prstGeom>
            <a:solidFill>
              <a:srgbClr val="FFFFFF">
                <a:alpha val="22000"/>
              </a:srgbClr>
            </a:solidFill>
            <a:ln w="19050">
              <a:solidFill>
                <a:srgbClr val="FFFFFF"/>
              </a:solidFill>
              <a:prstDash val="solid"/>
            </a:ln>
          </p:spPr>
          <p:txBody>
            <a:bodyPr/>
            <a:lstStyle/>
            <a:p>
              <a:endParaRPr lang="en-GB"/>
            </a:p>
          </p:txBody>
        </p:sp>
        <p:pic>
          <p:nvPicPr>
            <p:cNvPr id="16" name="Technical &amp; vocational icon" descr="preencoded.png"/>
            <p:cNvPicPr>
              <a:picLocks noChangeAspect="1"/>
            </p:cNvPicPr>
            <p:nvPr/>
          </p:nvPicPr>
          <p:blipFill>
            <a:blip r:embed="rId4"/>
            <a:stretch>
              <a:fillRect/>
            </a:stretch>
          </p:blipFill>
          <p:spPr>
            <a:xfrm>
              <a:off x="4713732" y="2359152"/>
              <a:ext cx="356616" cy="356616"/>
            </a:xfrm>
            <a:prstGeom prst="rect">
              <a:avLst/>
            </a:prstGeom>
          </p:spPr>
        </p:pic>
        <p:sp>
          <p:nvSpPr>
            <p:cNvPr id="17" name="Text 13"/>
            <p:cNvSpPr txBox="1"/>
            <p:nvPr/>
          </p:nvSpPr>
          <p:spPr>
            <a:xfrm>
              <a:off x="5372100" y="1965960"/>
              <a:ext cx="2359152" cy="114300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Technical &amp; vocational</a:t>
              </a:r>
              <a:endParaRPr lang="en-US" sz="2100" dirty="0"/>
            </a:p>
          </p:txBody>
        </p:sp>
        <p:sp>
          <p:nvSpPr>
            <p:cNvPr id="18" name="Text 14"/>
            <p:cNvSpPr txBox="1"/>
            <p:nvPr/>
          </p:nvSpPr>
          <p:spPr>
            <a:xfrm>
              <a:off x="4549140" y="3291840"/>
              <a:ext cx="3090672" cy="548640"/>
            </a:xfrm>
            <a:prstGeom prst="rect">
              <a:avLst/>
            </a:prstGeom>
            <a:noFill/>
            <a:ln/>
          </p:spPr>
          <p:txBody>
            <a:bodyPr wrap="square" lIns="0" tIns="0" rIns="0" bIns="0" rtlCol="0" anchor="ctr"/>
            <a:lstStyle/>
            <a:p>
              <a:pPr marL="0" indent="0">
                <a:buNone/>
              </a:pPr>
              <a:r>
                <a:rPr lang="en-US" sz="1900" b="1" dirty="0">
                  <a:solidFill>
                    <a:srgbClr val="007A43"/>
                  </a:solidFill>
                  <a:latin typeface="Arial" pitchFamily="34" charset="0"/>
                  <a:ea typeface="Arial" pitchFamily="34" charset="-122"/>
                  <a:cs typeface="Arial" pitchFamily="34" charset="-120"/>
                </a:rPr>
                <a:t>Vocational courses and T Levels</a:t>
              </a:r>
              <a:endParaRPr lang="en-US" sz="1900" dirty="0"/>
            </a:p>
          </p:txBody>
        </p:sp>
        <p:sp>
          <p:nvSpPr>
            <p:cNvPr id="19" name="Text 15"/>
            <p:cNvSpPr txBox="1"/>
            <p:nvPr/>
          </p:nvSpPr>
          <p:spPr>
            <a:xfrm>
              <a:off x="4549140" y="3886200"/>
              <a:ext cx="3090672" cy="118872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Mostly in a local college, but some in schools</a:t>
              </a:r>
              <a:endParaRPr lang="en-US" sz="1700" dirty="0"/>
            </a:p>
          </p:txBody>
        </p:sp>
      </p:grpSp>
      <p:grpSp>
        <p:nvGrpSpPr>
          <p:cNvPr id="35" name="Group 34">
            <a:extLst>
              <a:ext uri="{FF2B5EF4-FFF2-40B4-BE49-F238E27FC236}">
                <a16:creationId xmlns:a16="http://schemas.microsoft.com/office/drawing/2014/main" id="{DD133AB8-D6B0-1250-13B8-112CD83EB2D5}"/>
              </a:ext>
            </a:extLst>
          </p:cNvPr>
          <p:cNvGrpSpPr/>
          <p:nvPr/>
        </p:nvGrpSpPr>
        <p:grpSpPr>
          <a:xfrm>
            <a:off x="8092440" y="1965960"/>
            <a:ext cx="3547872" cy="3291840"/>
            <a:chOff x="8092440" y="1965960"/>
            <a:chExt cx="3547872" cy="3291840"/>
          </a:xfrm>
        </p:grpSpPr>
        <p:sp>
          <p:nvSpPr>
            <p:cNvPr id="20" name="Work-based card"/>
            <p:cNvSpPr/>
            <p:nvPr/>
          </p:nvSpPr>
          <p:spPr>
            <a:xfrm>
              <a:off x="8092440" y="1965960"/>
              <a:ext cx="3547872" cy="3291840"/>
            </a:xfrm>
            <a:prstGeom prst="roundRect">
              <a:avLst>
                <a:gd name="adj" fmla="val 333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1" name="Work-based header"/>
            <p:cNvSpPr/>
            <p:nvPr/>
          </p:nvSpPr>
          <p:spPr>
            <a:xfrm>
              <a:off x="8092440" y="1965960"/>
              <a:ext cx="3547872" cy="1143000"/>
            </a:xfrm>
            <a:prstGeom prst="roundRect">
              <a:avLst>
                <a:gd name="adj" fmla="val 9600"/>
              </a:avLst>
            </a:prstGeom>
            <a:solidFill>
              <a:srgbClr val="004077"/>
            </a:solidFill>
            <a:ln w="12700">
              <a:solidFill>
                <a:srgbClr val="004077"/>
              </a:solidFill>
              <a:prstDash val="solid"/>
            </a:ln>
          </p:spPr>
          <p:txBody>
            <a:bodyPr/>
            <a:lstStyle/>
            <a:p>
              <a:endParaRPr lang="en-GB"/>
            </a:p>
          </p:txBody>
        </p:sp>
        <p:sp>
          <p:nvSpPr>
            <p:cNvPr id="22" name="Work-based header base"/>
            <p:cNvSpPr/>
            <p:nvPr/>
          </p:nvSpPr>
          <p:spPr>
            <a:xfrm>
              <a:off x="8092440" y="2834640"/>
              <a:ext cx="3547872" cy="274320"/>
            </a:xfrm>
            <a:prstGeom prst="rect">
              <a:avLst/>
            </a:prstGeom>
            <a:solidFill>
              <a:srgbClr val="004077"/>
            </a:solidFill>
            <a:ln w="12700">
              <a:solidFill>
                <a:srgbClr val="004077"/>
              </a:solidFill>
              <a:prstDash val="solid"/>
            </a:ln>
          </p:spPr>
          <p:txBody>
            <a:bodyPr/>
            <a:lstStyle/>
            <a:p>
              <a:endParaRPr lang="en-GB"/>
            </a:p>
          </p:txBody>
        </p:sp>
        <p:sp>
          <p:nvSpPr>
            <p:cNvPr id="23" name="Work-based icon circle"/>
            <p:cNvSpPr/>
            <p:nvPr/>
          </p:nvSpPr>
          <p:spPr>
            <a:xfrm>
              <a:off x="8321040" y="2194560"/>
              <a:ext cx="685800" cy="685800"/>
            </a:xfrm>
            <a:prstGeom prst="ellipse">
              <a:avLst/>
            </a:prstGeom>
            <a:solidFill>
              <a:srgbClr val="FFFFFF">
                <a:alpha val="22000"/>
              </a:srgbClr>
            </a:solidFill>
            <a:ln w="19050">
              <a:solidFill>
                <a:srgbClr val="FFFFFF"/>
              </a:solidFill>
              <a:prstDash val="solid"/>
            </a:ln>
          </p:spPr>
          <p:txBody>
            <a:bodyPr/>
            <a:lstStyle/>
            <a:p>
              <a:endParaRPr lang="en-GB"/>
            </a:p>
          </p:txBody>
        </p:sp>
        <p:pic>
          <p:nvPicPr>
            <p:cNvPr id="24" name="Work-based icon" descr="preencoded.png"/>
            <p:cNvPicPr>
              <a:picLocks noChangeAspect="1"/>
            </p:cNvPicPr>
            <p:nvPr/>
          </p:nvPicPr>
          <p:blipFill>
            <a:blip r:embed="rId5"/>
            <a:stretch>
              <a:fillRect/>
            </a:stretch>
          </p:blipFill>
          <p:spPr>
            <a:xfrm>
              <a:off x="8485632" y="2359152"/>
              <a:ext cx="356616" cy="356616"/>
            </a:xfrm>
            <a:prstGeom prst="rect">
              <a:avLst/>
            </a:prstGeom>
          </p:spPr>
        </p:pic>
        <p:sp>
          <p:nvSpPr>
            <p:cNvPr id="25" name="Text 20"/>
            <p:cNvSpPr txBox="1"/>
            <p:nvPr/>
          </p:nvSpPr>
          <p:spPr>
            <a:xfrm>
              <a:off x="9144000" y="1965960"/>
              <a:ext cx="2359152" cy="114300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Work-based</a:t>
              </a:r>
              <a:endParaRPr lang="en-US" sz="2100" dirty="0"/>
            </a:p>
          </p:txBody>
        </p:sp>
        <p:sp>
          <p:nvSpPr>
            <p:cNvPr id="26" name="Text 21"/>
            <p:cNvSpPr txBox="1"/>
            <p:nvPr/>
          </p:nvSpPr>
          <p:spPr>
            <a:xfrm>
              <a:off x="8321040" y="3291840"/>
              <a:ext cx="3090672" cy="54864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Apprenticeships</a:t>
              </a:r>
              <a:endParaRPr lang="en-US" sz="1900" dirty="0"/>
            </a:p>
          </p:txBody>
        </p:sp>
        <p:sp>
          <p:nvSpPr>
            <p:cNvPr id="27" name="Text 22"/>
            <p:cNvSpPr txBox="1"/>
            <p:nvPr/>
          </p:nvSpPr>
          <p:spPr>
            <a:xfrm>
              <a:off x="8321040" y="3886200"/>
              <a:ext cx="3090672" cy="118872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Mostly in a workplace – training on the job, and you get paid</a:t>
              </a:r>
              <a:endParaRPr lang="en-US" sz="1700" dirty="0"/>
            </a:p>
          </p:txBody>
        </p:sp>
      </p:grpSp>
      <p:grpSp>
        <p:nvGrpSpPr>
          <p:cNvPr id="36" name="Group 35">
            <a:extLst>
              <a:ext uri="{FF2B5EF4-FFF2-40B4-BE49-F238E27FC236}">
                <a16:creationId xmlns:a16="http://schemas.microsoft.com/office/drawing/2014/main" id="{D9F8A8E0-E43B-1B9B-1C74-9B76727B7933}"/>
              </a:ext>
            </a:extLst>
          </p:cNvPr>
          <p:cNvGrpSpPr/>
          <p:nvPr/>
        </p:nvGrpSpPr>
        <p:grpSpPr>
          <a:xfrm>
            <a:off x="548640" y="5440680"/>
            <a:ext cx="11091672" cy="685800"/>
            <a:chOff x="451322" y="7530738"/>
            <a:chExt cx="11091672" cy="685800"/>
          </a:xfrm>
        </p:grpSpPr>
        <p:sp>
          <p:nvSpPr>
            <p:cNvPr id="28" name="question bar"/>
            <p:cNvSpPr/>
            <p:nvPr/>
          </p:nvSpPr>
          <p:spPr>
            <a:xfrm>
              <a:off x="451322" y="7530738"/>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29" name="question circle"/>
            <p:cNvSpPr/>
            <p:nvPr/>
          </p:nvSpPr>
          <p:spPr>
            <a:xfrm>
              <a:off x="634202" y="7635894"/>
              <a:ext cx="475488" cy="475488"/>
            </a:xfrm>
            <a:prstGeom prst="ellipse">
              <a:avLst/>
            </a:prstGeom>
            <a:solidFill>
              <a:srgbClr val="C25C8F"/>
            </a:solidFill>
            <a:ln w="12700">
              <a:solidFill>
                <a:srgbClr val="C25C8F"/>
              </a:solidFill>
              <a:prstDash val="solid"/>
            </a:ln>
          </p:spPr>
          <p:txBody>
            <a:bodyPr/>
            <a:lstStyle/>
            <a:p>
              <a:endParaRPr lang="en-GB"/>
            </a:p>
          </p:txBody>
        </p:sp>
        <p:pic>
          <p:nvPicPr>
            <p:cNvPr id="30" name="question icon" descr="preencoded.png"/>
            <p:cNvPicPr>
              <a:picLocks noChangeAspect="1"/>
            </p:cNvPicPr>
            <p:nvPr/>
          </p:nvPicPr>
          <p:blipFill>
            <a:blip r:embed="rId6"/>
            <a:stretch>
              <a:fillRect/>
            </a:stretch>
          </p:blipFill>
          <p:spPr>
            <a:xfrm>
              <a:off x="748319" y="7750011"/>
              <a:ext cx="247254" cy="247254"/>
            </a:xfrm>
            <a:prstGeom prst="rect">
              <a:avLst/>
            </a:prstGeom>
          </p:spPr>
        </p:pic>
        <p:sp>
          <p:nvSpPr>
            <p:cNvPr id="31" name="Text 25"/>
            <p:cNvSpPr txBox="1"/>
            <p:nvPr/>
          </p:nvSpPr>
          <p:spPr>
            <a:xfrm>
              <a:off x="1298448" y="7530738"/>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Every pathway can lead on to university, an apprenticeship or a job.</a:t>
              </a:r>
              <a:endParaRPr lang="en-US" sz="2000" dirty="0"/>
            </a:p>
          </p:txBody>
        </p:sp>
      </p:grpSp>
      <p:sp>
        <p:nvSpPr>
          <p:cNvPr id="32"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ppt_x"/>
                                          </p:val>
                                        </p:tav>
                                        <p:tav tm="100000">
                                          <p:val>
                                            <p:strVal val="#ppt_x"/>
                                          </p:val>
                                        </p:tav>
                                      </p:tavLst>
                                    </p:anim>
                                    <p:anim calcmode="lin" valueType="num">
                                      <p:cBhvr additive="base">
                                        <p:cTn id="1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ppt_x"/>
                                          </p:val>
                                        </p:tav>
                                        <p:tav tm="100000">
                                          <p:val>
                                            <p:strVal val="#ppt_x"/>
                                          </p:val>
                                        </p:tav>
                                      </p:tavLst>
                                    </p:anim>
                                    <p:anim calcmode="lin" valueType="num">
                                      <p:cBhvr additive="base">
                                        <p:cTn id="2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Qualification choices</a:t>
            </a:r>
            <a:endParaRPr lang="en-US" sz="3200" dirty="0"/>
          </a:p>
        </p:txBody>
      </p:sp>
      <p:sp>
        <p:nvSpPr>
          <p:cNvPr id="3" name="Text 1"/>
          <p:cNvSpPr txBox="1"/>
          <p:nvPr/>
        </p:nvSpPr>
        <p:spPr>
          <a:xfrm>
            <a:off x="548640" y="1298448"/>
            <a:ext cx="11091672" cy="411480"/>
          </a:xfrm>
          <a:prstGeom prst="rect">
            <a:avLst/>
          </a:prstGeom>
          <a:noFill/>
          <a:ln/>
        </p:spPr>
        <p:txBody>
          <a:bodyPr wrap="square" lIns="0" tIns="0" rIns="0" bIns="0" rtlCol="0" anchor="ctr"/>
          <a:lstStyle/>
          <a:p>
            <a:pPr marL="0" indent="0">
              <a:buNone/>
            </a:pPr>
            <a:r>
              <a:rPr lang="en-US" sz="1700" dirty="0">
                <a:solidFill>
                  <a:srgbClr val="0B2A4A"/>
                </a:solidFill>
                <a:latin typeface="Arial" pitchFamily="34" charset="0"/>
                <a:ea typeface="Arial" pitchFamily="34" charset="-122"/>
                <a:cs typeface="Arial" pitchFamily="34" charset="-120"/>
              </a:rPr>
              <a:t>Every pathway has qualification levels – and every pathway can lead to a degree.</a:t>
            </a:r>
            <a:endParaRPr lang="en-US" sz="1700" dirty="0"/>
          </a:p>
        </p:txBody>
      </p:sp>
      <p:sp>
        <p:nvSpPr>
          <p:cNvPr id="4" name="Academic heading"/>
          <p:cNvSpPr/>
          <p:nvPr/>
        </p:nvSpPr>
        <p:spPr>
          <a:xfrm>
            <a:off x="1801368" y="1783080"/>
            <a:ext cx="2423160" cy="384048"/>
          </a:xfrm>
          <a:prstGeom prst="roundRect">
            <a:avLst>
              <a:gd name="adj" fmla="val 19048"/>
            </a:avLst>
          </a:prstGeom>
          <a:solidFill>
            <a:srgbClr val="B5122E"/>
          </a:solidFill>
          <a:ln w="12700">
            <a:solidFill>
              <a:srgbClr val="B5122E"/>
            </a:solidFill>
            <a:prstDash val="solid"/>
          </a:ln>
        </p:spPr>
        <p:txBody>
          <a:bodyPr/>
          <a:lstStyle/>
          <a:p>
            <a:endParaRPr lang="en-GB"/>
          </a:p>
        </p:txBody>
      </p:sp>
      <p:sp>
        <p:nvSpPr>
          <p:cNvPr id="5" name="Text 3"/>
          <p:cNvSpPr txBox="1"/>
          <p:nvPr/>
        </p:nvSpPr>
        <p:spPr>
          <a:xfrm>
            <a:off x="1801368"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Academic</a:t>
            </a:r>
            <a:endParaRPr lang="en-US" sz="1400" dirty="0"/>
          </a:p>
        </p:txBody>
      </p:sp>
      <p:sp>
        <p:nvSpPr>
          <p:cNvPr id="6" name="Technical &amp; vocational heading"/>
          <p:cNvSpPr/>
          <p:nvPr/>
        </p:nvSpPr>
        <p:spPr>
          <a:xfrm>
            <a:off x="4334256" y="1783080"/>
            <a:ext cx="2423160" cy="384048"/>
          </a:xfrm>
          <a:prstGeom prst="roundRect">
            <a:avLst>
              <a:gd name="adj" fmla="val 19048"/>
            </a:avLst>
          </a:prstGeom>
          <a:solidFill>
            <a:srgbClr val="007A43"/>
          </a:solidFill>
          <a:ln w="12700">
            <a:solidFill>
              <a:srgbClr val="007A43"/>
            </a:solidFill>
            <a:prstDash val="solid"/>
          </a:ln>
        </p:spPr>
        <p:txBody>
          <a:bodyPr/>
          <a:lstStyle/>
          <a:p>
            <a:endParaRPr lang="en-GB"/>
          </a:p>
        </p:txBody>
      </p:sp>
      <p:sp>
        <p:nvSpPr>
          <p:cNvPr id="7" name="Text 5"/>
          <p:cNvSpPr txBox="1"/>
          <p:nvPr/>
        </p:nvSpPr>
        <p:spPr>
          <a:xfrm>
            <a:off x="4334256"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Technical &amp; vocational</a:t>
            </a:r>
            <a:endParaRPr lang="en-US" sz="1400" dirty="0"/>
          </a:p>
        </p:txBody>
      </p:sp>
      <p:sp>
        <p:nvSpPr>
          <p:cNvPr id="8" name="Apprenticeships heading"/>
          <p:cNvSpPr/>
          <p:nvPr/>
        </p:nvSpPr>
        <p:spPr>
          <a:xfrm>
            <a:off x="6867144" y="1783080"/>
            <a:ext cx="2423160" cy="384048"/>
          </a:xfrm>
          <a:prstGeom prst="roundRect">
            <a:avLst>
              <a:gd name="adj" fmla="val 19048"/>
            </a:avLst>
          </a:prstGeom>
          <a:solidFill>
            <a:srgbClr val="004077"/>
          </a:solidFill>
          <a:ln w="12700">
            <a:solidFill>
              <a:srgbClr val="004077"/>
            </a:solidFill>
            <a:prstDash val="solid"/>
          </a:ln>
        </p:spPr>
        <p:txBody>
          <a:bodyPr/>
          <a:lstStyle/>
          <a:p>
            <a:endParaRPr lang="en-GB"/>
          </a:p>
        </p:txBody>
      </p:sp>
      <p:sp>
        <p:nvSpPr>
          <p:cNvPr id="9" name="Text 7"/>
          <p:cNvSpPr txBox="1"/>
          <p:nvPr/>
        </p:nvSpPr>
        <p:spPr>
          <a:xfrm>
            <a:off x="6867144"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Apprenticeships</a:t>
            </a:r>
            <a:endParaRPr lang="en-US" sz="1400" dirty="0"/>
          </a:p>
        </p:txBody>
      </p:sp>
      <p:sp>
        <p:nvSpPr>
          <p:cNvPr id="10" name="level 6"/>
          <p:cNvSpPr/>
          <p:nvPr/>
        </p:nvSpPr>
        <p:spPr>
          <a:xfrm>
            <a:off x="548640" y="2240280"/>
            <a:ext cx="1143000" cy="566928"/>
          </a:xfrm>
          <a:prstGeom prst="roundRect">
            <a:avLst>
              <a:gd name="adj" fmla="val 12903"/>
            </a:avLst>
          </a:prstGeom>
          <a:solidFill>
            <a:srgbClr val="6F8F00"/>
          </a:solidFill>
          <a:ln w="12700">
            <a:solidFill>
              <a:srgbClr val="6F8F00"/>
            </a:solidFill>
            <a:prstDash val="solid"/>
          </a:ln>
        </p:spPr>
        <p:txBody>
          <a:bodyPr/>
          <a:lstStyle/>
          <a:p>
            <a:endParaRPr lang="en-GB"/>
          </a:p>
        </p:txBody>
      </p:sp>
      <p:sp>
        <p:nvSpPr>
          <p:cNvPr id="11" name="Text 9"/>
          <p:cNvSpPr txBox="1"/>
          <p:nvPr/>
        </p:nvSpPr>
        <p:spPr>
          <a:xfrm>
            <a:off x="548640" y="224028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6</a:t>
            </a:r>
            <a:endParaRPr lang="en-US" sz="1500" dirty="0"/>
          </a:p>
        </p:txBody>
      </p:sp>
      <p:sp>
        <p:nvSpPr>
          <p:cNvPr id="12" name="level 6 cell"/>
          <p:cNvSpPr/>
          <p:nvPr/>
        </p:nvSpPr>
        <p:spPr>
          <a:xfrm>
            <a:off x="1801368" y="2240280"/>
            <a:ext cx="7488936" cy="566928"/>
          </a:xfrm>
          <a:prstGeom prst="roundRect">
            <a:avLst>
              <a:gd name="adj" fmla="val 12903"/>
            </a:avLst>
          </a:prstGeom>
          <a:solidFill>
            <a:schemeClr val="accent6">
              <a:lumMod val="40000"/>
              <a:lumOff val="60000"/>
            </a:schemeClr>
          </a:solidFill>
          <a:ln w="9525">
            <a:solidFill>
              <a:srgbClr val="C9D3DE"/>
            </a:solidFill>
            <a:prstDash val="solid"/>
          </a:ln>
        </p:spPr>
        <p:txBody>
          <a:bodyPr/>
          <a:lstStyle/>
          <a:p>
            <a:endParaRPr lang="en-GB" sz="1600"/>
          </a:p>
        </p:txBody>
      </p:sp>
      <p:sp>
        <p:nvSpPr>
          <p:cNvPr id="13" name="Text 11"/>
          <p:cNvSpPr txBox="1"/>
          <p:nvPr/>
        </p:nvSpPr>
        <p:spPr>
          <a:xfrm>
            <a:off x="1892808" y="2240280"/>
            <a:ext cx="7306056" cy="566928"/>
          </a:xfrm>
          <a:prstGeom prst="rect">
            <a:avLst/>
          </a:prstGeom>
          <a:solidFill>
            <a:schemeClr val="accent6">
              <a:lumMod val="40000"/>
              <a:lumOff val="60000"/>
            </a:schemeClr>
          </a:solid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Degree achieved</a:t>
            </a:r>
            <a:endParaRPr lang="en-US" sz="1600" dirty="0"/>
          </a:p>
        </p:txBody>
      </p:sp>
      <p:sp>
        <p:nvSpPr>
          <p:cNvPr id="14" name="level 5"/>
          <p:cNvSpPr/>
          <p:nvPr/>
        </p:nvSpPr>
        <p:spPr>
          <a:xfrm>
            <a:off x="548640" y="2880360"/>
            <a:ext cx="1143000" cy="566928"/>
          </a:xfrm>
          <a:prstGeom prst="roundRect">
            <a:avLst>
              <a:gd name="adj" fmla="val 12903"/>
            </a:avLst>
          </a:prstGeom>
          <a:solidFill>
            <a:srgbClr val="00A9E0"/>
          </a:solidFill>
          <a:ln w="12700">
            <a:solidFill>
              <a:srgbClr val="00A9E0"/>
            </a:solidFill>
            <a:prstDash val="solid"/>
          </a:ln>
        </p:spPr>
        <p:txBody>
          <a:bodyPr/>
          <a:lstStyle/>
          <a:p>
            <a:endParaRPr lang="en-GB"/>
          </a:p>
        </p:txBody>
      </p:sp>
      <p:sp>
        <p:nvSpPr>
          <p:cNvPr id="15" name="Text 13"/>
          <p:cNvSpPr txBox="1"/>
          <p:nvPr/>
        </p:nvSpPr>
        <p:spPr>
          <a:xfrm>
            <a:off x="548640" y="288036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5</a:t>
            </a:r>
            <a:endParaRPr lang="en-US" sz="1500" dirty="0"/>
          </a:p>
        </p:txBody>
      </p:sp>
      <p:sp>
        <p:nvSpPr>
          <p:cNvPr id="16" name="level 5 cell"/>
          <p:cNvSpPr/>
          <p:nvPr/>
        </p:nvSpPr>
        <p:spPr>
          <a:xfrm>
            <a:off x="1801368"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17" name="Text 15"/>
          <p:cNvSpPr txBox="1"/>
          <p:nvPr/>
        </p:nvSpPr>
        <p:spPr>
          <a:xfrm>
            <a:off x="1892808" y="288036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Degree Year 2</a:t>
            </a:r>
            <a:endParaRPr lang="en-US" sz="1600" dirty="0"/>
          </a:p>
        </p:txBody>
      </p:sp>
      <p:sp>
        <p:nvSpPr>
          <p:cNvPr id="18" name="level 5 cell"/>
          <p:cNvSpPr/>
          <p:nvPr/>
        </p:nvSpPr>
        <p:spPr>
          <a:xfrm>
            <a:off x="4334256"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19" name="Text 17"/>
          <p:cNvSpPr txBox="1"/>
          <p:nvPr/>
        </p:nvSpPr>
        <p:spPr>
          <a:xfrm>
            <a:off x="4425696" y="288036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HND / Foundation Degree Year 2</a:t>
            </a:r>
            <a:endParaRPr lang="en-US" sz="1600" dirty="0"/>
          </a:p>
        </p:txBody>
      </p:sp>
      <p:sp>
        <p:nvSpPr>
          <p:cNvPr id="20" name="level 5 cell"/>
          <p:cNvSpPr/>
          <p:nvPr/>
        </p:nvSpPr>
        <p:spPr>
          <a:xfrm>
            <a:off x="6867144"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21" name="Text 19"/>
          <p:cNvSpPr txBox="1"/>
          <p:nvPr/>
        </p:nvSpPr>
        <p:spPr>
          <a:xfrm>
            <a:off x="6958584" y="288036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Higher Apprenticeship</a:t>
            </a:r>
            <a:endParaRPr lang="en-US" sz="1600" dirty="0"/>
          </a:p>
        </p:txBody>
      </p:sp>
      <p:sp>
        <p:nvSpPr>
          <p:cNvPr id="22" name="level 4"/>
          <p:cNvSpPr/>
          <p:nvPr/>
        </p:nvSpPr>
        <p:spPr>
          <a:xfrm>
            <a:off x="548640" y="3520440"/>
            <a:ext cx="1143000" cy="566928"/>
          </a:xfrm>
          <a:prstGeom prst="roundRect">
            <a:avLst>
              <a:gd name="adj" fmla="val 12903"/>
            </a:avLst>
          </a:prstGeom>
          <a:solidFill>
            <a:srgbClr val="007DAE"/>
          </a:solidFill>
          <a:ln w="12700">
            <a:solidFill>
              <a:srgbClr val="007DAE"/>
            </a:solidFill>
            <a:prstDash val="solid"/>
          </a:ln>
        </p:spPr>
        <p:txBody>
          <a:bodyPr/>
          <a:lstStyle/>
          <a:p>
            <a:endParaRPr lang="en-GB"/>
          </a:p>
        </p:txBody>
      </p:sp>
      <p:sp>
        <p:nvSpPr>
          <p:cNvPr id="23" name="Text 21"/>
          <p:cNvSpPr txBox="1"/>
          <p:nvPr/>
        </p:nvSpPr>
        <p:spPr>
          <a:xfrm>
            <a:off x="548640" y="352044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4</a:t>
            </a:r>
            <a:endParaRPr lang="en-US" sz="1500" dirty="0"/>
          </a:p>
        </p:txBody>
      </p:sp>
      <p:sp>
        <p:nvSpPr>
          <p:cNvPr id="24" name="level 4 cell"/>
          <p:cNvSpPr/>
          <p:nvPr/>
        </p:nvSpPr>
        <p:spPr>
          <a:xfrm>
            <a:off x="1801368"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25" name="Text 23"/>
          <p:cNvSpPr txBox="1"/>
          <p:nvPr/>
        </p:nvSpPr>
        <p:spPr>
          <a:xfrm>
            <a:off x="1892808" y="352044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Degree Year 1</a:t>
            </a:r>
            <a:endParaRPr lang="en-US" sz="1600" dirty="0"/>
          </a:p>
        </p:txBody>
      </p:sp>
      <p:sp>
        <p:nvSpPr>
          <p:cNvPr id="26" name="level 4 cell"/>
          <p:cNvSpPr/>
          <p:nvPr/>
        </p:nvSpPr>
        <p:spPr>
          <a:xfrm>
            <a:off x="4334256"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27" name="Text 25"/>
          <p:cNvSpPr txBox="1"/>
          <p:nvPr/>
        </p:nvSpPr>
        <p:spPr>
          <a:xfrm>
            <a:off x="4425696" y="352044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HNC / Foundation Degree Year 1</a:t>
            </a:r>
            <a:endParaRPr lang="en-US" sz="1600" dirty="0"/>
          </a:p>
        </p:txBody>
      </p:sp>
      <p:sp>
        <p:nvSpPr>
          <p:cNvPr id="28" name="level 4 cell"/>
          <p:cNvSpPr/>
          <p:nvPr/>
        </p:nvSpPr>
        <p:spPr>
          <a:xfrm>
            <a:off x="6867144"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29" name="Text 27"/>
          <p:cNvSpPr txBox="1"/>
          <p:nvPr/>
        </p:nvSpPr>
        <p:spPr>
          <a:xfrm>
            <a:off x="6958584" y="352044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Higher Apprenticeship</a:t>
            </a:r>
            <a:endParaRPr lang="en-US" sz="1600" dirty="0"/>
          </a:p>
        </p:txBody>
      </p:sp>
      <p:sp>
        <p:nvSpPr>
          <p:cNvPr id="30" name="level 3"/>
          <p:cNvSpPr/>
          <p:nvPr/>
        </p:nvSpPr>
        <p:spPr>
          <a:xfrm>
            <a:off x="548640" y="4160520"/>
            <a:ext cx="1143000" cy="566928"/>
          </a:xfrm>
          <a:prstGeom prst="roundRect">
            <a:avLst>
              <a:gd name="adj" fmla="val 12903"/>
            </a:avLst>
          </a:prstGeom>
          <a:solidFill>
            <a:srgbClr val="5B3FB5"/>
          </a:solidFill>
          <a:ln w="12700">
            <a:solidFill>
              <a:srgbClr val="5B3FB5"/>
            </a:solidFill>
            <a:prstDash val="solid"/>
          </a:ln>
        </p:spPr>
        <p:txBody>
          <a:bodyPr/>
          <a:lstStyle/>
          <a:p>
            <a:endParaRPr lang="en-GB"/>
          </a:p>
        </p:txBody>
      </p:sp>
      <p:sp>
        <p:nvSpPr>
          <p:cNvPr id="31" name="Text 29"/>
          <p:cNvSpPr txBox="1"/>
          <p:nvPr/>
        </p:nvSpPr>
        <p:spPr>
          <a:xfrm>
            <a:off x="548640" y="416052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3</a:t>
            </a:r>
            <a:endParaRPr lang="en-US" sz="1500" dirty="0"/>
          </a:p>
        </p:txBody>
      </p:sp>
      <p:sp>
        <p:nvSpPr>
          <p:cNvPr id="32" name="level 3 cell"/>
          <p:cNvSpPr/>
          <p:nvPr/>
        </p:nvSpPr>
        <p:spPr>
          <a:xfrm>
            <a:off x="1801368" y="416052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33" name="Text 31"/>
          <p:cNvSpPr txBox="1"/>
          <p:nvPr/>
        </p:nvSpPr>
        <p:spPr>
          <a:xfrm>
            <a:off x="1892808" y="416052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A levels</a:t>
            </a:r>
            <a:endParaRPr lang="en-US" sz="1600" dirty="0"/>
          </a:p>
        </p:txBody>
      </p:sp>
      <p:sp>
        <p:nvSpPr>
          <p:cNvPr id="34" name="level 3 cell"/>
          <p:cNvSpPr/>
          <p:nvPr/>
        </p:nvSpPr>
        <p:spPr>
          <a:xfrm>
            <a:off x="4334256" y="416052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35" name="Text 33"/>
          <p:cNvSpPr txBox="1"/>
          <p:nvPr/>
        </p:nvSpPr>
        <p:spPr>
          <a:xfrm>
            <a:off x="4425696" y="416052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T Level, BTEC / OCR and other Level 3</a:t>
            </a:r>
            <a:endParaRPr lang="en-US" sz="1600" dirty="0"/>
          </a:p>
        </p:txBody>
      </p:sp>
      <p:sp>
        <p:nvSpPr>
          <p:cNvPr id="36" name="level 3 cell"/>
          <p:cNvSpPr/>
          <p:nvPr/>
        </p:nvSpPr>
        <p:spPr>
          <a:xfrm>
            <a:off x="6867144" y="416052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37" name="Text 35"/>
          <p:cNvSpPr txBox="1"/>
          <p:nvPr/>
        </p:nvSpPr>
        <p:spPr>
          <a:xfrm>
            <a:off x="6958584" y="416052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Advanced Apprenticeship</a:t>
            </a:r>
            <a:endParaRPr lang="en-US" sz="1600" dirty="0"/>
          </a:p>
        </p:txBody>
      </p:sp>
      <p:sp>
        <p:nvSpPr>
          <p:cNvPr id="38" name="level 2"/>
          <p:cNvSpPr/>
          <p:nvPr/>
        </p:nvSpPr>
        <p:spPr>
          <a:xfrm>
            <a:off x="548640" y="4800600"/>
            <a:ext cx="1143000" cy="566928"/>
          </a:xfrm>
          <a:prstGeom prst="roundRect">
            <a:avLst>
              <a:gd name="adj" fmla="val 12903"/>
            </a:avLst>
          </a:prstGeom>
          <a:solidFill>
            <a:srgbClr val="A3157F"/>
          </a:solidFill>
          <a:ln w="12700">
            <a:solidFill>
              <a:srgbClr val="A3157F"/>
            </a:solidFill>
            <a:prstDash val="solid"/>
          </a:ln>
        </p:spPr>
        <p:txBody>
          <a:bodyPr/>
          <a:lstStyle/>
          <a:p>
            <a:endParaRPr lang="en-GB"/>
          </a:p>
        </p:txBody>
      </p:sp>
      <p:sp>
        <p:nvSpPr>
          <p:cNvPr id="39" name="Text 37"/>
          <p:cNvSpPr txBox="1"/>
          <p:nvPr/>
        </p:nvSpPr>
        <p:spPr>
          <a:xfrm>
            <a:off x="548640" y="480060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2</a:t>
            </a:r>
            <a:endParaRPr lang="en-US" sz="1500" dirty="0"/>
          </a:p>
        </p:txBody>
      </p:sp>
      <p:sp>
        <p:nvSpPr>
          <p:cNvPr id="40" name="level 2 cell"/>
          <p:cNvSpPr/>
          <p:nvPr/>
        </p:nvSpPr>
        <p:spPr>
          <a:xfrm>
            <a:off x="1801368"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41" name="Text 39"/>
          <p:cNvSpPr txBox="1"/>
          <p:nvPr/>
        </p:nvSpPr>
        <p:spPr>
          <a:xfrm>
            <a:off x="1892808" y="480060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5 GCSEs at grades 4–9</a:t>
            </a:r>
            <a:endParaRPr lang="en-US" sz="1600" dirty="0"/>
          </a:p>
        </p:txBody>
      </p:sp>
      <p:sp>
        <p:nvSpPr>
          <p:cNvPr id="42" name="level 2 cell"/>
          <p:cNvSpPr/>
          <p:nvPr/>
        </p:nvSpPr>
        <p:spPr>
          <a:xfrm>
            <a:off x="4334256"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43" name="Text 41"/>
          <p:cNvSpPr txBox="1"/>
          <p:nvPr/>
        </p:nvSpPr>
        <p:spPr>
          <a:xfrm>
            <a:off x="4425696" y="480060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T Level Foundation and other Level 2</a:t>
            </a:r>
            <a:endParaRPr lang="en-US" sz="1600" dirty="0"/>
          </a:p>
        </p:txBody>
      </p:sp>
      <p:sp>
        <p:nvSpPr>
          <p:cNvPr id="44" name="level 2 cell"/>
          <p:cNvSpPr/>
          <p:nvPr/>
        </p:nvSpPr>
        <p:spPr>
          <a:xfrm>
            <a:off x="6867144"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45" name="Text 43"/>
          <p:cNvSpPr txBox="1"/>
          <p:nvPr/>
        </p:nvSpPr>
        <p:spPr>
          <a:xfrm>
            <a:off x="6958584" y="480060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Intermediate Apprenticeship</a:t>
            </a:r>
            <a:endParaRPr lang="en-US" sz="1600" dirty="0"/>
          </a:p>
        </p:txBody>
      </p:sp>
      <p:sp>
        <p:nvSpPr>
          <p:cNvPr id="46" name="level 1"/>
          <p:cNvSpPr/>
          <p:nvPr/>
        </p:nvSpPr>
        <p:spPr>
          <a:xfrm>
            <a:off x="548640" y="5440680"/>
            <a:ext cx="1143000" cy="566928"/>
          </a:xfrm>
          <a:prstGeom prst="roundRect">
            <a:avLst>
              <a:gd name="adj" fmla="val 12903"/>
            </a:avLst>
          </a:prstGeom>
          <a:solidFill>
            <a:srgbClr val="B5122E"/>
          </a:solidFill>
          <a:ln w="12700">
            <a:solidFill>
              <a:srgbClr val="B5122E"/>
            </a:solidFill>
            <a:prstDash val="solid"/>
          </a:ln>
        </p:spPr>
        <p:txBody>
          <a:bodyPr/>
          <a:lstStyle/>
          <a:p>
            <a:endParaRPr lang="en-GB"/>
          </a:p>
        </p:txBody>
      </p:sp>
      <p:sp>
        <p:nvSpPr>
          <p:cNvPr id="47" name="Text 45"/>
          <p:cNvSpPr txBox="1"/>
          <p:nvPr/>
        </p:nvSpPr>
        <p:spPr>
          <a:xfrm>
            <a:off x="548640" y="544068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1</a:t>
            </a:r>
            <a:endParaRPr lang="en-US" sz="1500" dirty="0"/>
          </a:p>
        </p:txBody>
      </p:sp>
      <p:sp>
        <p:nvSpPr>
          <p:cNvPr id="48" name="level 1 cell"/>
          <p:cNvSpPr/>
          <p:nvPr/>
        </p:nvSpPr>
        <p:spPr>
          <a:xfrm>
            <a:off x="1801368" y="5440680"/>
            <a:ext cx="7488936"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49" name="Text 47"/>
          <p:cNvSpPr txBox="1"/>
          <p:nvPr/>
        </p:nvSpPr>
        <p:spPr>
          <a:xfrm>
            <a:off x="1892808" y="5440680"/>
            <a:ext cx="7306056"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GCSEs at grades 1–3</a:t>
            </a:r>
            <a:endParaRPr lang="en-US" sz="1600" dirty="0"/>
          </a:p>
        </p:txBody>
      </p:sp>
      <p:sp>
        <p:nvSpPr>
          <p:cNvPr id="50" name="callout"/>
          <p:cNvSpPr/>
          <p:nvPr/>
        </p:nvSpPr>
        <p:spPr>
          <a:xfrm>
            <a:off x="9555480" y="1783080"/>
            <a:ext cx="2084832" cy="2514600"/>
          </a:xfrm>
          <a:prstGeom prst="roundRect">
            <a:avLst>
              <a:gd name="adj" fmla="val 5263"/>
            </a:avLst>
          </a:prstGeom>
          <a:solidFill>
            <a:srgbClr val="5F295F"/>
          </a:solidFill>
          <a:ln w="12700">
            <a:solidFill>
              <a:srgbClr val="5F295F"/>
            </a:solidFill>
            <a:prstDash val="solid"/>
          </a:ln>
          <a:effectLst>
            <a:outerShdw blurRad="76200" dist="25400" dir="5400000" algn="bl" rotWithShape="0">
              <a:srgbClr val="000000">
                <a:alpha val="12000"/>
              </a:srgbClr>
            </a:outerShdw>
          </a:effectLst>
        </p:spPr>
        <p:txBody>
          <a:bodyPr/>
          <a:lstStyle/>
          <a:p>
            <a:endParaRPr lang="en-GB"/>
          </a:p>
        </p:txBody>
      </p:sp>
      <p:sp>
        <p:nvSpPr>
          <p:cNvPr id="51" name="callout circle"/>
          <p:cNvSpPr/>
          <p:nvPr/>
        </p:nvSpPr>
        <p:spPr>
          <a:xfrm>
            <a:off x="10277856" y="1920240"/>
            <a:ext cx="640080" cy="640080"/>
          </a:xfrm>
          <a:prstGeom prst="ellipse">
            <a:avLst/>
          </a:prstGeom>
          <a:solidFill>
            <a:srgbClr val="004077"/>
          </a:solidFill>
          <a:ln w="12700">
            <a:solidFill>
              <a:srgbClr val="004077"/>
            </a:solidFill>
            <a:prstDash val="solid"/>
          </a:ln>
        </p:spPr>
        <p:txBody>
          <a:bodyPr/>
          <a:lstStyle/>
          <a:p>
            <a:endParaRPr lang="en-GB"/>
          </a:p>
        </p:txBody>
      </p:sp>
      <p:pic>
        <p:nvPicPr>
          <p:cNvPr id="52" name="callout icon" descr="preencoded.png"/>
          <p:cNvPicPr>
            <a:picLocks noChangeAspect="1"/>
          </p:cNvPicPr>
          <p:nvPr/>
        </p:nvPicPr>
        <p:blipFill>
          <a:blip r:embed="rId3"/>
          <a:stretch>
            <a:fillRect/>
          </a:stretch>
        </p:blipFill>
        <p:spPr>
          <a:xfrm>
            <a:off x="10431475" y="2073859"/>
            <a:ext cx="332842" cy="332842"/>
          </a:xfrm>
          <a:prstGeom prst="rect">
            <a:avLst/>
          </a:prstGeom>
        </p:spPr>
      </p:pic>
      <p:sp>
        <p:nvSpPr>
          <p:cNvPr id="53" name="Text 50"/>
          <p:cNvSpPr txBox="1"/>
          <p:nvPr/>
        </p:nvSpPr>
        <p:spPr>
          <a:xfrm>
            <a:off x="9692640" y="2651760"/>
            <a:ext cx="1810512" cy="1554480"/>
          </a:xfrm>
          <a:prstGeom prst="rect">
            <a:avLst/>
          </a:prstGeom>
          <a:noFill/>
          <a:ln/>
        </p:spPr>
        <p:txBody>
          <a:bodyPr wrap="square" lIns="0" tIns="0" rIns="0" bIns="0" rtlCol="0" anchor="t"/>
          <a:lstStyle/>
          <a:p>
            <a:pPr marL="0" indent="0" algn="ctr">
              <a:buNone/>
            </a:pPr>
            <a:r>
              <a:rPr lang="en-US" sz="1500" b="1" dirty="0">
                <a:solidFill>
                  <a:srgbClr val="FFFFFF"/>
                </a:solidFill>
                <a:latin typeface="Arial" pitchFamily="34" charset="0"/>
                <a:ea typeface="Arial" pitchFamily="34" charset="-122"/>
                <a:cs typeface="Arial" pitchFamily="34" charset="-120"/>
              </a:rPr>
              <a:t>Your choices after GCSEs are mostly at Levels 2 and 3.</a:t>
            </a:r>
            <a:endParaRPr lang="en-US" sz="1500" dirty="0"/>
          </a:p>
        </p:txBody>
      </p:sp>
      <p:sp>
        <p:nvSpPr>
          <p:cNvPr id="54" name="explore more"/>
          <p:cNvSpPr/>
          <p:nvPr/>
        </p:nvSpPr>
        <p:spPr>
          <a:xfrm>
            <a:off x="9555480" y="4434840"/>
            <a:ext cx="2084832" cy="1600200"/>
          </a:xfrm>
          <a:prstGeom prst="roundRect">
            <a:avLst>
              <a:gd name="adj" fmla="val 685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5" name="Text 52"/>
          <p:cNvSpPr txBox="1"/>
          <p:nvPr/>
        </p:nvSpPr>
        <p:spPr>
          <a:xfrm>
            <a:off x="9692640" y="4526280"/>
            <a:ext cx="1810512" cy="1417320"/>
          </a:xfrm>
          <a:prstGeom prst="rect">
            <a:avLst/>
          </a:prstGeom>
          <a:noFill/>
          <a:ln/>
        </p:spPr>
        <p:txBody>
          <a:bodyPr wrap="square" lIns="0" tIns="0" rIns="0" bIns="0" rtlCol="0" anchor="ctr"/>
          <a:lstStyle/>
          <a:p>
            <a:pPr marL="0" indent="0">
              <a:buNone/>
            </a:pPr>
            <a:r>
              <a:rPr lang="en-US" sz="1200" b="1" dirty="0">
                <a:solidFill>
                  <a:srgbClr val="0B2A4A"/>
                </a:solidFill>
                <a:latin typeface="Arial" pitchFamily="34" charset="0"/>
                <a:ea typeface="Arial" pitchFamily="34" charset="-122"/>
                <a:cs typeface="Arial" pitchFamily="34" charset="-120"/>
              </a:rPr>
              <a:t>See every level, up to Level 8:</a:t>
            </a:r>
            <a:endParaRPr lang="en-US" sz="1200" dirty="0"/>
          </a:p>
          <a:p>
            <a:pPr marL="0" indent="0">
              <a:buNone/>
            </a:pPr>
            <a:r>
              <a:rPr lang="en-US" sz="1200" dirty="0">
                <a:solidFill>
                  <a:srgbClr val="0B2A4A"/>
                </a:solidFill>
                <a:latin typeface="Arial" pitchFamily="34" charset="0"/>
                <a:ea typeface="Arial" pitchFamily="34" charset="-122"/>
                <a:cs typeface="Arial" pitchFamily="34" charset="-120"/>
              </a:rPr>
              <a:t>Tools › Qualification Ladder on </a:t>
            </a:r>
            <a:r>
              <a:rPr lang="en-US" sz="1200" b="1" dirty="0">
                <a:solidFill>
                  <a:srgbClr val="0072BA"/>
                </a:solidFill>
                <a:latin typeface="Arial" pitchFamily="34" charset="0"/>
                <a:ea typeface="Arial" pitchFamily="34" charset="-122"/>
                <a:cs typeface="Arial" pitchFamily="34" charset="-120"/>
              </a:rPr>
              <a:t>nextstepsready.org.uk</a:t>
            </a:r>
            <a:endParaRPr lang="en-US" sz="1200" dirty="0"/>
          </a:p>
        </p:txBody>
      </p:sp>
      <p:sp>
        <p:nvSpPr>
          <p:cNvPr id="56"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ppt_x"/>
                                          </p:val>
                                        </p:tav>
                                        <p:tav tm="100000">
                                          <p:val>
                                            <p:strVal val="#ppt_x"/>
                                          </p:val>
                                        </p:tav>
                                      </p:tavLst>
                                    </p:anim>
                                    <p:anim calcmode="lin" valueType="num">
                                      <p:cBhvr additive="base">
                                        <p:cTn id="48" dur="500" fill="hold"/>
                                        <p:tgtEl>
                                          <p:spTgt spid="2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ppt_x"/>
                                          </p:val>
                                        </p:tav>
                                        <p:tav tm="100000">
                                          <p:val>
                                            <p:strVal val="#ppt_x"/>
                                          </p:val>
                                        </p:tav>
                                      </p:tavLst>
                                    </p:anim>
                                    <p:anim calcmode="lin" valueType="num">
                                      <p:cBhvr additive="base">
                                        <p:cTn id="52" dur="500" fill="hold"/>
                                        <p:tgtEl>
                                          <p:spTgt spid="2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ppt_x"/>
                                          </p:val>
                                        </p:tav>
                                        <p:tav tm="100000">
                                          <p:val>
                                            <p:strVal val="#ppt_x"/>
                                          </p:val>
                                        </p:tav>
                                      </p:tavLst>
                                    </p:anim>
                                    <p:anim calcmode="lin" valueType="num">
                                      <p:cBhvr additive="base">
                                        <p:cTn id="56" dur="500" fill="hold"/>
                                        <p:tgtEl>
                                          <p:spTgt spid="2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ppt_x"/>
                                          </p:val>
                                        </p:tav>
                                        <p:tav tm="100000">
                                          <p:val>
                                            <p:strVal val="#ppt_x"/>
                                          </p:val>
                                        </p:tav>
                                      </p:tavLst>
                                    </p:anim>
                                    <p:anim calcmode="lin" valueType="num">
                                      <p:cBhvr additive="base">
                                        <p:cTn id="6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6" grpId="0" animBg="1"/>
      <p:bldP spid="17" grpId="0" animBg="1"/>
      <p:bldP spid="18" grpId="0" animBg="1"/>
      <p:bldP spid="19" grpId="0" animBg="1"/>
      <p:bldP spid="20" grpId="0" animBg="1"/>
      <p:bldP spid="21" grpId="0" animBg="1"/>
      <p:bldP spid="24" grpId="0" animBg="1"/>
      <p:bldP spid="25" grpId="0" animBg="1"/>
      <p:bldP spid="26" grpId="0" animBg="1"/>
      <p:bldP spid="27" grpId="0" animBg="1"/>
      <p:bldP spid="28"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Lucy route">
            <a:extLst>
              <a:ext uri="{FF2B5EF4-FFF2-40B4-BE49-F238E27FC236}">
                <a16:creationId xmlns:a16="http://schemas.microsoft.com/office/drawing/2014/main" id="{D70F0E9C-2E7F-2298-3108-36B7E411DDCF}"/>
              </a:ext>
            </a:extLst>
          </p:cNvPr>
          <p:cNvSpPr/>
          <p:nvPr/>
        </p:nvSpPr>
        <p:spPr>
          <a:xfrm>
            <a:off x="9326880" y="2880360"/>
            <a:ext cx="2313432" cy="1874520"/>
          </a:xfrm>
          <a:prstGeom prst="roundRect">
            <a:avLst>
              <a:gd name="adj" fmla="val 6154"/>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Different routes to the same job</a:t>
            </a:r>
            <a:endParaRPr lang="en-US" sz="3200" dirty="0"/>
          </a:p>
        </p:txBody>
      </p:sp>
      <p:sp>
        <p:nvSpPr>
          <p:cNvPr id="3" name="Text 1"/>
          <p:cNvSpPr txBox="1"/>
          <p:nvPr/>
        </p:nvSpPr>
        <p:spPr>
          <a:xfrm>
            <a:off x="548640" y="1298448"/>
            <a:ext cx="8595360" cy="45720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Lucy and Leon are both nurses – but they took different routes after their GCSEs.</a:t>
            </a:r>
            <a:endParaRPr lang="en-US" sz="1800" dirty="0"/>
          </a:p>
        </p:txBody>
      </p:sp>
      <p:grpSp>
        <p:nvGrpSpPr>
          <p:cNvPr id="39" name="Group 38">
            <a:extLst>
              <a:ext uri="{FF2B5EF4-FFF2-40B4-BE49-F238E27FC236}">
                <a16:creationId xmlns:a16="http://schemas.microsoft.com/office/drawing/2014/main" id="{FD67A751-148C-C7EA-3AD0-281CBA8B8846}"/>
              </a:ext>
            </a:extLst>
          </p:cNvPr>
          <p:cNvGrpSpPr/>
          <p:nvPr/>
        </p:nvGrpSpPr>
        <p:grpSpPr>
          <a:xfrm>
            <a:off x="548640" y="1874520"/>
            <a:ext cx="8595360" cy="1783080"/>
            <a:chOff x="548640" y="1874520"/>
            <a:chExt cx="8595360" cy="1783080"/>
          </a:xfrm>
        </p:grpSpPr>
        <p:sp>
          <p:nvSpPr>
            <p:cNvPr id="4" name="Lucy route"/>
            <p:cNvSpPr/>
            <p:nvPr/>
          </p:nvSpPr>
          <p:spPr>
            <a:xfrm>
              <a:off x="548640" y="1874520"/>
              <a:ext cx="8595360" cy="1783080"/>
            </a:xfrm>
            <a:prstGeom prst="roundRect">
              <a:avLst>
                <a:gd name="adj" fmla="val 6154"/>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Lucy"/>
            <p:cNvSpPr/>
            <p:nvPr/>
          </p:nvSpPr>
          <p:spPr>
            <a:xfrm>
              <a:off x="685800" y="2011680"/>
              <a:ext cx="1234440" cy="1508760"/>
            </a:xfrm>
            <a:prstGeom prst="roundRect">
              <a:avLst>
                <a:gd name="adj" fmla="val 7407"/>
              </a:avLst>
            </a:prstGeom>
            <a:solidFill>
              <a:srgbClr val="007A43"/>
            </a:solidFill>
            <a:ln w="12700">
              <a:solidFill>
                <a:srgbClr val="007A43"/>
              </a:solidFill>
              <a:prstDash val="solid"/>
            </a:ln>
          </p:spPr>
          <p:txBody>
            <a:bodyPr/>
            <a:lstStyle/>
            <a:p>
              <a:endParaRPr lang="en-GB"/>
            </a:p>
          </p:txBody>
        </p:sp>
        <p:sp>
          <p:nvSpPr>
            <p:cNvPr id="6" name="Lucy circle"/>
            <p:cNvSpPr/>
            <p:nvPr/>
          </p:nvSpPr>
          <p:spPr>
            <a:xfrm>
              <a:off x="1005840" y="2148840"/>
              <a:ext cx="594360" cy="594360"/>
            </a:xfrm>
            <a:prstGeom prst="ellipse">
              <a:avLst/>
            </a:prstGeom>
            <a:solidFill>
              <a:srgbClr val="004077"/>
            </a:solidFill>
            <a:ln w="12700">
              <a:solidFill>
                <a:srgbClr val="004077"/>
              </a:solidFill>
              <a:prstDash val="solid"/>
            </a:ln>
          </p:spPr>
          <p:txBody>
            <a:bodyPr/>
            <a:lstStyle/>
            <a:p>
              <a:endParaRPr lang="en-GB"/>
            </a:p>
          </p:txBody>
        </p:sp>
        <p:pic>
          <p:nvPicPr>
            <p:cNvPr id="7" name="Lucy icon" descr="preencoded.png"/>
            <p:cNvPicPr>
              <a:picLocks noChangeAspect="1"/>
            </p:cNvPicPr>
            <p:nvPr/>
          </p:nvPicPr>
          <p:blipFill>
            <a:blip r:embed="rId3"/>
            <a:stretch>
              <a:fillRect/>
            </a:stretch>
          </p:blipFill>
          <p:spPr>
            <a:xfrm>
              <a:off x="1148486" y="2291486"/>
              <a:ext cx="309067" cy="309067"/>
            </a:xfrm>
            <a:prstGeom prst="rect">
              <a:avLst/>
            </a:prstGeom>
          </p:spPr>
        </p:pic>
        <p:sp>
          <p:nvSpPr>
            <p:cNvPr id="8" name="Text 5"/>
            <p:cNvSpPr txBox="1"/>
            <p:nvPr/>
          </p:nvSpPr>
          <p:spPr>
            <a:xfrm>
              <a:off x="685800" y="2834640"/>
              <a:ext cx="12344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Lucy</a:t>
              </a:r>
              <a:endParaRPr lang="en-US" sz="1800" dirty="0"/>
            </a:p>
          </p:txBody>
        </p:sp>
        <p:sp>
          <p:nvSpPr>
            <p:cNvPr id="9" name="BTEC Health and Social Care at college"/>
            <p:cNvSpPr/>
            <p:nvPr/>
          </p:nvSpPr>
          <p:spPr>
            <a:xfrm>
              <a:off x="2103120" y="2194560"/>
              <a:ext cx="2118360" cy="1143000"/>
            </a:xfrm>
            <a:prstGeom prst="roundRect">
              <a:avLst>
                <a:gd name="adj" fmla="val 8000"/>
              </a:avLst>
            </a:prstGeom>
            <a:solidFill>
              <a:srgbClr val="DAF4E7"/>
            </a:solidFill>
            <a:ln w="12700">
              <a:solidFill>
                <a:srgbClr val="DAF4E7"/>
              </a:solidFill>
              <a:prstDash val="solid"/>
            </a:ln>
          </p:spPr>
          <p:txBody>
            <a:bodyPr/>
            <a:lstStyle/>
            <a:p>
              <a:endParaRPr lang="en-GB"/>
            </a:p>
          </p:txBody>
        </p:sp>
        <p:sp>
          <p:nvSpPr>
            <p:cNvPr id="10" name="Text 7"/>
            <p:cNvSpPr txBox="1"/>
            <p:nvPr/>
          </p:nvSpPr>
          <p:spPr>
            <a:xfrm>
              <a:off x="2148840" y="2194560"/>
              <a:ext cx="2026920" cy="114300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BTEC Health and Social Care at college</a:t>
              </a:r>
              <a:endParaRPr lang="en-US" sz="1300" dirty="0"/>
            </a:p>
          </p:txBody>
        </p:sp>
        <p:pic>
          <p:nvPicPr>
            <p:cNvPr id="11" name="Image 1" descr="preencoded.png"/>
            <p:cNvPicPr>
              <a:picLocks noChangeAspect="1"/>
            </p:cNvPicPr>
            <p:nvPr/>
          </p:nvPicPr>
          <p:blipFill>
            <a:blip r:embed="rId4"/>
            <a:stretch>
              <a:fillRect/>
            </a:stretch>
          </p:blipFill>
          <p:spPr>
            <a:xfrm>
              <a:off x="4239768" y="2642616"/>
              <a:ext cx="237744" cy="237744"/>
            </a:xfrm>
            <a:prstGeom prst="rect">
              <a:avLst/>
            </a:prstGeom>
          </p:spPr>
        </p:pic>
        <p:sp>
          <p:nvSpPr>
            <p:cNvPr id="12" name="Nursing degree at university"/>
            <p:cNvSpPr/>
            <p:nvPr/>
          </p:nvSpPr>
          <p:spPr>
            <a:xfrm>
              <a:off x="4495800" y="2194560"/>
              <a:ext cx="2118360" cy="1143000"/>
            </a:xfrm>
            <a:prstGeom prst="roundRect">
              <a:avLst>
                <a:gd name="adj" fmla="val 8000"/>
              </a:avLst>
            </a:prstGeom>
            <a:solidFill>
              <a:srgbClr val="DCEDF9"/>
            </a:solidFill>
            <a:ln w="12700">
              <a:solidFill>
                <a:srgbClr val="DCEDF9"/>
              </a:solidFill>
              <a:prstDash val="solid"/>
            </a:ln>
          </p:spPr>
          <p:txBody>
            <a:bodyPr/>
            <a:lstStyle/>
            <a:p>
              <a:endParaRPr lang="en-GB"/>
            </a:p>
          </p:txBody>
        </p:sp>
        <p:sp>
          <p:nvSpPr>
            <p:cNvPr id="13" name="Text 9"/>
            <p:cNvSpPr txBox="1"/>
            <p:nvPr/>
          </p:nvSpPr>
          <p:spPr>
            <a:xfrm>
              <a:off x="4541520" y="2194560"/>
              <a:ext cx="2026920" cy="114300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Nursing degree at university</a:t>
              </a:r>
              <a:endParaRPr lang="en-US" sz="1300" dirty="0"/>
            </a:p>
          </p:txBody>
        </p:sp>
        <p:pic>
          <p:nvPicPr>
            <p:cNvPr id="14" name="Image 2" descr="preencoded.png"/>
            <p:cNvPicPr>
              <a:picLocks noChangeAspect="1"/>
            </p:cNvPicPr>
            <p:nvPr/>
          </p:nvPicPr>
          <p:blipFill>
            <a:blip r:embed="rId4"/>
            <a:stretch>
              <a:fillRect/>
            </a:stretch>
          </p:blipFill>
          <p:spPr>
            <a:xfrm>
              <a:off x="6632448" y="2642616"/>
              <a:ext cx="237744" cy="237744"/>
            </a:xfrm>
            <a:prstGeom prst="rect">
              <a:avLst/>
            </a:prstGeom>
          </p:spPr>
        </p:pic>
        <p:sp>
          <p:nvSpPr>
            <p:cNvPr id="15" name="Nurse"/>
            <p:cNvSpPr/>
            <p:nvPr/>
          </p:nvSpPr>
          <p:spPr>
            <a:xfrm>
              <a:off x="6888480" y="2194560"/>
              <a:ext cx="2118360" cy="1143000"/>
            </a:xfrm>
            <a:prstGeom prst="roundRect">
              <a:avLst>
                <a:gd name="adj" fmla="val 8000"/>
              </a:avLst>
            </a:prstGeom>
            <a:solidFill>
              <a:srgbClr val="F6E3EE"/>
            </a:solidFill>
            <a:ln w="12700">
              <a:solidFill>
                <a:srgbClr val="F6E3EE"/>
              </a:solidFill>
              <a:prstDash val="solid"/>
            </a:ln>
          </p:spPr>
          <p:txBody>
            <a:bodyPr/>
            <a:lstStyle/>
            <a:p>
              <a:endParaRPr lang="en-GB"/>
            </a:p>
          </p:txBody>
        </p:sp>
        <p:sp>
          <p:nvSpPr>
            <p:cNvPr id="16" name="Text 11"/>
            <p:cNvSpPr txBox="1"/>
            <p:nvPr/>
          </p:nvSpPr>
          <p:spPr>
            <a:xfrm>
              <a:off x="6934200" y="2194560"/>
              <a:ext cx="2026920" cy="114300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Nurse</a:t>
              </a:r>
              <a:endParaRPr lang="en-US" sz="1300" dirty="0"/>
            </a:p>
          </p:txBody>
        </p:sp>
      </p:grpSp>
      <p:grpSp>
        <p:nvGrpSpPr>
          <p:cNvPr id="40" name="Group 39">
            <a:extLst>
              <a:ext uri="{FF2B5EF4-FFF2-40B4-BE49-F238E27FC236}">
                <a16:creationId xmlns:a16="http://schemas.microsoft.com/office/drawing/2014/main" id="{E22B3B7D-16B6-96DB-7751-808B8D02A47E}"/>
              </a:ext>
            </a:extLst>
          </p:cNvPr>
          <p:cNvGrpSpPr/>
          <p:nvPr/>
        </p:nvGrpSpPr>
        <p:grpSpPr>
          <a:xfrm>
            <a:off x="548640" y="3794760"/>
            <a:ext cx="8595360" cy="1783080"/>
            <a:chOff x="548640" y="3794760"/>
            <a:chExt cx="8595360" cy="1783080"/>
          </a:xfrm>
        </p:grpSpPr>
        <p:sp>
          <p:nvSpPr>
            <p:cNvPr id="17" name="Leon route"/>
            <p:cNvSpPr/>
            <p:nvPr/>
          </p:nvSpPr>
          <p:spPr>
            <a:xfrm>
              <a:off x="548640" y="3794760"/>
              <a:ext cx="8595360" cy="1783080"/>
            </a:xfrm>
            <a:prstGeom prst="roundRect">
              <a:avLst>
                <a:gd name="adj" fmla="val 6154"/>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8" name="Leon"/>
            <p:cNvSpPr/>
            <p:nvPr/>
          </p:nvSpPr>
          <p:spPr>
            <a:xfrm>
              <a:off x="685800" y="3931920"/>
              <a:ext cx="1234440" cy="1508760"/>
            </a:xfrm>
            <a:prstGeom prst="roundRect">
              <a:avLst>
                <a:gd name="adj" fmla="val 7407"/>
              </a:avLst>
            </a:prstGeom>
            <a:solidFill>
              <a:srgbClr val="B5122E"/>
            </a:solidFill>
            <a:ln w="12700">
              <a:solidFill>
                <a:srgbClr val="B5122E"/>
              </a:solidFill>
              <a:prstDash val="solid"/>
            </a:ln>
          </p:spPr>
          <p:txBody>
            <a:bodyPr/>
            <a:lstStyle/>
            <a:p>
              <a:endParaRPr lang="en-GB"/>
            </a:p>
          </p:txBody>
        </p:sp>
        <p:sp>
          <p:nvSpPr>
            <p:cNvPr id="19" name="Leon circle"/>
            <p:cNvSpPr/>
            <p:nvPr/>
          </p:nvSpPr>
          <p:spPr>
            <a:xfrm>
              <a:off x="1005840" y="4069080"/>
              <a:ext cx="594360" cy="594360"/>
            </a:xfrm>
            <a:prstGeom prst="ellipse">
              <a:avLst/>
            </a:prstGeom>
            <a:solidFill>
              <a:srgbClr val="004077"/>
            </a:solidFill>
            <a:ln w="12700">
              <a:solidFill>
                <a:srgbClr val="004077"/>
              </a:solidFill>
              <a:prstDash val="solid"/>
            </a:ln>
          </p:spPr>
          <p:txBody>
            <a:bodyPr/>
            <a:lstStyle/>
            <a:p>
              <a:endParaRPr lang="en-GB"/>
            </a:p>
          </p:txBody>
        </p:sp>
        <p:pic>
          <p:nvPicPr>
            <p:cNvPr id="20" name="Leon icon" descr="preencoded.png"/>
            <p:cNvPicPr>
              <a:picLocks noChangeAspect="1"/>
            </p:cNvPicPr>
            <p:nvPr/>
          </p:nvPicPr>
          <p:blipFill>
            <a:blip r:embed="rId3"/>
            <a:stretch>
              <a:fillRect/>
            </a:stretch>
          </p:blipFill>
          <p:spPr>
            <a:xfrm>
              <a:off x="1148486" y="4211726"/>
              <a:ext cx="309067" cy="309067"/>
            </a:xfrm>
            <a:prstGeom prst="rect">
              <a:avLst/>
            </a:prstGeom>
          </p:spPr>
        </p:pic>
        <p:sp>
          <p:nvSpPr>
            <p:cNvPr id="21" name="Text 15"/>
            <p:cNvSpPr txBox="1"/>
            <p:nvPr/>
          </p:nvSpPr>
          <p:spPr>
            <a:xfrm>
              <a:off x="685800" y="4754880"/>
              <a:ext cx="12344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Leon</a:t>
              </a:r>
              <a:endParaRPr lang="en-US" sz="1800" dirty="0"/>
            </a:p>
          </p:txBody>
        </p:sp>
        <p:sp>
          <p:nvSpPr>
            <p:cNvPr id="22" name="A levels"/>
            <p:cNvSpPr/>
            <p:nvPr/>
          </p:nvSpPr>
          <p:spPr>
            <a:xfrm>
              <a:off x="2103120" y="4114800"/>
              <a:ext cx="1520190" cy="1143000"/>
            </a:xfrm>
            <a:prstGeom prst="roundRect">
              <a:avLst>
                <a:gd name="adj" fmla="val 8000"/>
              </a:avLst>
            </a:prstGeom>
            <a:solidFill>
              <a:srgbClr val="F7D9DE"/>
            </a:solidFill>
            <a:ln w="12700">
              <a:solidFill>
                <a:srgbClr val="F7D9DE"/>
              </a:solidFill>
              <a:prstDash val="solid"/>
            </a:ln>
          </p:spPr>
          <p:txBody>
            <a:bodyPr/>
            <a:lstStyle/>
            <a:p>
              <a:endParaRPr lang="en-GB"/>
            </a:p>
          </p:txBody>
        </p:sp>
        <p:sp>
          <p:nvSpPr>
            <p:cNvPr id="23" name="Text 17"/>
            <p:cNvSpPr txBox="1"/>
            <p:nvPr/>
          </p:nvSpPr>
          <p:spPr>
            <a:xfrm>
              <a:off x="2148840" y="4114800"/>
              <a:ext cx="1428750" cy="114300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A levels</a:t>
              </a:r>
              <a:endParaRPr lang="en-US" sz="1300" dirty="0"/>
            </a:p>
          </p:txBody>
        </p:sp>
        <p:pic>
          <p:nvPicPr>
            <p:cNvPr id="24" name="Image 4" descr="preencoded.png"/>
            <p:cNvPicPr>
              <a:picLocks noChangeAspect="1"/>
            </p:cNvPicPr>
            <p:nvPr/>
          </p:nvPicPr>
          <p:blipFill>
            <a:blip r:embed="rId4"/>
            <a:stretch>
              <a:fillRect/>
            </a:stretch>
          </p:blipFill>
          <p:spPr>
            <a:xfrm>
              <a:off x="3641598" y="4562856"/>
              <a:ext cx="237744" cy="237744"/>
            </a:xfrm>
            <a:prstGeom prst="rect">
              <a:avLst/>
            </a:prstGeom>
          </p:spPr>
        </p:pic>
        <p:sp>
          <p:nvSpPr>
            <p:cNvPr id="25" name="Hospital porter"/>
            <p:cNvSpPr/>
            <p:nvPr/>
          </p:nvSpPr>
          <p:spPr>
            <a:xfrm>
              <a:off x="3897630" y="4114800"/>
              <a:ext cx="1520190" cy="1143000"/>
            </a:xfrm>
            <a:prstGeom prst="roundRect">
              <a:avLst>
                <a:gd name="adj" fmla="val 8000"/>
              </a:avLst>
            </a:prstGeom>
            <a:solidFill>
              <a:srgbClr val="D6F7F7"/>
            </a:solidFill>
            <a:ln w="12700">
              <a:solidFill>
                <a:srgbClr val="D6F7F7"/>
              </a:solidFill>
              <a:prstDash val="solid"/>
            </a:ln>
          </p:spPr>
          <p:txBody>
            <a:bodyPr/>
            <a:lstStyle/>
            <a:p>
              <a:endParaRPr lang="en-GB"/>
            </a:p>
          </p:txBody>
        </p:sp>
        <p:sp>
          <p:nvSpPr>
            <p:cNvPr id="26" name="Text 19"/>
            <p:cNvSpPr txBox="1"/>
            <p:nvPr/>
          </p:nvSpPr>
          <p:spPr>
            <a:xfrm>
              <a:off x="3943350" y="4114800"/>
              <a:ext cx="1428750" cy="114300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Hospital porter</a:t>
              </a:r>
              <a:endParaRPr lang="en-US" sz="1300" dirty="0"/>
            </a:p>
          </p:txBody>
        </p:sp>
        <p:pic>
          <p:nvPicPr>
            <p:cNvPr id="27" name="Image 5" descr="preencoded.png"/>
            <p:cNvPicPr>
              <a:picLocks noChangeAspect="1"/>
            </p:cNvPicPr>
            <p:nvPr/>
          </p:nvPicPr>
          <p:blipFill>
            <a:blip r:embed="rId4"/>
            <a:stretch>
              <a:fillRect/>
            </a:stretch>
          </p:blipFill>
          <p:spPr>
            <a:xfrm>
              <a:off x="5436108" y="4562856"/>
              <a:ext cx="237744" cy="237744"/>
            </a:xfrm>
            <a:prstGeom prst="rect">
              <a:avLst/>
            </a:prstGeom>
          </p:spPr>
        </p:pic>
        <p:sp>
          <p:nvSpPr>
            <p:cNvPr id="28" name="Healthcare degree apprenticeship"/>
            <p:cNvSpPr/>
            <p:nvPr/>
          </p:nvSpPr>
          <p:spPr>
            <a:xfrm>
              <a:off x="5692140" y="4114800"/>
              <a:ext cx="1520190" cy="1143000"/>
            </a:xfrm>
            <a:prstGeom prst="roundRect">
              <a:avLst>
                <a:gd name="adj" fmla="val 8000"/>
              </a:avLst>
            </a:prstGeom>
            <a:solidFill>
              <a:srgbClr val="DCEDF9"/>
            </a:solidFill>
            <a:ln w="12700">
              <a:solidFill>
                <a:srgbClr val="DCEDF9"/>
              </a:solidFill>
              <a:prstDash val="solid"/>
            </a:ln>
          </p:spPr>
          <p:txBody>
            <a:bodyPr/>
            <a:lstStyle/>
            <a:p>
              <a:endParaRPr lang="en-GB"/>
            </a:p>
          </p:txBody>
        </p:sp>
        <p:sp>
          <p:nvSpPr>
            <p:cNvPr id="29" name="Text 21"/>
            <p:cNvSpPr txBox="1"/>
            <p:nvPr/>
          </p:nvSpPr>
          <p:spPr>
            <a:xfrm>
              <a:off x="5737860" y="4114800"/>
              <a:ext cx="1428750" cy="114300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Healthcare degree apprenticeship</a:t>
              </a:r>
              <a:endParaRPr lang="en-US" sz="1300" dirty="0"/>
            </a:p>
          </p:txBody>
        </p:sp>
        <p:pic>
          <p:nvPicPr>
            <p:cNvPr id="30" name="Image 6" descr="preencoded.png"/>
            <p:cNvPicPr>
              <a:picLocks noChangeAspect="1"/>
            </p:cNvPicPr>
            <p:nvPr/>
          </p:nvPicPr>
          <p:blipFill>
            <a:blip r:embed="rId4"/>
            <a:stretch>
              <a:fillRect/>
            </a:stretch>
          </p:blipFill>
          <p:spPr>
            <a:xfrm>
              <a:off x="7230618" y="4562856"/>
              <a:ext cx="237744" cy="237744"/>
            </a:xfrm>
            <a:prstGeom prst="rect">
              <a:avLst/>
            </a:prstGeom>
          </p:spPr>
        </p:pic>
        <p:sp>
          <p:nvSpPr>
            <p:cNvPr id="31" name="Nurse"/>
            <p:cNvSpPr/>
            <p:nvPr/>
          </p:nvSpPr>
          <p:spPr>
            <a:xfrm>
              <a:off x="7486650" y="4114800"/>
              <a:ext cx="1520190" cy="1143000"/>
            </a:xfrm>
            <a:prstGeom prst="roundRect">
              <a:avLst>
                <a:gd name="adj" fmla="val 8000"/>
              </a:avLst>
            </a:prstGeom>
            <a:solidFill>
              <a:srgbClr val="F6E3EE"/>
            </a:solidFill>
            <a:ln w="12700">
              <a:solidFill>
                <a:srgbClr val="F6E3EE"/>
              </a:solidFill>
              <a:prstDash val="solid"/>
            </a:ln>
          </p:spPr>
          <p:txBody>
            <a:bodyPr/>
            <a:lstStyle/>
            <a:p>
              <a:endParaRPr lang="en-GB"/>
            </a:p>
          </p:txBody>
        </p:sp>
        <p:sp>
          <p:nvSpPr>
            <p:cNvPr id="32" name="Text 23"/>
            <p:cNvSpPr txBox="1"/>
            <p:nvPr/>
          </p:nvSpPr>
          <p:spPr>
            <a:xfrm>
              <a:off x="7532370" y="4114800"/>
              <a:ext cx="1428750" cy="114300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Nurse</a:t>
              </a:r>
              <a:endParaRPr lang="en-US" sz="1300" dirty="0"/>
            </a:p>
          </p:txBody>
        </p:sp>
      </p:grpSp>
      <p:pic>
        <p:nvPicPr>
          <p:cNvPr id="33" name="Nurse" descr="Nurse"/>
          <p:cNvPicPr>
            <a:picLocks noChangeAspect="1"/>
          </p:cNvPicPr>
          <p:nvPr/>
        </p:nvPicPr>
        <p:blipFill>
          <a:blip r:embed="rId5"/>
          <a:srcRect/>
          <a:stretch/>
        </p:blipFill>
        <p:spPr>
          <a:xfrm>
            <a:off x="9418320" y="2966901"/>
            <a:ext cx="2133600" cy="1655717"/>
          </a:xfrm>
          <a:prstGeom prst="rect">
            <a:avLst/>
          </a:prstGeom>
        </p:spPr>
      </p:pic>
      <p:grpSp>
        <p:nvGrpSpPr>
          <p:cNvPr id="43" name="Group 42">
            <a:extLst>
              <a:ext uri="{FF2B5EF4-FFF2-40B4-BE49-F238E27FC236}">
                <a16:creationId xmlns:a16="http://schemas.microsoft.com/office/drawing/2014/main" id="{A79C58D4-F64A-64C5-988C-E87BE44310A9}"/>
              </a:ext>
            </a:extLst>
          </p:cNvPr>
          <p:cNvGrpSpPr/>
          <p:nvPr/>
        </p:nvGrpSpPr>
        <p:grpSpPr>
          <a:xfrm>
            <a:off x="548640" y="5715000"/>
            <a:ext cx="11091672" cy="502920"/>
            <a:chOff x="548640" y="5715000"/>
            <a:chExt cx="11091672" cy="502920"/>
          </a:xfrm>
        </p:grpSpPr>
        <p:sp>
          <p:nvSpPr>
            <p:cNvPr id="34" name="question bar"/>
            <p:cNvSpPr/>
            <p:nvPr/>
          </p:nvSpPr>
          <p:spPr>
            <a:xfrm>
              <a:off x="548640" y="5715000"/>
              <a:ext cx="11091672" cy="502920"/>
            </a:xfrm>
            <a:prstGeom prst="roundRect">
              <a:avLst>
                <a:gd name="adj" fmla="val 21818"/>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35" name="question circle"/>
            <p:cNvSpPr/>
            <p:nvPr/>
          </p:nvSpPr>
          <p:spPr>
            <a:xfrm>
              <a:off x="731520" y="5728716"/>
              <a:ext cx="475488" cy="475488"/>
            </a:xfrm>
            <a:prstGeom prst="ellipse">
              <a:avLst/>
            </a:prstGeom>
            <a:solidFill>
              <a:srgbClr val="C25C8F"/>
            </a:solidFill>
            <a:ln w="12700">
              <a:solidFill>
                <a:srgbClr val="C25C8F"/>
              </a:solidFill>
              <a:prstDash val="solid"/>
            </a:ln>
          </p:spPr>
          <p:txBody>
            <a:bodyPr/>
            <a:lstStyle/>
            <a:p>
              <a:endParaRPr lang="en-GB"/>
            </a:p>
          </p:txBody>
        </p:sp>
        <p:pic>
          <p:nvPicPr>
            <p:cNvPr id="36" name="question icon" descr="preencoded.png"/>
            <p:cNvPicPr>
              <a:picLocks noChangeAspect="1"/>
            </p:cNvPicPr>
            <p:nvPr/>
          </p:nvPicPr>
          <p:blipFill>
            <a:blip r:embed="rId6"/>
            <a:stretch>
              <a:fillRect/>
            </a:stretch>
          </p:blipFill>
          <p:spPr>
            <a:xfrm>
              <a:off x="845637" y="5842833"/>
              <a:ext cx="247254" cy="247254"/>
            </a:xfrm>
            <a:prstGeom prst="rect">
              <a:avLst/>
            </a:prstGeom>
          </p:spPr>
        </p:pic>
        <p:sp>
          <p:nvSpPr>
            <p:cNvPr id="37" name="Text 26"/>
            <p:cNvSpPr txBox="1"/>
            <p:nvPr/>
          </p:nvSpPr>
          <p:spPr>
            <a:xfrm>
              <a:off x="1371600" y="5715000"/>
              <a:ext cx="10085832" cy="50292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There are lots of ways to get to the same future job.</a:t>
              </a:r>
              <a:endParaRPr lang="en-US" sz="2000" dirty="0"/>
            </a:p>
          </p:txBody>
        </p:sp>
      </p:grpSp>
      <p:sp>
        <p:nvSpPr>
          <p:cNvPr id="38"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ppt_x"/>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ppt_x"/>
                                          </p:val>
                                        </p:tav>
                                        <p:tav tm="100000">
                                          <p:val>
                                            <p:strVal val="#ppt_x"/>
                                          </p:val>
                                        </p:tav>
                                      </p:tavLst>
                                    </p:anim>
                                    <p:anim calcmode="lin" valueType="num">
                                      <p:cBhvr additive="base">
                                        <p:cTn id="20" dur="500" fill="hold"/>
                                        <p:tgtEl>
                                          <p:spTgt spid="4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ppt_x"/>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500" fill="hold"/>
                                        <p:tgtEl>
                                          <p:spTgt spid="43"/>
                                        </p:tgtEl>
                                        <p:attrNameLst>
                                          <p:attrName>ppt_x</p:attrName>
                                        </p:attrNameLst>
                                      </p:cBhvr>
                                      <p:tavLst>
                                        <p:tav tm="0">
                                          <p:val>
                                            <p:strVal val="#ppt_x"/>
                                          </p:val>
                                        </p:tav>
                                        <p:tav tm="100000">
                                          <p:val>
                                            <p:strVal val="#ppt_x"/>
                                          </p:val>
                                        </p:tav>
                                      </p:tavLst>
                                    </p:anim>
                                    <p:anim calcmode="lin" valueType="num">
                                      <p:cBhvr additive="base">
                                        <p:cTn id="3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Choosing options: what to think about</a:t>
            </a:r>
            <a:endParaRPr lang="en-US" sz="3200" dirty="0"/>
          </a:p>
        </p:txBody>
      </p:sp>
      <p:sp>
        <p:nvSpPr>
          <p:cNvPr id="3" name="question 1"/>
          <p:cNvSpPr/>
          <p:nvPr/>
        </p:nvSpPr>
        <p:spPr>
          <a:xfrm>
            <a:off x="655320" y="1805940"/>
            <a:ext cx="5440680"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accent"/>
          <p:cNvSpPr/>
          <p:nvPr/>
        </p:nvSpPr>
        <p:spPr>
          <a:xfrm>
            <a:off x="655320" y="1805940"/>
            <a:ext cx="128016" cy="1691640"/>
          </a:xfrm>
          <a:prstGeom prst="rect">
            <a:avLst/>
          </a:prstGeom>
          <a:solidFill>
            <a:srgbClr val="0072BA"/>
          </a:solidFill>
          <a:ln w="12700">
            <a:solidFill>
              <a:srgbClr val="0072BA"/>
            </a:solidFill>
            <a:prstDash val="solid"/>
          </a:ln>
        </p:spPr>
        <p:txBody>
          <a:bodyPr/>
          <a:lstStyle/>
          <a:p>
            <a:endParaRPr lang="en-GB"/>
          </a:p>
        </p:txBody>
      </p:sp>
      <p:sp>
        <p:nvSpPr>
          <p:cNvPr id="5" name="question mark circle"/>
          <p:cNvSpPr/>
          <p:nvPr/>
        </p:nvSpPr>
        <p:spPr>
          <a:xfrm>
            <a:off x="975360" y="2308860"/>
            <a:ext cx="685800" cy="685800"/>
          </a:xfrm>
          <a:prstGeom prst="ellipse">
            <a:avLst/>
          </a:prstGeom>
          <a:solidFill>
            <a:srgbClr val="0072BA"/>
          </a:solidFill>
          <a:ln w="12700">
            <a:solidFill>
              <a:srgbClr val="0072BA"/>
            </a:solidFill>
            <a:prstDash val="solid"/>
          </a:ln>
        </p:spPr>
        <p:txBody>
          <a:bodyPr/>
          <a:lstStyle/>
          <a:p>
            <a:endParaRPr lang="en-GB"/>
          </a:p>
        </p:txBody>
      </p:sp>
      <p:pic>
        <p:nvPicPr>
          <p:cNvPr id="6" name="question mark icon" descr="preencoded.png"/>
          <p:cNvPicPr>
            <a:picLocks noChangeAspect="1"/>
          </p:cNvPicPr>
          <p:nvPr/>
        </p:nvPicPr>
        <p:blipFill>
          <a:blip r:embed="rId3"/>
          <a:stretch>
            <a:fillRect/>
          </a:stretch>
        </p:blipFill>
        <p:spPr>
          <a:xfrm>
            <a:off x="1139952" y="2473452"/>
            <a:ext cx="356616" cy="356616"/>
          </a:xfrm>
          <a:prstGeom prst="rect">
            <a:avLst/>
          </a:prstGeom>
        </p:spPr>
      </p:pic>
      <p:sp>
        <p:nvSpPr>
          <p:cNvPr id="7" name="Text 4"/>
          <p:cNvSpPr txBox="1"/>
          <p:nvPr/>
        </p:nvSpPr>
        <p:spPr>
          <a:xfrm>
            <a:off x="1844040" y="1805940"/>
            <a:ext cx="4069080" cy="169164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What grades are you likely to get at GCSE (especially English and maths)?</a:t>
            </a:r>
            <a:endParaRPr lang="en-US" sz="1700" dirty="0"/>
          </a:p>
        </p:txBody>
      </p:sp>
      <p:grpSp>
        <p:nvGrpSpPr>
          <p:cNvPr id="28" name="Group 27">
            <a:extLst>
              <a:ext uri="{FF2B5EF4-FFF2-40B4-BE49-F238E27FC236}">
                <a16:creationId xmlns:a16="http://schemas.microsoft.com/office/drawing/2014/main" id="{8B1EA63B-EB7F-311F-C9AE-9BF9F7006766}"/>
              </a:ext>
            </a:extLst>
          </p:cNvPr>
          <p:cNvGrpSpPr/>
          <p:nvPr/>
        </p:nvGrpSpPr>
        <p:grpSpPr>
          <a:xfrm>
            <a:off x="6306312" y="1805940"/>
            <a:ext cx="5440680" cy="1691640"/>
            <a:chOff x="6199632" y="1463040"/>
            <a:chExt cx="5440680" cy="1691640"/>
          </a:xfrm>
        </p:grpSpPr>
        <p:sp>
          <p:nvSpPr>
            <p:cNvPr id="8" name="question 2"/>
            <p:cNvSpPr/>
            <p:nvPr/>
          </p:nvSpPr>
          <p:spPr>
            <a:xfrm>
              <a:off x="6199632" y="1463040"/>
              <a:ext cx="5440680"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accent"/>
            <p:cNvSpPr/>
            <p:nvPr/>
          </p:nvSpPr>
          <p:spPr>
            <a:xfrm>
              <a:off x="6199632" y="1463040"/>
              <a:ext cx="128016" cy="1691640"/>
            </a:xfrm>
            <a:prstGeom prst="rect">
              <a:avLst/>
            </a:prstGeom>
            <a:solidFill>
              <a:srgbClr val="007A43"/>
            </a:solidFill>
            <a:ln w="12700">
              <a:solidFill>
                <a:srgbClr val="007A43"/>
              </a:solidFill>
              <a:prstDash val="solid"/>
            </a:ln>
          </p:spPr>
          <p:txBody>
            <a:bodyPr/>
            <a:lstStyle/>
            <a:p>
              <a:endParaRPr lang="en-GB"/>
            </a:p>
          </p:txBody>
        </p:sp>
        <p:sp>
          <p:nvSpPr>
            <p:cNvPr id="10" name="question mark circle"/>
            <p:cNvSpPr/>
            <p:nvPr/>
          </p:nvSpPr>
          <p:spPr>
            <a:xfrm>
              <a:off x="6519672" y="1965960"/>
              <a:ext cx="685800" cy="685800"/>
            </a:xfrm>
            <a:prstGeom prst="ellipse">
              <a:avLst/>
            </a:prstGeom>
            <a:solidFill>
              <a:srgbClr val="007A43"/>
            </a:solidFill>
            <a:ln w="12700">
              <a:solidFill>
                <a:srgbClr val="007A43"/>
              </a:solidFill>
              <a:prstDash val="solid"/>
            </a:ln>
          </p:spPr>
          <p:txBody>
            <a:bodyPr/>
            <a:lstStyle/>
            <a:p>
              <a:endParaRPr lang="en-GB"/>
            </a:p>
          </p:txBody>
        </p:sp>
        <p:pic>
          <p:nvPicPr>
            <p:cNvPr id="11" name="question mark icon" descr="preencoded.png"/>
            <p:cNvPicPr>
              <a:picLocks noChangeAspect="1"/>
            </p:cNvPicPr>
            <p:nvPr/>
          </p:nvPicPr>
          <p:blipFill>
            <a:blip r:embed="rId3"/>
            <a:stretch>
              <a:fillRect/>
            </a:stretch>
          </p:blipFill>
          <p:spPr>
            <a:xfrm>
              <a:off x="6684264" y="2130552"/>
              <a:ext cx="356616" cy="356616"/>
            </a:xfrm>
            <a:prstGeom prst="rect">
              <a:avLst/>
            </a:prstGeom>
          </p:spPr>
        </p:pic>
        <p:sp>
          <p:nvSpPr>
            <p:cNvPr id="12" name="Text 8"/>
            <p:cNvSpPr txBox="1"/>
            <p:nvPr/>
          </p:nvSpPr>
          <p:spPr>
            <a:xfrm>
              <a:off x="7388352" y="1463040"/>
              <a:ext cx="4069080" cy="169164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How do you like to learn – by doing, or by studying?</a:t>
              </a:r>
              <a:endParaRPr lang="en-US" sz="1700" dirty="0"/>
            </a:p>
          </p:txBody>
        </p:sp>
      </p:grpSp>
      <p:grpSp>
        <p:nvGrpSpPr>
          <p:cNvPr id="29" name="Group 28">
            <a:extLst>
              <a:ext uri="{FF2B5EF4-FFF2-40B4-BE49-F238E27FC236}">
                <a16:creationId xmlns:a16="http://schemas.microsoft.com/office/drawing/2014/main" id="{B032FF37-332E-927E-70BE-8A76FD5206A6}"/>
              </a:ext>
            </a:extLst>
          </p:cNvPr>
          <p:cNvGrpSpPr/>
          <p:nvPr/>
        </p:nvGrpSpPr>
        <p:grpSpPr>
          <a:xfrm>
            <a:off x="655320" y="3726180"/>
            <a:ext cx="5440680" cy="1691640"/>
            <a:chOff x="548640" y="3383280"/>
            <a:chExt cx="5440680" cy="1691640"/>
          </a:xfrm>
        </p:grpSpPr>
        <p:sp>
          <p:nvSpPr>
            <p:cNvPr id="13" name="question 3"/>
            <p:cNvSpPr/>
            <p:nvPr/>
          </p:nvSpPr>
          <p:spPr>
            <a:xfrm>
              <a:off x="548640" y="3383280"/>
              <a:ext cx="5440680"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4" name="accent"/>
            <p:cNvSpPr/>
            <p:nvPr/>
          </p:nvSpPr>
          <p:spPr>
            <a:xfrm>
              <a:off x="548640" y="3383280"/>
              <a:ext cx="128016" cy="1691640"/>
            </a:xfrm>
            <a:prstGeom prst="rect">
              <a:avLst/>
            </a:prstGeom>
            <a:solidFill>
              <a:srgbClr val="C25C8F"/>
            </a:solidFill>
            <a:ln w="12700">
              <a:solidFill>
                <a:srgbClr val="C25C8F"/>
              </a:solidFill>
              <a:prstDash val="solid"/>
            </a:ln>
          </p:spPr>
          <p:txBody>
            <a:bodyPr/>
            <a:lstStyle/>
            <a:p>
              <a:endParaRPr lang="en-GB"/>
            </a:p>
          </p:txBody>
        </p:sp>
        <p:sp>
          <p:nvSpPr>
            <p:cNvPr id="15" name="question mark circle"/>
            <p:cNvSpPr/>
            <p:nvPr/>
          </p:nvSpPr>
          <p:spPr>
            <a:xfrm>
              <a:off x="868680" y="3886200"/>
              <a:ext cx="685800" cy="685800"/>
            </a:xfrm>
            <a:prstGeom prst="ellipse">
              <a:avLst/>
            </a:prstGeom>
            <a:solidFill>
              <a:srgbClr val="C25C8F"/>
            </a:solidFill>
            <a:ln w="12700">
              <a:solidFill>
                <a:srgbClr val="C25C8F"/>
              </a:solidFill>
              <a:prstDash val="solid"/>
            </a:ln>
          </p:spPr>
          <p:txBody>
            <a:bodyPr/>
            <a:lstStyle/>
            <a:p>
              <a:endParaRPr lang="en-GB"/>
            </a:p>
          </p:txBody>
        </p:sp>
        <p:pic>
          <p:nvPicPr>
            <p:cNvPr id="16" name="question mark icon" descr="preencoded.png"/>
            <p:cNvPicPr>
              <a:picLocks noChangeAspect="1"/>
            </p:cNvPicPr>
            <p:nvPr/>
          </p:nvPicPr>
          <p:blipFill>
            <a:blip r:embed="rId3"/>
            <a:stretch>
              <a:fillRect/>
            </a:stretch>
          </p:blipFill>
          <p:spPr>
            <a:xfrm>
              <a:off x="1033272" y="4050792"/>
              <a:ext cx="356616" cy="356616"/>
            </a:xfrm>
            <a:prstGeom prst="rect">
              <a:avLst/>
            </a:prstGeom>
          </p:spPr>
        </p:pic>
        <p:sp>
          <p:nvSpPr>
            <p:cNvPr id="17" name="Text 12"/>
            <p:cNvSpPr txBox="1"/>
            <p:nvPr/>
          </p:nvSpPr>
          <p:spPr>
            <a:xfrm>
              <a:off x="1737360" y="3383280"/>
              <a:ext cx="4069080" cy="169164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Some people start with what they want to do in the future (a course or job) and look at what they need to do to get there.</a:t>
              </a:r>
              <a:endParaRPr lang="en-US" sz="1700" dirty="0"/>
            </a:p>
          </p:txBody>
        </p:sp>
      </p:grpSp>
      <p:grpSp>
        <p:nvGrpSpPr>
          <p:cNvPr id="30" name="Group 29">
            <a:extLst>
              <a:ext uri="{FF2B5EF4-FFF2-40B4-BE49-F238E27FC236}">
                <a16:creationId xmlns:a16="http://schemas.microsoft.com/office/drawing/2014/main" id="{71EC68C5-669F-2B4B-8C2B-DC4B6464CE2F}"/>
              </a:ext>
            </a:extLst>
          </p:cNvPr>
          <p:cNvGrpSpPr/>
          <p:nvPr/>
        </p:nvGrpSpPr>
        <p:grpSpPr>
          <a:xfrm>
            <a:off x="6306312" y="3726180"/>
            <a:ext cx="5440680" cy="1691640"/>
            <a:chOff x="6199632" y="3383280"/>
            <a:chExt cx="5440680" cy="1691640"/>
          </a:xfrm>
        </p:grpSpPr>
        <p:sp>
          <p:nvSpPr>
            <p:cNvPr id="18" name="question 4"/>
            <p:cNvSpPr/>
            <p:nvPr/>
          </p:nvSpPr>
          <p:spPr>
            <a:xfrm>
              <a:off x="6199632" y="3383280"/>
              <a:ext cx="5440680"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9" name="accent"/>
            <p:cNvSpPr/>
            <p:nvPr/>
          </p:nvSpPr>
          <p:spPr>
            <a:xfrm>
              <a:off x="6199632" y="3383280"/>
              <a:ext cx="128016" cy="1691640"/>
            </a:xfrm>
            <a:prstGeom prst="rect">
              <a:avLst/>
            </a:prstGeom>
            <a:solidFill>
              <a:srgbClr val="E06A00"/>
            </a:solidFill>
            <a:ln w="12700">
              <a:solidFill>
                <a:srgbClr val="E06A00"/>
              </a:solidFill>
              <a:prstDash val="solid"/>
            </a:ln>
          </p:spPr>
          <p:txBody>
            <a:bodyPr/>
            <a:lstStyle/>
            <a:p>
              <a:endParaRPr lang="en-GB"/>
            </a:p>
          </p:txBody>
        </p:sp>
        <p:sp>
          <p:nvSpPr>
            <p:cNvPr id="20" name="question mark circle"/>
            <p:cNvSpPr/>
            <p:nvPr/>
          </p:nvSpPr>
          <p:spPr>
            <a:xfrm>
              <a:off x="6519672" y="3886200"/>
              <a:ext cx="685800" cy="685800"/>
            </a:xfrm>
            <a:prstGeom prst="ellipse">
              <a:avLst/>
            </a:prstGeom>
            <a:solidFill>
              <a:srgbClr val="E06A00"/>
            </a:solidFill>
            <a:ln w="12700">
              <a:solidFill>
                <a:srgbClr val="E06A00"/>
              </a:solidFill>
              <a:prstDash val="solid"/>
            </a:ln>
          </p:spPr>
          <p:txBody>
            <a:bodyPr/>
            <a:lstStyle/>
            <a:p>
              <a:endParaRPr lang="en-GB"/>
            </a:p>
          </p:txBody>
        </p:sp>
        <p:pic>
          <p:nvPicPr>
            <p:cNvPr id="21" name="question mark icon" descr="preencoded.png"/>
            <p:cNvPicPr>
              <a:picLocks noChangeAspect="1"/>
            </p:cNvPicPr>
            <p:nvPr/>
          </p:nvPicPr>
          <p:blipFill>
            <a:blip r:embed="rId3"/>
            <a:stretch>
              <a:fillRect/>
            </a:stretch>
          </p:blipFill>
          <p:spPr>
            <a:xfrm>
              <a:off x="6684264" y="4050792"/>
              <a:ext cx="356616" cy="356616"/>
            </a:xfrm>
            <a:prstGeom prst="rect">
              <a:avLst/>
            </a:prstGeom>
          </p:spPr>
        </p:pic>
        <p:sp>
          <p:nvSpPr>
            <p:cNvPr id="22" name="Text 16"/>
            <p:cNvSpPr txBox="1"/>
            <p:nvPr/>
          </p:nvSpPr>
          <p:spPr>
            <a:xfrm>
              <a:off x="7388352" y="3383280"/>
              <a:ext cx="4069080" cy="169164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Some people start with a subject they like and focus on a job later.</a:t>
              </a:r>
              <a:endParaRPr lang="en-US" sz="1700" dirty="0"/>
            </a:p>
          </p:txBody>
        </p:sp>
      </p:grpSp>
      <p:sp>
        <p:nvSpPr>
          <p:cNvPr id="27"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Technical and vocational pathway</a:t>
            </a:r>
            <a:endParaRPr lang="en-US" sz="3200" dirty="0"/>
          </a:p>
        </p:txBody>
      </p:sp>
      <p:sp>
        <p:nvSpPr>
          <p:cNvPr id="3" name="question bar"/>
          <p:cNvSpPr/>
          <p:nvPr/>
        </p:nvSpPr>
        <p:spPr>
          <a:xfrm>
            <a:off x="548640" y="1417320"/>
            <a:ext cx="11091672" cy="640080"/>
          </a:xfrm>
          <a:prstGeom prst="roundRect">
            <a:avLst>
              <a:gd name="adj" fmla="val 17143"/>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4" name="question circle"/>
          <p:cNvSpPr/>
          <p:nvPr/>
        </p:nvSpPr>
        <p:spPr>
          <a:xfrm>
            <a:off x="731520" y="1499616"/>
            <a:ext cx="475488" cy="475488"/>
          </a:xfrm>
          <a:prstGeom prst="ellipse">
            <a:avLst/>
          </a:prstGeom>
          <a:solidFill>
            <a:srgbClr val="C25C8F"/>
          </a:solidFill>
          <a:ln w="12700">
            <a:solidFill>
              <a:srgbClr val="C25C8F"/>
            </a:solidFill>
            <a:prstDash val="solid"/>
          </a:ln>
        </p:spPr>
        <p:txBody>
          <a:bodyPr/>
          <a:lstStyle/>
          <a:p>
            <a:endParaRPr lang="en-GB"/>
          </a:p>
        </p:txBody>
      </p:sp>
      <p:pic>
        <p:nvPicPr>
          <p:cNvPr id="5" name="question icon" descr="preencoded.png"/>
          <p:cNvPicPr>
            <a:picLocks noChangeAspect="1"/>
          </p:cNvPicPr>
          <p:nvPr/>
        </p:nvPicPr>
        <p:blipFill>
          <a:blip r:embed="rId3"/>
          <a:stretch>
            <a:fillRect/>
          </a:stretch>
        </p:blipFill>
        <p:spPr>
          <a:xfrm>
            <a:off x="845637" y="1613733"/>
            <a:ext cx="247254" cy="247254"/>
          </a:xfrm>
          <a:prstGeom prst="rect">
            <a:avLst/>
          </a:prstGeom>
        </p:spPr>
      </p:pic>
      <p:sp>
        <p:nvSpPr>
          <p:cNvPr id="6" name="Text 3"/>
          <p:cNvSpPr txBox="1"/>
          <p:nvPr/>
        </p:nvSpPr>
        <p:spPr>
          <a:xfrm>
            <a:off x="1371600" y="1417320"/>
            <a:ext cx="10085832" cy="64008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Vocational courses are about a job area.</a:t>
            </a:r>
            <a:endParaRPr lang="en-US" sz="2000" dirty="0"/>
          </a:p>
        </p:txBody>
      </p:sp>
      <p:sp>
        <p:nvSpPr>
          <p:cNvPr id="7" name="fact 1"/>
          <p:cNvSpPr/>
          <p:nvPr/>
        </p:nvSpPr>
        <p:spPr>
          <a:xfrm>
            <a:off x="548640" y="2240280"/>
            <a:ext cx="6035040"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8" name="number 1"/>
          <p:cNvSpPr/>
          <p:nvPr/>
        </p:nvSpPr>
        <p:spPr>
          <a:xfrm>
            <a:off x="713232" y="2423160"/>
            <a:ext cx="502920" cy="502920"/>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Text 6"/>
          <p:cNvSpPr txBox="1"/>
          <p:nvPr/>
        </p:nvSpPr>
        <p:spPr>
          <a:xfrm>
            <a:off x="713232" y="242316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10" name="Text 7"/>
          <p:cNvSpPr txBox="1"/>
          <p:nvPr/>
        </p:nvSpPr>
        <p:spPr>
          <a:xfrm>
            <a:off x="1371600" y="2240280"/>
            <a:ext cx="5074920" cy="868680"/>
          </a:xfrm>
          <a:prstGeom prst="rect">
            <a:avLst/>
          </a:prstGeom>
          <a:noFill/>
          <a:ln/>
        </p:spPr>
        <p:txBody>
          <a:bodyPr wrap="square" lIns="0" tIns="0" rIns="0" bIns="0" rtlCol="0" anchor="ctr"/>
          <a:lstStyle/>
          <a:p>
            <a:pPr marL="0" indent="0">
              <a:buNone/>
            </a:pPr>
            <a:r>
              <a:rPr lang="en-US" sz="1500" dirty="0">
                <a:solidFill>
                  <a:srgbClr val="0B2A4A"/>
                </a:solidFill>
                <a:latin typeface="Arial" pitchFamily="34" charset="0"/>
                <a:ea typeface="Arial" pitchFamily="34" charset="-122"/>
                <a:cs typeface="Arial" pitchFamily="34" charset="-120"/>
              </a:rPr>
              <a:t>Colleges offer lots of vocational courses at lots of levels. Schools offer some too.</a:t>
            </a:r>
            <a:endParaRPr lang="en-US" sz="1500" dirty="0"/>
          </a:p>
        </p:txBody>
      </p:sp>
      <p:sp>
        <p:nvSpPr>
          <p:cNvPr id="11" name="fact 2"/>
          <p:cNvSpPr/>
          <p:nvPr/>
        </p:nvSpPr>
        <p:spPr>
          <a:xfrm>
            <a:off x="548640" y="3227832"/>
            <a:ext cx="6035040"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number 2"/>
          <p:cNvSpPr/>
          <p:nvPr/>
        </p:nvSpPr>
        <p:spPr>
          <a:xfrm>
            <a:off x="713232" y="3410712"/>
            <a:ext cx="502920" cy="502920"/>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10"/>
          <p:cNvSpPr txBox="1"/>
          <p:nvPr/>
        </p:nvSpPr>
        <p:spPr>
          <a:xfrm>
            <a:off x="713232" y="3410712"/>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4" name="Text 11"/>
          <p:cNvSpPr txBox="1"/>
          <p:nvPr/>
        </p:nvSpPr>
        <p:spPr>
          <a:xfrm>
            <a:off x="1371600" y="3227832"/>
            <a:ext cx="5074920" cy="868680"/>
          </a:xfrm>
          <a:prstGeom prst="rect">
            <a:avLst/>
          </a:prstGeom>
          <a:noFill/>
          <a:ln/>
        </p:spPr>
        <p:txBody>
          <a:bodyPr wrap="square" lIns="0" tIns="0" rIns="0" bIns="0" rtlCol="0" anchor="ctr"/>
          <a:lstStyle/>
          <a:p>
            <a:pPr marL="0" indent="0">
              <a:buNone/>
            </a:pPr>
            <a:r>
              <a:rPr lang="en-US" sz="1500" dirty="0">
                <a:solidFill>
                  <a:srgbClr val="0B2A4A"/>
                </a:solidFill>
                <a:latin typeface="Arial" pitchFamily="34" charset="0"/>
                <a:ea typeface="Arial" pitchFamily="34" charset="-122"/>
                <a:cs typeface="Arial" pitchFamily="34" charset="-120"/>
              </a:rPr>
              <a:t>Some colleges offer A levels, some don't. You can resit your maths and English GCSEs at college.</a:t>
            </a:r>
            <a:endParaRPr lang="en-US" sz="1500" dirty="0"/>
          </a:p>
        </p:txBody>
      </p:sp>
      <p:sp>
        <p:nvSpPr>
          <p:cNvPr id="15" name="fact 3"/>
          <p:cNvSpPr/>
          <p:nvPr/>
        </p:nvSpPr>
        <p:spPr>
          <a:xfrm>
            <a:off x="548640" y="4215384"/>
            <a:ext cx="6035040"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6" name="number 3"/>
          <p:cNvSpPr/>
          <p:nvPr/>
        </p:nvSpPr>
        <p:spPr>
          <a:xfrm>
            <a:off x="713232" y="4398264"/>
            <a:ext cx="502920" cy="502920"/>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7" name="Text 14"/>
          <p:cNvSpPr txBox="1"/>
          <p:nvPr/>
        </p:nvSpPr>
        <p:spPr>
          <a:xfrm>
            <a:off x="713232" y="4398264"/>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8" name="Text 15"/>
          <p:cNvSpPr txBox="1"/>
          <p:nvPr/>
        </p:nvSpPr>
        <p:spPr>
          <a:xfrm>
            <a:off x="1371600" y="4215384"/>
            <a:ext cx="5074920" cy="868680"/>
          </a:xfrm>
          <a:prstGeom prst="rect">
            <a:avLst/>
          </a:prstGeom>
          <a:noFill/>
          <a:ln/>
        </p:spPr>
        <p:txBody>
          <a:bodyPr wrap="square" lIns="0" tIns="0" rIns="0" bIns="0" rtlCol="0" anchor="ctr"/>
          <a:lstStyle/>
          <a:p>
            <a:pPr marL="0" indent="0">
              <a:buNone/>
            </a:pPr>
            <a:r>
              <a:rPr lang="en-US" sz="1500" dirty="0">
                <a:solidFill>
                  <a:srgbClr val="0B2A4A"/>
                </a:solidFill>
                <a:latin typeface="Arial" pitchFamily="34" charset="0"/>
                <a:ea typeface="Arial" pitchFamily="34" charset="-122"/>
                <a:cs typeface="Arial" pitchFamily="34" charset="-120"/>
              </a:rPr>
              <a:t>Many Level 3 vocational courses need 4 or more GCSEs at grade 4+ (check this).</a:t>
            </a:r>
            <a:endParaRPr lang="en-US" sz="1500" dirty="0"/>
          </a:p>
        </p:txBody>
      </p:sp>
      <p:sp>
        <p:nvSpPr>
          <p:cNvPr id="19" name="UCAS"/>
          <p:cNvSpPr/>
          <p:nvPr/>
        </p:nvSpPr>
        <p:spPr>
          <a:xfrm>
            <a:off x="548640" y="5212080"/>
            <a:ext cx="6035040" cy="868680"/>
          </a:xfrm>
          <a:prstGeom prst="roundRect">
            <a:avLst>
              <a:gd name="adj" fmla="val 12632"/>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20" name="UCAS circle"/>
          <p:cNvSpPr/>
          <p:nvPr/>
        </p:nvSpPr>
        <p:spPr>
          <a:xfrm>
            <a:off x="713232" y="5367528"/>
            <a:ext cx="548640" cy="548640"/>
          </a:xfrm>
          <a:prstGeom prst="ellipse">
            <a:avLst/>
          </a:prstGeom>
          <a:solidFill>
            <a:srgbClr val="004077"/>
          </a:solidFill>
          <a:ln w="12700">
            <a:solidFill>
              <a:srgbClr val="004077"/>
            </a:solidFill>
            <a:prstDash val="solid"/>
          </a:ln>
        </p:spPr>
        <p:txBody>
          <a:bodyPr/>
          <a:lstStyle/>
          <a:p>
            <a:endParaRPr lang="en-GB"/>
          </a:p>
        </p:txBody>
      </p:sp>
      <p:pic>
        <p:nvPicPr>
          <p:cNvPr id="21" name="UCAS icon" descr="preencoded.png"/>
          <p:cNvPicPr>
            <a:picLocks noChangeAspect="1"/>
          </p:cNvPicPr>
          <p:nvPr/>
        </p:nvPicPr>
        <p:blipFill>
          <a:blip r:embed="rId4"/>
          <a:stretch>
            <a:fillRect/>
          </a:stretch>
        </p:blipFill>
        <p:spPr>
          <a:xfrm>
            <a:off x="844906" y="5499202"/>
            <a:ext cx="285293" cy="285293"/>
          </a:xfrm>
          <a:prstGeom prst="rect">
            <a:avLst/>
          </a:prstGeom>
        </p:spPr>
      </p:pic>
      <p:sp>
        <p:nvSpPr>
          <p:cNvPr id="22" name="Text 18"/>
          <p:cNvSpPr txBox="1"/>
          <p:nvPr/>
        </p:nvSpPr>
        <p:spPr>
          <a:xfrm>
            <a:off x="1371600" y="5212080"/>
            <a:ext cx="5074920" cy="868680"/>
          </a:xfrm>
          <a:prstGeom prst="rect">
            <a:avLst/>
          </a:prstGeom>
          <a:noFill/>
          <a:ln/>
        </p:spPr>
        <p:txBody>
          <a:bodyPr wrap="square" lIns="0" tIns="0" rIns="0" bIns="0" rtlCol="0" anchor="ctr"/>
          <a:lstStyle/>
          <a:p>
            <a:pPr marL="0" indent="0">
              <a:buNone/>
            </a:pPr>
            <a:r>
              <a:rPr lang="en-US" sz="1500" b="1" dirty="0">
                <a:solidFill>
                  <a:srgbClr val="0B2A4A"/>
                </a:solidFill>
                <a:latin typeface="Arial" pitchFamily="34" charset="0"/>
                <a:ea typeface="Arial" pitchFamily="34" charset="-122"/>
                <a:cs typeface="Arial" pitchFamily="34" charset="-120"/>
              </a:rPr>
              <a:t>Level 3 courses give you UCAS points, which can get you onto a higher-level course.</a:t>
            </a:r>
            <a:endParaRPr lang="en-US" sz="1500" dirty="0"/>
          </a:p>
        </p:txBody>
      </p:sp>
      <p:sp>
        <p:nvSpPr>
          <p:cNvPr id="23" name="example courses"/>
          <p:cNvSpPr/>
          <p:nvPr/>
        </p:nvSpPr>
        <p:spPr>
          <a:xfrm>
            <a:off x="6812280" y="2240280"/>
            <a:ext cx="4828032" cy="3840480"/>
          </a:xfrm>
          <a:prstGeom prst="roundRect">
            <a:avLst>
              <a:gd name="adj" fmla="val 2857"/>
            </a:avLst>
          </a:prstGeom>
          <a:solidFill>
            <a:srgbClr val="007A43"/>
          </a:solidFill>
          <a:ln w="12700">
            <a:solidFill>
              <a:srgbClr val="007A43"/>
            </a:solidFill>
            <a:prstDash val="solid"/>
          </a:ln>
          <a:effectLst>
            <a:outerShdw blurRad="76200" dist="25400" dir="5400000" algn="bl" rotWithShape="0">
              <a:srgbClr val="000000">
                <a:alpha val="12000"/>
              </a:srgbClr>
            </a:outerShdw>
          </a:effectLst>
        </p:spPr>
        <p:txBody>
          <a:bodyPr/>
          <a:lstStyle/>
          <a:p>
            <a:endParaRPr lang="en-GB"/>
          </a:p>
        </p:txBody>
      </p:sp>
      <p:sp>
        <p:nvSpPr>
          <p:cNvPr id="24" name="Text 20"/>
          <p:cNvSpPr txBox="1"/>
          <p:nvPr/>
        </p:nvSpPr>
        <p:spPr>
          <a:xfrm>
            <a:off x="7040880" y="2377440"/>
            <a:ext cx="4389120" cy="50292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Example courses</a:t>
            </a:r>
            <a:endParaRPr lang="en-US" sz="1900" dirty="0"/>
          </a:p>
        </p:txBody>
      </p:sp>
      <p:sp>
        <p:nvSpPr>
          <p:cNvPr id="25" name="Text 21"/>
          <p:cNvSpPr txBox="1"/>
          <p:nvPr/>
        </p:nvSpPr>
        <p:spPr>
          <a:xfrm>
            <a:off x="7040880" y="2971800"/>
            <a:ext cx="4434840" cy="45720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Accounts</a:t>
            </a:r>
            <a:r>
              <a:rPr lang="en-US" sz="1300" dirty="0">
                <a:solidFill>
                  <a:srgbClr val="CDEBD9"/>
                </a:solidFill>
                <a:latin typeface="Arial" pitchFamily="34" charset="0"/>
                <a:ea typeface="Arial" pitchFamily="34" charset="-122"/>
                <a:cs typeface="Arial" pitchFamily="34" charset="-120"/>
              </a:rPr>
              <a:t>   Level 2</a:t>
            </a:r>
            <a:endParaRPr lang="en-US" sz="1500" dirty="0"/>
          </a:p>
        </p:txBody>
      </p:sp>
      <p:sp>
        <p:nvSpPr>
          <p:cNvPr id="26" name="Text 22"/>
          <p:cNvSpPr txBox="1"/>
          <p:nvPr/>
        </p:nvSpPr>
        <p:spPr>
          <a:xfrm>
            <a:off x="7040880" y="3474720"/>
            <a:ext cx="4434840" cy="45720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Animal care and management</a:t>
            </a:r>
            <a:r>
              <a:rPr lang="en-US" sz="1300" dirty="0">
                <a:solidFill>
                  <a:srgbClr val="CDEBD9"/>
                </a:solidFill>
                <a:latin typeface="Arial" pitchFamily="34" charset="0"/>
                <a:ea typeface="Arial" pitchFamily="34" charset="-122"/>
                <a:cs typeface="Arial" pitchFamily="34" charset="-120"/>
              </a:rPr>
              <a:t>   Levels 1 and 2</a:t>
            </a:r>
            <a:endParaRPr lang="en-US" sz="1500" dirty="0"/>
          </a:p>
        </p:txBody>
      </p:sp>
      <p:sp>
        <p:nvSpPr>
          <p:cNvPr id="27" name="Text 23"/>
          <p:cNvSpPr txBox="1"/>
          <p:nvPr/>
        </p:nvSpPr>
        <p:spPr>
          <a:xfrm>
            <a:off x="7040880" y="3977640"/>
            <a:ext cx="4434840" cy="45720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Health and social care</a:t>
            </a:r>
            <a:r>
              <a:rPr lang="en-US" sz="1300" dirty="0">
                <a:solidFill>
                  <a:srgbClr val="CDEBD9"/>
                </a:solidFill>
                <a:latin typeface="Arial" pitchFamily="34" charset="0"/>
                <a:ea typeface="Arial" pitchFamily="34" charset="-122"/>
                <a:cs typeface="Arial" pitchFamily="34" charset="-120"/>
              </a:rPr>
              <a:t>   Levels 1 and 2</a:t>
            </a:r>
            <a:endParaRPr lang="en-US" sz="1500" dirty="0"/>
          </a:p>
        </p:txBody>
      </p:sp>
      <p:sp>
        <p:nvSpPr>
          <p:cNvPr id="28" name="Text 24"/>
          <p:cNvSpPr txBox="1"/>
          <p:nvPr/>
        </p:nvSpPr>
        <p:spPr>
          <a:xfrm>
            <a:off x="7040880" y="4480560"/>
            <a:ext cx="4434840" cy="45720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Plumbing</a:t>
            </a:r>
            <a:r>
              <a:rPr lang="en-US" sz="1300" dirty="0">
                <a:solidFill>
                  <a:srgbClr val="CDEBD9"/>
                </a:solidFill>
                <a:latin typeface="Arial" pitchFamily="34" charset="0"/>
                <a:ea typeface="Arial" pitchFamily="34" charset="-122"/>
                <a:cs typeface="Arial" pitchFamily="34" charset="-120"/>
              </a:rPr>
              <a:t>   Levels 1, 2 and 3</a:t>
            </a:r>
            <a:endParaRPr lang="en-US" sz="1500" dirty="0"/>
          </a:p>
        </p:txBody>
      </p:sp>
      <p:sp>
        <p:nvSpPr>
          <p:cNvPr id="29" name="Text 25"/>
          <p:cNvSpPr txBox="1"/>
          <p:nvPr/>
        </p:nvSpPr>
        <p:spPr>
          <a:xfrm>
            <a:off x="7040880" y="4983480"/>
            <a:ext cx="4434840" cy="45720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Digital design (T Level)</a:t>
            </a:r>
            <a:r>
              <a:rPr lang="en-US" sz="1300" dirty="0">
                <a:solidFill>
                  <a:srgbClr val="CDEBD9"/>
                </a:solidFill>
                <a:latin typeface="Arial" pitchFamily="34" charset="0"/>
                <a:ea typeface="Arial" pitchFamily="34" charset="-122"/>
                <a:cs typeface="Arial" pitchFamily="34" charset="-120"/>
              </a:rPr>
              <a:t>   Level 3</a:t>
            </a:r>
            <a:endParaRPr lang="en-US" sz="1500" dirty="0"/>
          </a:p>
        </p:txBody>
      </p:sp>
      <p:sp>
        <p:nvSpPr>
          <p:cNvPr id="30" name="Text 26"/>
          <p:cNvSpPr txBox="1"/>
          <p:nvPr/>
        </p:nvSpPr>
        <p:spPr>
          <a:xfrm>
            <a:off x="7040880" y="5486400"/>
            <a:ext cx="4434840" cy="45720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Sport</a:t>
            </a:r>
            <a:r>
              <a:rPr lang="en-US" sz="1300" dirty="0">
                <a:solidFill>
                  <a:srgbClr val="CDEBD9"/>
                </a:solidFill>
                <a:latin typeface="Arial" pitchFamily="34" charset="0"/>
                <a:ea typeface="Arial" pitchFamily="34" charset="-122"/>
                <a:cs typeface="Arial" pitchFamily="34" charset="-120"/>
              </a:rPr>
              <a:t>   Levels 1, 2 and 3</a:t>
            </a:r>
            <a:endParaRPr lang="en-US" sz="1500" dirty="0"/>
          </a:p>
        </p:txBody>
      </p:sp>
      <p:sp>
        <p:nvSpPr>
          <p:cNvPr id="31"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fill="hold"/>
                                        <p:tgtEl>
                                          <p:spTgt spid="23"/>
                                        </p:tgtEl>
                                        <p:attrNameLst>
                                          <p:attrName>ppt_x</p:attrName>
                                        </p:attrNameLst>
                                      </p:cBhvr>
                                      <p:tavLst>
                                        <p:tav tm="0">
                                          <p:val>
                                            <p:strVal val="#ppt_x"/>
                                          </p:val>
                                        </p:tav>
                                        <p:tav tm="100000">
                                          <p:val>
                                            <p:strVal val="#ppt_x"/>
                                          </p:val>
                                        </p:tav>
                                      </p:tavLst>
                                    </p:anim>
                                    <p:anim calcmode="lin" valueType="num">
                                      <p:cBhvr additive="base">
                                        <p:cTn id="58" dur="500" fill="hold"/>
                                        <p:tgtEl>
                                          <p:spTgt spid="23"/>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ppt_x"/>
                                          </p:val>
                                        </p:tav>
                                        <p:tav tm="100000">
                                          <p:val>
                                            <p:strVal val="#ppt_x"/>
                                          </p:val>
                                        </p:tav>
                                      </p:tavLst>
                                    </p:anim>
                                    <p:anim calcmode="lin" valueType="num">
                                      <p:cBhvr additive="base">
                                        <p:cTn id="62" dur="500" fill="hold"/>
                                        <p:tgtEl>
                                          <p:spTgt spid="24"/>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ppt_x"/>
                                          </p:val>
                                        </p:tav>
                                        <p:tav tm="100000">
                                          <p:val>
                                            <p:strVal val="#ppt_x"/>
                                          </p:val>
                                        </p:tav>
                                      </p:tavLst>
                                    </p:anim>
                                    <p:anim calcmode="lin" valueType="num">
                                      <p:cBhvr additive="base">
                                        <p:cTn id="66" dur="500" fill="hold"/>
                                        <p:tgtEl>
                                          <p:spTgt spid="25"/>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additive="base">
                                        <p:cTn id="69" dur="500" fill="hold"/>
                                        <p:tgtEl>
                                          <p:spTgt spid="26"/>
                                        </p:tgtEl>
                                        <p:attrNameLst>
                                          <p:attrName>ppt_x</p:attrName>
                                        </p:attrNameLst>
                                      </p:cBhvr>
                                      <p:tavLst>
                                        <p:tav tm="0">
                                          <p:val>
                                            <p:strVal val="#ppt_x"/>
                                          </p:val>
                                        </p:tav>
                                        <p:tav tm="100000">
                                          <p:val>
                                            <p:strVal val="#ppt_x"/>
                                          </p:val>
                                        </p:tav>
                                      </p:tavLst>
                                    </p:anim>
                                    <p:anim calcmode="lin" valueType="num">
                                      <p:cBhvr additive="base">
                                        <p:cTn id="70" dur="500" fill="hold"/>
                                        <p:tgtEl>
                                          <p:spTgt spid="2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additive="base">
                                        <p:cTn id="73" dur="500" fill="hold"/>
                                        <p:tgtEl>
                                          <p:spTgt spid="27"/>
                                        </p:tgtEl>
                                        <p:attrNameLst>
                                          <p:attrName>ppt_x</p:attrName>
                                        </p:attrNameLst>
                                      </p:cBhvr>
                                      <p:tavLst>
                                        <p:tav tm="0">
                                          <p:val>
                                            <p:strVal val="#ppt_x"/>
                                          </p:val>
                                        </p:tav>
                                        <p:tav tm="100000">
                                          <p:val>
                                            <p:strVal val="#ppt_x"/>
                                          </p:val>
                                        </p:tav>
                                      </p:tavLst>
                                    </p:anim>
                                    <p:anim calcmode="lin" valueType="num">
                                      <p:cBhvr additive="base">
                                        <p:cTn id="74" dur="500" fill="hold"/>
                                        <p:tgtEl>
                                          <p:spTgt spid="2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additive="base">
                                        <p:cTn id="77" dur="500" fill="hold"/>
                                        <p:tgtEl>
                                          <p:spTgt spid="28"/>
                                        </p:tgtEl>
                                        <p:attrNameLst>
                                          <p:attrName>ppt_x</p:attrName>
                                        </p:attrNameLst>
                                      </p:cBhvr>
                                      <p:tavLst>
                                        <p:tav tm="0">
                                          <p:val>
                                            <p:strVal val="#ppt_x"/>
                                          </p:val>
                                        </p:tav>
                                        <p:tav tm="100000">
                                          <p:val>
                                            <p:strVal val="#ppt_x"/>
                                          </p:val>
                                        </p:tav>
                                      </p:tavLst>
                                    </p:anim>
                                    <p:anim calcmode="lin" valueType="num">
                                      <p:cBhvr additive="base">
                                        <p:cTn id="78" dur="500" fill="hold"/>
                                        <p:tgtEl>
                                          <p:spTgt spid="2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 calcmode="lin" valueType="num">
                                      <p:cBhvr additive="base">
                                        <p:cTn id="81" dur="500" fill="hold"/>
                                        <p:tgtEl>
                                          <p:spTgt spid="29"/>
                                        </p:tgtEl>
                                        <p:attrNameLst>
                                          <p:attrName>ppt_x</p:attrName>
                                        </p:attrNameLst>
                                      </p:cBhvr>
                                      <p:tavLst>
                                        <p:tav tm="0">
                                          <p:val>
                                            <p:strVal val="#ppt_x"/>
                                          </p:val>
                                        </p:tav>
                                        <p:tav tm="100000">
                                          <p:val>
                                            <p:strVal val="#ppt_x"/>
                                          </p:val>
                                        </p:tav>
                                      </p:tavLst>
                                    </p:anim>
                                    <p:anim calcmode="lin" valueType="num">
                                      <p:cBhvr additive="base">
                                        <p:cTn id="82" dur="500" fill="hold"/>
                                        <p:tgtEl>
                                          <p:spTgt spid="29"/>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additive="base">
                                        <p:cTn id="85" dur="500" fill="hold"/>
                                        <p:tgtEl>
                                          <p:spTgt spid="30"/>
                                        </p:tgtEl>
                                        <p:attrNameLst>
                                          <p:attrName>ppt_x</p:attrName>
                                        </p:attrNameLst>
                                      </p:cBhvr>
                                      <p:tavLst>
                                        <p:tav tm="0">
                                          <p:val>
                                            <p:strVal val="#ppt_x"/>
                                          </p:val>
                                        </p:tav>
                                        <p:tav tm="100000">
                                          <p:val>
                                            <p:strVal val="#ppt_x"/>
                                          </p:val>
                                        </p:tav>
                                      </p:tavLst>
                                    </p:anim>
                                    <p:anim calcmode="lin" valueType="num">
                                      <p:cBhvr additive="base">
                                        <p:cTn id="8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additive="base">
                                        <p:cTn id="91" dur="500" fill="hold"/>
                                        <p:tgtEl>
                                          <p:spTgt spid="19"/>
                                        </p:tgtEl>
                                        <p:attrNameLst>
                                          <p:attrName>ppt_x</p:attrName>
                                        </p:attrNameLst>
                                      </p:cBhvr>
                                      <p:tavLst>
                                        <p:tav tm="0">
                                          <p:val>
                                            <p:strVal val="#ppt_x"/>
                                          </p:val>
                                        </p:tav>
                                        <p:tav tm="100000">
                                          <p:val>
                                            <p:strVal val="#ppt_x"/>
                                          </p:val>
                                        </p:tav>
                                      </p:tavLst>
                                    </p:anim>
                                    <p:anim calcmode="lin" valueType="num">
                                      <p:cBhvr additive="base">
                                        <p:cTn id="92" dur="500" fill="hold"/>
                                        <p:tgtEl>
                                          <p:spTgt spid="1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 calcmode="lin" valueType="num">
                                      <p:cBhvr additive="base">
                                        <p:cTn id="95" dur="500" fill="hold"/>
                                        <p:tgtEl>
                                          <p:spTgt spid="20"/>
                                        </p:tgtEl>
                                        <p:attrNameLst>
                                          <p:attrName>ppt_x</p:attrName>
                                        </p:attrNameLst>
                                      </p:cBhvr>
                                      <p:tavLst>
                                        <p:tav tm="0">
                                          <p:val>
                                            <p:strVal val="#ppt_x"/>
                                          </p:val>
                                        </p:tav>
                                        <p:tav tm="100000">
                                          <p:val>
                                            <p:strVal val="#ppt_x"/>
                                          </p:val>
                                        </p:tav>
                                      </p:tavLst>
                                    </p:anim>
                                    <p:anim calcmode="lin" valueType="num">
                                      <p:cBhvr additive="base">
                                        <p:cTn id="96" dur="500" fill="hold"/>
                                        <p:tgtEl>
                                          <p:spTgt spid="20"/>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cBhvr additive="base">
                                        <p:cTn id="99" dur="500" fill="hold"/>
                                        <p:tgtEl>
                                          <p:spTgt spid="21"/>
                                        </p:tgtEl>
                                        <p:attrNameLst>
                                          <p:attrName>ppt_x</p:attrName>
                                        </p:attrNameLst>
                                      </p:cBhvr>
                                      <p:tavLst>
                                        <p:tav tm="0">
                                          <p:val>
                                            <p:strVal val="#ppt_x"/>
                                          </p:val>
                                        </p:tav>
                                        <p:tav tm="100000">
                                          <p:val>
                                            <p:strVal val="#ppt_x"/>
                                          </p:val>
                                        </p:tav>
                                      </p:tavLst>
                                    </p:anim>
                                    <p:anim calcmode="lin" valueType="num">
                                      <p:cBhvr additive="base">
                                        <p:cTn id="100" dur="500" fill="hold"/>
                                        <p:tgtEl>
                                          <p:spTgt spid="21"/>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500" fill="hold"/>
                                        <p:tgtEl>
                                          <p:spTgt spid="22"/>
                                        </p:tgtEl>
                                        <p:attrNameLst>
                                          <p:attrName>ppt_x</p:attrName>
                                        </p:attrNameLst>
                                      </p:cBhvr>
                                      <p:tavLst>
                                        <p:tav tm="0">
                                          <p:val>
                                            <p:strVal val="#ppt_x"/>
                                          </p:val>
                                        </p:tav>
                                        <p:tav tm="100000">
                                          <p:val>
                                            <p:strVal val="#ppt_x"/>
                                          </p:val>
                                        </p:tav>
                                      </p:tavLst>
                                    </p:anim>
                                    <p:anim calcmode="lin" valueType="num">
                                      <p:cBhvr additive="base">
                                        <p:cTn id="10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Technical pathway: T Levels</a:t>
            </a:r>
            <a:endParaRPr lang="en-US" sz="3200" dirty="0"/>
          </a:p>
        </p:txBody>
      </p:sp>
      <p:sp>
        <p:nvSpPr>
          <p:cNvPr id="3" name="Text 1"/>
          <p:cNvSpPr txBox="1"/>
          <p:nvPr/>
        </p:nvSpPr>
        <p:spPr>
          <a:xfrm>
            <a:off x="548640" y="1325880"/>
            <a:ext cx="11091672" cy="45720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T Levels train you for a specific job area. They are mostly taught in colleges.</a:t>
            </a:r>
            <a:endParaRPr lang="en-US" sz="1800" dirty="0"/>
          </a:p>
        </p:txBody>
      </p:sp>
      <p:sp>
        <p:nvSpPr>
          <p:cNvPr id="4" name="2 years"/>
          <p:cNvSpPr/>
          <p:nvPr/>
        </p:nvSpPr>
        <p:spPr>
          <a:xfrm>
            <a:off x="548640" y="1965960"/>
            <a:ext cx="2624328"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accent bar"/>
          <p:cNvSpPr/>
          <p:nvPr/>
        </p:nvSpPr>
        <p:spPr>
          <a:xfrm>
            <a:off x="548640" y="1965960"/>
            <a:ext cx="2624328" cy="109728"/>
          </a:xfrm>
          <a:prstGeom prst="rect">
            <a:avLst/>
          </a:prstGeom>
          <a:solidFill>
            <a:srgbClr val="0072BA"/>
          </a:solidFill>
          <a:ln w="12700">
            <a:solidFill>
              <a:srgbClr val="0072BA"/>
            </a:solidFill>
            <a:prstDash val="solid"/>
          </a:ln>
        </p:spPr>
        <p:txBody>
          <a:bodyPr/>
          <a:lstStyle/>
          <a:p>
            <a:endParaRPr lang="en-GB"/>
          </a:p>
        </p:txBody>
      </p:sp>
      <p:sp>
        <p:nvSpPr>
          <p:cNvPr id="6" name="Text 4"/>
          <p:cNvSpPr txBox="1"/>
          <p:nvPr/>
        </p:nvSpPr>
        <p:spPr>
          <a:xfrm>
            <a:off x="685800" y="2148840"/>
            <a:ext cx="2350008" cy="685800"/>
          </a:xfrm>
          <a:prstGeom prst="rect">
            <a:avLst/>
          </a:prstGeom>
          <a:noFill/>
          <a:ln/>
        </p:spPr>
        <p:txBody>
          <a:bodyPr wrap="square" lIns="0" tIns="0" rIns="0" bIns="0" rtlCol="0" anchor="ctr"/>
          <a:lstStyle/>
          <a:p>
            <a:pPr marL="0" indent="0" algn="ctr">
              <a:buNone/>
            </a:pPr>
            <a:r>
              <a:rPr lang="en-US" sz="3000" b="1" dirty="0">
                <a:solidFill>
                  <a:srgbClr val="004077"/>
                </a:solidFill>
                <a:latin typeface="Arial" pitchFamily="34" charset="0"/>
                <a:ea typeface="Arial" pitchFamily="34" charset="-122"/>
                <a:cs typeface="Arial" pitchFamily="34" charset="-120"/>
              </a:rPr>
              <a:t>2 years</a:t>
            </a:r>
            <a:endParaRPr lang="en-US" sz="3000" dirty="0"/>
          </a:p>
        </p:txBody>
      </p:sp>
      <p:sp>
        <p:nvSpPr>
          <p:cNvPr id="7" name="Text 5"/>
          <p:cNvSpPr txBox="1"/>
          <p:nvPr/>
        </p:nvSpPr>
        <p:spPr>
          <a:xfrm>
            <a:off x="685800" y="2834640"/>
            <a:ext cx="2350008" cy="731520"/>
          </a:xfrm>
          <a:prstGeom prst="rect">
            <a:avLst/>
          </a:prstGeom>
          <a:no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a Level 3 qualification</a:t>
            </a:r>
            <a:endParaRPr lang="en-US" sz="1400" dirty="0"/>
          </a:p>
        </p:txBody>
      </p:sp>
      <p:sp>
        <p:nvSpPr>
          <p:cNvPr id="8" name="3 A levels"/>
          <p:cNvSpPr/>
          <p:nvPr/>
        </p:nvSpPr>
        <p:spPr>
          <a:xfrm>
            <a:off x="3364992" y="1965960"/>
            <a:ext cx="2624328"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accent bar"/>
          <p:cNvSpPr/>
          <p:nvPr/>
        </p:nvSpPr>
        <p:spPr>
          <a:xfrm>
            <a:off x="3364992" y="1965960"/>
            <a:ext cx="2624328" cy="109728"/>
          </a:xfrm>
          <a:prstGeom prst="rect">
            <a:avLst/>
          </a:prstGeom>
          <a:solidFill>
            <a:srgbClr val="0072BA"/>
          </a:solidFill>
          <a:ln w="12700">
            <a:solidFill>
              <a:srgbClr val="0072BA"/>
            </a:solidFill>
            <a:prstDash val="solid"/>
          </a:ln>
        </p:spPr>
        <p:txBody>
          <a:bodyPr/>
          <a:lstStyle/>
          <a:p>
            <a:endParaRPr lang="en-GB"/>
          </a:p>
        </p:txBody>
      </p:sp>
      <p:sp>
        <p:nvSpPr>
          <p:cNvPr id="10" name="Text 8"/>
          <p:cNvSpPr txBox="1"/>
          <p:nvPr/>
        </p:nvSpPr>
        <p:spPr>
          <a:xfrm>
            <a:off x="3502152" y="2148840"/>
            <a:ext cx="2350008" cy="685800"/>
          </a:xfrm>
          <a:prstGeom prst="rect">
            <a:avLst/>
          </a:prstGeom>
          <a:noFill/>
          <a:ln/>
        </p:spPr>
        <p:txBody>
          <a:bodyPr wrap="square" lIns="0" tIns="0" rIns="0" bIns="0" rtlCol="0" anchor="ctr"/>
          <a:lstStyle/>
          <a:p>
            <a:pPr marL="0" indent="0" algn="ctr">
              <a:buNone/>
            </a:pPr>
            <a:r>
              <a:rPr lang="en-US" sz="3000" b="1" dirty="0">
                <a:solidFill>
                  <a:srgbClr val="004077"/>
                </a:solidFill>
                <a:latin typeface="Arial" pitchFamily="34" charset="0"/>
                <a:ea typeface="Arial" pitchFamily="34" charset="-122"/>
                <a:cs typeface="Arial" pitchFamily="34" charset="-120"/>
              </a:rPr>
              <a:t>3 A levels</a:t>
            </a:r>
            <a:endParaRPr lang="en-US" sz="3000" dirty="0"/>
          </a:p>
        </p:txBody>
      </p:sp>
      <p:sp>
        <p:nvSpPr>
          <p:cNvPr id="11" name="Text 9"/>
          <p:cNvSpPr txBox="1"/>
          <p:nvPr/>
        </p:nvSpPr>
        <p:spPr>
          <a:xfrm>
            <a:off x="3502152" y="2834640"/>
            <a:ext cx="2350008" cy="731520"/>
          </a:xfrm>
          <a:prstGeom prst="rect">
            <a:avLst/>
          </a:prstGeom>
          <a:no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1 T Level is worth the same UCAS points</a:t>
            </a:r>
            <a:endParaRPr lang="en-US" sz="1400" dirty="0"/>
          </a:p>
        </p:txBody>
      </p:sp>
      <p:sp>
        <p:nvSpPr>
          <p:cNvPr id="12" name="45 days"/>
          <p:cNvSpPr/>
          <p:nvPr/>
        </p:nvSpPr>
        <p:spPr>
          <a:xfrm>
            <a:off x="6181344" y="1965960"/>
            <a:ext cx="2624328"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accent bar"/>
          <p:cNvSpPr/>
          <p:nvPr/>
        </p:nvSpPr>
        <p:spPr>
          <a:xfrm>
            <a:off x="6181344" y="1965960"/>
            <a:ext cx="2624328" cy="109728"/>
          </a:xfrm>
          <a:prstGeom prst="rect">
            <a:avLst/>
          </a:prstGeom>
          <a:solidFill>
            <a:srgbClr val="0072BA"/>
          </a:solidFill>
          <a:ln w="12700">
            <a:solidFill>
              <a:srgbClr val="0072BA"/>
            </a:solidFill>
            <a:prstDash val="solid"/>
          </a:ln>
        </p:spPr>
        <p:txBody>
          <a:bodyPr/>
          <a:lstStyle/>
          <a:p>
            <a:endParaRPr lang="en-GB"/>
          </a:p>
        </p:txBody>
      </p:sp>
      <p:sp>
        <p:nvSpPr>
          <p:cNvPr id="14" name="Text 12"/>
          <p:cNvSpPr txBox="1"/>
          <p:nvPr/>
        </p:nvSpPr>
        <p:spPr>
          <a:xfrm>
            <a:off x="6318504" y="2148840"/>
            <a:ext cx="2350008" cy="685800"/>
          </a:xfrm>
          <a:prstGeom prst="rect">
            <a:avLst/>
          </a:prstGeom>
          <a:noFill/>
          <a:ln/>
        </p:spPr>
        <p:txBody>
          <a:bodyPr wrap="square" lIns="0" tIns="0" rIns="0" bIns="0" rtlCol="0" anchor="ctr"/>
          <a:lstStyle/>
          <a:p>
            <a:pPr marL="0" indent="0" algn="ctr">
              <a:buNone/>
            </a:pPr>
            <a:r>
              <a:rPr lang="en-US" sz="3000" b="1" dirty="0">
                <a:solidFill>
                  <a:srgbClr val="004077"/>
                </a:solidFill>
                <a:latin typeface="Arial" pitchFamily="34" charset="0"/>
                <a:ea typeface="Arial" pitchFamily="34" charset="-122"/>
                <a:cs typeface="Arial" pitchFamily="34" charset="-120"/>
              </a:rPr>
              <a:t>45 days</a:t>
            </a:r>
            <a:endParaRPr lang="en-US" sz="3000" dirty="0"/>
          </a:p>
        </p:txBody>
      </p:sp>
      <p:sp>
        <p:nvSpPr>
          <p:cNvPr id="15" name="Text 13"/>
          <p:cNvSpPr txBox="1"/>
          <p:nvPr/>
        </p:nvSpPr>
        <p:spPr>
          <a:xfrm>
            <a:off x="6318504" y="2834640"/>
            <a:ext cx="2350008" cy="731520"/>
          </a:xfrm>
          <a:prstGeom prst="rect">
            <a:avLst/>
          </a:prstGeom>
          <a:no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on an industry placement with an employer</a:t>
            </a:r>
            <a:endParaRPr lang="en-US" sz="1400" dirty="0"/>
          </a:p>
        </p:txBody>
      </p:sp>
      <p:sp>
        <p:nvSpPr>
          <p:cNvPr id="16" name="80% / 20%"/>
          <p:cNvSpPr/>
          <p:nvPr/>
        </p:nvSpPr>
        <p:spPr>
          <a:xfrm>
            <a:off x="8997696" y="1965960"/>
            <a:ext cx="2624328"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7" name="accent bar"/>
          <p:cNvSpPr/>
          <p:nvPr/>
        </p:nvSpPr>
        <p:spPr>
          <a:xfrm>
            <a:off x="8997696" y="1965960"/>
            <a:ext cx="2624328" cy="109728"/>
          </a:xfrm>
          <a:prstGeom prst="rect">
            <a:avLst/>
          </a:prstGeom>
          <a:solidFill>
            <a:srgbClr val="0072BA"/>
          </a:solidFill>
          <a:ln w="12700">
            <a:solidFill>
              <a:srgbClr val="0072BA"/>
            </a:solidFill>
            <a:prstDash val="solid"/>
          </a:ln>
        </p:spPr>
        <p:txBody>
          <a:bodyPr/>
          <a:lstStyle/>
          <a:p>
            <a:endParaRPr lang="en-GB"/>
          </a:p>
        </p:txBody>
      </p:sp>
      <p:sp>
        <p:nvSpPr>
          <p:cNvPr id="18" name="Text 16"/>
          <p:cNvSpPr txBox="1"/>
          <p:nvPr/>
        </p:nvSpPr>
        <p:spPr>
          <a:xfrm>
            <a:off x="9134856" y="2148840"/>
            <a:ext cx="2350008" cy="685800"/>
          </a:xfrm>
          <a:prstGeom prst="rect">
            <a:avLst/>
          </a:prstGeom>
          <a:noFill/>
          <a:ln/>
        </p:spPr>
        <p:txBody>
          <a:bodyPr wrap="square" lIns="0" tIns="0" rIns="0" bIns="0" rtlCol="0" anchor="ctr"/>
          <a:lstStyle/>
          <a:p>
            <a:pPr marL="0" indent="0" algn="ctr">
              <a:buNone/>
            </a:pPr>
            <a:r>
              <a:rPr lang="en-US" sz="3000" b="1" dirty="0">
                <a:solidFill>
                  <a:srgbClr val="004077"/>
                </a:solidFill>
                <a:latin typeface="Arial" pitchFamily="34" charset="0"/>
                <a:ea typeface="Arial" pitchFamily="34" charset="-122"/>
                <a:cs typeface="Arial" pitchFamily="34" charset="-120"/>
              </a:rPr>
              <a:t>80% / 20%</a:t>
            </a:r>
            <a:endParaRPr lang="en-US" sz="3000" dirty="0"/>
          </a:p>
        </p:txBody>
      </p:sp>
      <p:sp>
        <p:nvSpPr>
          <p:cNvPr id="19" name="Text 17"/>
          <p:cNvSpPr txBox="1"/>
          <p:nvPr/>
        </p:nvSpPr>
        <p:spPr>
          <a:xfrm>
            <a:off x="9134856" y="2834640"/>
            <a:ext cx="2350008" cy="731520"/>
          </a:xfrm>
          <a:prstGeom prst="rect">
            <a:avLst/>
          </a:prstGeom>
          <a:no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classroom time / placement time</a:t>
            </a:r>
            <a:endParaRPr lang="en-US" sz="1400" dirty="0"/>
          </a:p>
        </p:txBody>
      </p:sp>
      <p:grpSp>
        <p:nvGrpSpPr>
          <p:cNvPr id="46" name="Group 45">
            <a:extLst>
              <a:ext uri="{FF2B5EF4-FFF2-40B4-BE49-F238E27FC236}">
                <a16:creationId xmlns:a16="http://schemas.microsoft.com/office/drawing/2014/main" id="{FB6648E2-47C8-FE58-B3B2-EFA2BEDC9F40}"/>
              </a:ext>
            </a:extLst>
          </p:cNvPr>
          <p:cNvGrpSpPr/>
          <p:nvPr/>
        </p:nvGrpSpPr>
        <p:grpSpPr>
          <a:xfrm>
            <a:off x="548640" y="3840480"/>
            <a:ext cx="11091672" cy="1527048"/>
            <a:chOff x="548640" y="3840480"/>
            <a:chExt cx="11091672" cy="1527048"/>
          </a:xfrm>
        </p:grpSpPr>
        <p:sp>
          <p:nvSpPr>
            <p:cNvPr id="20" name="Text 18"/>
            <p:cNvSpPr txBox="1"/>
            <p:nvPr/>
          </p:nvSpPr>
          <p:spPr>
            <a:xfrm>
              <a:off x="548640" y="3840480"/>
              <a:ext cx="11091672" cy="41148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Some T Level subjects:</a:t>
              </a:r>
              <a:endParaRPr lang="en-US" sz="1700" dirty="0"/>
            </a:p>
          </p:txBody>
        </p:sp>
        <p:sp>
          <p:nvSpPr>
            <p:cNvPr id="21" name="Digital"/>
            <p:cNvSpPr/>
            <p:nvPr/>
          </p:nvSpPr>
          <p:spPr>
            <a:xfrm>
              <a:off x="548640" y="4343400"/>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22" name="Text 20"/>
            <p:cNvSpPr txBox="1"/>
            <p:nvPr/>
          </p:nvSpPr>
          <p:spPr>
            <a:xfrm>
              <a:off x="548640" y="4343400"/>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Digital</a:t>
              </a:r>
              <a:endParaRPr lang="en-US" sz="1250" dirty="0"/>
            </a:p>
          </p:txBody>
        </p:sp>
        <p:sp>
          <p:nvSpPr>
            <p:cNvPr id="23" name="Health"/>
            <p:cNvSpPr/>
            <p:nvPr/>
          </p:nvSpPr>
          <p:spPr>
            <a:xfrm>
              <a:off x="2788920" y="4343400"/>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24" name="Text 22"/>
            <p:cNvSpPr txBox="1"/>
            <p:nvPr/>
          </p:nvSpPr>
          <p:spPr>
            <a:xfrm>
              <a:off x="2788920" y="4343400"/>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Health</a:t>
              </a:r>
              <a:endParaRPr lang="en-US" sz="1250" dirty="0"/>
            </a:p>
          </p:txBody>
        </p:sp>
        <p:sp>
          <p:nvSpPr>
            <p:cNvPr id="25" name="Healthcare science"/>
            <p:cNvSpPr/>
            <p:nvPr/>
          </p:nvSpPr>
          <p:spPr>
            <a:xfrm>
              <a:off x="5029200" y="4343400"/>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26" name="Text 24"/>
            <p:cNvSpPr txBox="1"/>
            <p:nvPr/>
          </p:nvSpPr>
          <p:spPr>
            <a:xfrm>
              <a:off x="5029200" y="4343400"/>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Healthcare science</a:t>
              </a:r>
              <a:endParaRPr lang="en-US" sz="1250" dirty="0"/>
            </a:p>
          </p:txBody>
        </p:sp>
        <p:sp>
          <p:nvSpPr>
            <p:cNvPr id="27" name="Science"/>
            <p:cNvSpPr/>
            <p:nvPr/>
          </p:nvSpPr>
          <p:spPr>
            <a:xfrm>
              <a:off x="7269480" y="4343400"/>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28" name="Text 26"/>
            <p:cNvSpPr txBox="1"/>
            <p:nvPr/>
          </p:nvSpPr>
          <p:spPr>
            <a:xfrm>
              <a:off x="7269480" y="4343400"/>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Science</a:t>
              </a:r>
              <a:endParaRPr lang="en-US" sz="1250" dirty="0"/>
            </a:p>
          </p:txBody>
        </p:sp>
        <p:sp>
          <p:nvSpPr>
            <p:cNvPr id="29" name="Education and early years"/>
            <p:cNvSpPr/>
            <p:nvPr/>
          </p:nvSpPr>
          <p:spPr>
            <a:xfrm>
              <a:off x="9509760" y="4343400"/>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30" name="Text 28"/>
            <p:cNvSpPr txBox="1"/>
            <p:nvPr/>
          </p:nvSpPr>
          <p:spPr>
            <a:xfrm>
              <a:off x="9509760" y="4343400"/>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Education and early years</a:t>
              </a:r>
              <a:endParaRPr lang="en-US" sz="1250" dirty="0"/>
            </a:p>
          </p:txBody>
        </p:sp>
        <p:sp>
          <p:nvSpPr>
            <p:cNvPr id="31" name="Engineering"/>
            <p:cNvSpPr/>
            <p:nvPr/>
          </p:nvSpPr>
          <p:spPr>
            <a:xfrm>
              <a:off x="548640" y="4910328"/>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32" name="Text 30"/>
            <p:cNvSpPr txBox="1"/>
            <p:nvPr/>
          </p:nvSpPr>
          <p:spPr>
            <a:xfrm>
              <a:off x="548640" y="4910328"/>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Engineering</a:t>
              </a:r>
              <a:endParaRPr lang="en-US" sz="1250" dirty="0"/>
            </a:p>
          </p:txBody>
        </p:sp>
        <p:sp>
          <p:nvSpPr>
            <p:cNvPr id="33" name="Onsite construction"/>
            <p:cNvSpPr/>
            <p:nvPr/>
          </p:nvSpPr>
          <p:spPr>
            <a:xfrm>
              <a:off x="2788920" y="4910328"/>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34" name="Text 32"/>
            <p:cNvSpPr txBox="1"/>
            <p:nvPr/>
          </p:nvSpPr>
          <p:spPr>
            <a:xfrm>
              <a:off x="2788920" y="4910328"/>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Onsite construction</a:t>
              </a:r>
              <a:endParaRPr lang="en-US" sz="1250" dirty="0"/>
            </a:p>
          </p:txBody>
        </p:sp>
        <p:sp>
          <p:nvSpPr>
            <p:cNvPr id="35" name="Building services engineering"/>
            <p:cNvSpPr/>
            <p:nvPr/>
          </p:nvSpPr>
          <p:spPr>
            <a:xfrm>
              <a:off x="5029200" y="4910328"/>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36" name="Text 34"/>
            <p:cNvSpPr txBox="1"/>
            <p:nvPr/>
          </p:nvSpPr>
          <p:spPr>
            <a:xfrm>
              <a:off x="5029200" y="4910328"/>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Building services engineering</a:t>
              </a:r>
              <a:endParaRPr lang="en-US" sz="1250" dirty="0"/>
            </a:p>
          </p:txBody>
        </p:sp>
        <p:sp>
          <p:nvSpPr>
            <p:cNvPr id="37" name="Accounting"/>
            <p:cNvSpPr/>
            <p:nvPr/>
          </p:nvSpPr>
          <p:spPr>
            <a:xfrm>
              <a:off x="7269480" y="4910328"/>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38" name="Text 36"/>
            <p:cNvSpPr txBox="1"/>
            <p:nvPr/>
          </p:nvSpPr>
          <p:spPr>
            <a:xfrm>
              <a:off x="7269480" y="4910328"/>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Accounting</a:t>
              </a:r>
              <a:endParaRPr lang="en-US" sz="1250" dirty="0"/>
            </a:p>
          </p:txBody>
        </p:sp>
        <p:sp>
          <p:nvSpPr>
            <p:cNvPr id="39" name="Agriculture"/>
            <p:cNvSpPr/>
            <p:nvPr/>
          </p:nvSpPr>
          <p:spPr>
            <a:xfrm>
              <a:off x="9509760" y="4910328"/>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40" name="Text 38"/>
            <p:cNvSpPr txBox="1"/>
            <p:nvPr/>
          </p:nvSpPr>
          <p:spPr>
            <a:xfrm>
              <a:off x="9509760" y="4910328"/>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Agriculture</a:t>
              </a:r>
              <a:endParaRPr lang="en-US" sz="1250" dirty="0"/>
            </a:p>
          </p:txBody>
        </p:sp>
      </p:grpSp>
      <p:sp>
        <p:nvSpPr>
          <p:cNvPr id="41" name="question bar"/>
          <p:cNvSpPr/>
          <p:nvPr/>
        </p:nvSpPr>
        <p:spPr>
          <a:xfrm>
            <a:off x="548640" y="5577840"/>
            <a:ext cx="11091672" cy="548640"/>
          </a:xfrm>
          <a:prstGeom prst="roundRect">
            <a:avLst>
              <a:gd name="adj" fmla="val 20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42" name="question circle"/>
          <p:cNvSpPr/>
          <p:nvPr/>
        </p:nvSpPr>
        <p:spPr>
          <a:xfrm>
            <a:off x="731520" y="5614416"/>
            <a:ext cx="475488" cy="475488"/>
          </a:xfrm>
          <a:prstGeom prst="ellipse">
            <a:avLst/>
          </a:prstGeom>
          <a:solidFill>
            <a:srgbClr val="C25C8F"/>
          </a:solidFill>
          <a:ln w="12700">
            <a:solidFill>
              <a:srgbClr val="C25C8F"/>
            </a:solidFill>
            <a:prstDash val="solid"/>
          </a:ln>
        </p:spPr>
        <p:txBody>
          <a:bodyPr/>
          <a:lstStyle/>
          <a:p>
            <a:endParaRPr lang="en-GB"/>
          </a:p>
        </p:txBody>
      </p:sp>
      <p:pic>
        <p:nvPicPr>
          <p:cNvPr id="43" name="question icon" descr="preencoded.png"/>
          <p:cNvPicPr>
            <a:picLocks noChangeAspect="1"/>
          </p:cNvPicPr>
          <p:nvPr/>
        </p:nvPicPr>
        <p:blipFill>
          <a:blip r:embed="rId3"/>
          <a:stretch>
            <a:fillRect/>
          </a:stretch>
        </p:blipFill>
        <p:spPr>
          <a:xfrm>
            <a:off x="845637" y="5728533"/>
            <a:ext cx="247254" cy="247254"/>
          </a:xfrm>
          <a:prstGeom prst="rect">
            <a:avLst/>
          </a:prstGeom>
        </p:spPr>
      </p:pic>
      <p:sp>
        <p:nvSpPr>
          <p:cNvPr id="44" name="Text 41"/>
          <p:cNvSpPr txBox="1"/>
          <p:nvPr/>
        </p:nvSpPr>
        <p:spPr>
          <a:xfrm>
            <a:off x="1371600" y="5577840"/>
            <a:ext cx="10085832" cy="54864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T Levels give you UCAS points, which can get you onto a higher-level course.</a:t>
            </a:r>
            <a:endParaRPr lang="en-US" sz="2000" dirty="0"/>
          </a:p>
        </p:txBody>
      </p:sp>
      <p:sp>
        <p:nvSpPr>
          <p:cNvPr id="4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ppt_x"/>
                                          </p:val>
                                        </p:tav>
                                        <p:tav tm="100000">
                                          <p:val>
                                            <p:strVal val="#ppt_x"/>
                                          </p:val>
                                        </p:tav>
                                      </p:tavLst>
                                    </p:anim>
                                    <p:anim calcmode="lin" valueType="num">
                                      <p:cBhvr additive="base">
                                        <p:cTn id="60" dur="500" fill="hold"/>
                                        <p:tgtEl>
                                          <p:spTgt spid="1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ppt_x"/>
                                          </p:val>
                                        </p:tav>
                                        <p:tav tm="100000">
                                          <p:val>
                                            <p:strVal val="#ppt_x"/>
                                          </p:val>
                                        </p:tav>
                                      </p:tavLst>
                                    </p:anim>
                                    <p:anim calcmode="lin" valueType="num">
                                      <p:cBhvr additive="base">
                                        <p:cTn id="64" dur="500" fill="hold"/>
                                        <p:tgtEl>
                                          <p:spTgt spid="1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fill="hold"/>
                                        <p:tgtEl>
                                          <p:spTgt spid="19"/>
                                        </p:tgtEl>
                                        <p:attrNameLst>
                                          <p:attrName>ppt_x</p:attrName>
                                        </p:attrNameLst>
                                      </p:cBhvr>
                                      <p:tavLst>
                                        <p:tav tm="0">
                                          <p:val>
                                            <p:strVal val="#ppt_x"/>
                                          </p:val>
                                        </p:tav>
                                        <p:tav tm="100000">
                                          <p:val>
                                            <p:strVal val="#ppt_x"/>
                                          </p:val>
                                        </p:tav>
                                      </p:tavLst>
                                    </p:anim>
                                    <p:anim calcmode="lin" valueType="num">
                                      <p:cBhvr additive="base">
                                        <p:cTn id="6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6"/>
                                        </p:tgtEl>
                                        <p:attrNameLst>
                                          <p:attrName>style.visibility</p:attrName>
                                        </p:attrNameLst>
                                      </p:cBhvr>
                                      <p:to>
                                        <p:strVal val="visible"/>
                                      </p:to>
                                    </p:set>
                                    <p:anim calcmode="lin" valueType="num">
                                      <p:cBhvr additive="base">
                                        <p:cTn id="73" dur="500" fill="hold"/>
                                        <p:tgtEl>
                                          <p:spTgt spid="46"/>
                                        </p:tgtEl>
                                        <p:attrNameLst>
                                          <p:attrName>ppt_x</p:attrName>
                                        </p:attrNameLst>
                                      </p:cBhvr>
                                      <p:tavLst>
                                        <p:tav tm="0">
                                          <p:val>
                                            <p:strVal val="#ppt_x"/>
                                          </p:val>
                                        </p:tav>
                                        <p:tav tm="100000">
                                          <p:val>
                                            <p:strVal val="#ppt_x"/>
                                          </p:val>
                                        </p:tav>
                                      </p:tavLst>
                                    </p:anim>
                                    <p:anim calcmode="lin" valueType="num">
                                      <p:cBhvr additive="base">
                                        <p:cTn id="74"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41"/>
                                        </p:tgtEl>
                                        <p:attrNameLst>
                                          <p:attrName>style.visibility</p:attrName>
                                        </p:attrNameLst>
                                      </p:cBhvr>
                                      <p:to>
                                        <p:strVal val="visible"/>
                                      </p:to>
                                    </p:set>
                                    <p:anim calcmode="lin" valueType="num">
                                      <p:cBhvr additive="base">
                                        <p:cTn id="79" dur="500" fill="hold"/>
                                        <p:tgtEl>
                                          <p:spTgt spid="41"/>
                                        </p:tgtEl>
                                        <p:attrNameLst>
                                          <p:attrName>ppt_x</p:attrName>
                                        </p:attrNameLst>
                                      </p:cBhvr>
                                      <p:tavLst>
                                        <p:tav tm="0">
                                          <p:val>
                                            <p:strVal val="#ppt_x"/>
                                          </p:val>
                                        </p:tav>
                                        <p:tav tm="100000">
                                          <p:val>
                                            <p:strVal val="#ppt_x"/>
                                          </p:val>
                                        </p:tav>
                                      </p:tavLst>
                                    </p:anim>
                                    <p:anim calcmode="lin" valueType="num">
                                      <p:cBhvr additive="base">
                                        <p:cTn id="80" dur="500" fill="hold"/>
                                        <p:tgtEl>
                                          <p:spTgt spid="41"/>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anim calcmode="lin" valueType="num">
                                      <p:cBhvr additive="base">
                                        <p:cTn id="83" dur="500" fill="hold"/>
                                        <p:tgtEl>
                                          <p:spTgt spid="42"/>
                                        </p:tgtEl>
                                        <p:attrNameLst>
                                          <p:attrName>ppt_x</p:attrName>
                                        </p:attrNameLst>
                                      </p:cBhvr>
                                      <p:tavLst>
                                        <p:tav tm="0">
                                          <p:val>
                                            <p:strVal val="#ppt_x"/>
                                          </p:val>
                                        </p:tav>
                                        <p:tav tm="100000">
                                          <p:val>
                                            <p:strVal val="#ppt_x"/>
                                          </p:val>
                                        </p:tav>
                                      </p:tavLst>
                                    </p:anim>
                                    <p:anim calcmode="lin" valueType="num">
                                      <p:cBhvr additive="base">
                                        <p:cTn id="84" dur="500" fill="hold"/>
                                        <p:tgtEl>
                                          <p:spTgt spid="42"/>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43"/>
                                        </p:tgtEl>
                                        <p:attrNameLst>
                                          <p:attrName>style.visibility</p:attrName>
                                        </p:attrNameLst>
                                      </p:cBhvr>
                                      <p:to>
                                        <p:strVal val="visible"/>
                                      </p:to>
                                    </p:set>
                                    <p:anim calcmode="lin" valueType="num">
                                      <p:cBhvr additive="base">
                                        <p:cTn id="87" dur="500" fill="hold"/>
                                        <p:tgtEl>
                                          <p:spTgt spid="43"/>
                                        </p:tgtEl>
                                        <p:attrNameLst>
                                          <p:attrName>ppt_x</p:attrName>
                                        </p:attrNameLst>
                                      </p:cBhvr>
                                      <p:tavLst>
                                        <p:tav tm="0">
                                          <p:val>
                                            <p:strVal val="#ppt_x"/>
                                          </p:val>
                                        </p:tav>
                                        <p:tav tm="100000">
                                          <p:val>
                                            <p:strVal val="#ppt_x"/>
                                          </p:val>
                                        </p:tav>
                                      </p:tavLst>
                                    </p:anim>
                                    <p:anim calcmode="lin" valueType="num">
                                      <p:cBhvr additive="base">
                                        <p:cTn id="88" dur="500" fill="hold"/>
                                        <p:tgtEl>
                                          <p:spTgt spid="43"/>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44"/>
                                        </p:tgtEl>
                                        <p:attrNameLst>
                                          <p:attrName>style.visibility</p:attrName>
                                        </p:attrNameLst>
                                      </p:cBhvr>
                                      <p:to>
                                        <p:strVal val="visible"/>
                                      </p:to>
                                    </p:set>
                                    <p:anim calcmode="lin" valueType="num">
                                      <p:cBhvr additive="base">
                                        <p:cTn id="91" dur="500" fill="hold"/>
                                        <p:tgtEl>
                                          <p:spTgt spid="44"/>
                                        </p:tgtEl>
                                        <p:attrNameLst>
                                          <p:attrName>ppt_x</p:attrName>
                                        </p:attrNameLst>
                                      </p:cBhvr>
                                      <p:tavLst>
                                        <p:tav tm="0">
                                          <p:val>
                                            <p:strVal val="#ppt_x"/>
                                          </p:val>
                                        </p:tav>
                                        <p:tav tm="100000">
                                          <p:val>
                                            <p:strVal val="#ppt_x"/>
                                          </p:val>
                                        </p:tav>
                                      </p:tavLst>
                                    </p:anim>
                                    <p:anim calcmode="lin" valueType="num">
                                      <p:cBhvr additive="base">
                                        <p:cTn id="9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41" grpId="0" animBg="1"/>
      <p:bldP spid="42" grpId="0" animBg="1"/>
      <p:bldP spid="4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Work-based pathway: apprenticeships</a:t>
            </a:r>
            <a:endParaRPr lang="en-US" sz="3200" dirty="0"/>
          </a:p>
        </p:txBody>
      </p:sp>
      <p:sp>
        <p:nvSpPr>
          <p:cNvPr id="3" name="Levels 6–7"/>
          <p:cNvSpPr/>
          <p:nvPr/>
        </p:nvSpPr>
        <p:spPr>
          <a:xfrm>
            <a:off x="548640" y="1463040"/>
            <a:ext cx="1280160" cy="822960"/>
          </a:xfrm>
          <a:prstGeom prst="roundRect">
            <a:avLst>
              <a:gd name="adj" fmla="val 8889"/>
            </a:avLst>
          </a:prstGeom>
          <a:solidFill>
            <a:srgbClr val="6F8F00"/>
          </a:solidFill>
          <a:ln w="12700">
            <a:solidFill>
              <a:srgbClr val="6F8F00"/>
            </a:solidFill>
            <a:prstDash val="solid"/>
          </a:ln>
        </p:spPr>
        <p:txBody>
          <a:bodyPr/>
          <a:lstStyle/>
          <a:p>
            <a:endParaRPr lang="en-GB"/>
          </a:p>
        </p:txBody>
      </p:sp>
      <p:sp>
        <p:nvSpPr>
          <p:cNvPr id="4" name="Text 2"/>
          <p:cNvSpPr txBox="1"/>
          <p:nvPr/>
        </p:nvSpPr>
        <p:spPr>
          <a:xfrm>
            <a:off x="548640" y="1463040"/>
            <a:ext cx="1280160" cy="82296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Levels 6–7</a:t>
            </a:r>
            <a:endParaRPr lang="en-US" sz="1300" dirty="0"/>
          </a:p>
        </p:txBody>
      </p:sp>
      <p:sp>
        <p:nvSpPr>
          <p:cNvPr id="5" name="Degree apprenticeship"/>
          <p:cNvSpPr/>
          <p:nvPr/>
        </p:nvSpPr>
        <p:spPr>
          <a:xfrm>
            <a:off x="1920240" y="1463040"/>
            <a:ext cx="3017520" cy="822960"/>
          </a:xfrm>
          <a:prstGeom prst="roundRect">
            <a:avLst>
              <a:gd name="adj" fmla="val 1333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6" name="Text 4"/>
          <p:cNvSpPr txBox="1"/>
          <p:nvPr/>
        </p:nvSpPr>
        <p:spPr>
          <a:xfrm>
            <a:off x="2057400" y="1463040"/>
            <a:ext cx="2743200" cy="82296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Degree apprenticeship</a:t>
            </a:r>
            <a:endParaRPr lang="en-US" sz="1500" dirty="0"/>
          </a:p>
        </p:txBody>
      </p:sp>
      <p:sp>
        <p:nvSpPr>
          <p:cNvPr id="7" name="Levels 4–5"/>
          <p:cNvSpPr/>
          <p:nvPr/>
        </p:nvSpPr>
        <p:spPr>
          <a:xfrm>
            <a:off x="548640" y="2423160"/>
            <a:ext cx="1280160" cy="822960"/>
          </a:xfrm>
          <a:prstGeom prst="roundRect">
            <a:avLst>
              <a:gd name="adj" fmla="val 8889"/>
            </a:avLst>
          </a:prstGeom>
          <a:solidFill>
            <a:srgbClr val="007DAE"/>
          </a:solidFill>
          <a:ln w="12700">
            <a:solidFill>
              <a:srgbClr val="007DAE"/>
            </a:solidFill>
            <a:prstDash val="solid"/>
          </a:ln>
        </p:spPr>
        <p:txBody>
          <a:bodyPr/>
          <a:lstStyle/>
          <a:p>
            <a:endParaRPr lang="en-GB"/>
          </a:p>
        </p:txBody>
      </p:sp>
      <p:sp>
        <p:nvSpPr>
          <p:cNvPr id="8" name="Text 6"/>
          <p:cNvSpPr txBox="1"/>
          <p:nvPr/>
        </p:nvSpPr>
        <p:spPr>
          <a:xfrm>
            <a:off x="548640" y="2423160"/>
            <a:ext cx="1280160" cy="82296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Levels 4–5</a:t>
            </a:r>
            <a:endParaRPr lang="en-US" sz="1300" dirty="0"/>
          </a:p>
        </p:txBody>
      </p:sp>
      <p:sp>
        <p:nvSpPr>
          <p:cNvPr id="9" name="Higher apprenticeship"/>
          <p:cNvSpPr/>
          <p:nvPr/>
        </p:nvSpPr>
        <p:spPr>
          <a:xfrm>
            <a:off x="1920240" y="2423160"/>
            <a:ext cx="3017520" cy="822960"/>
          </a:xfrm>
          <a:prstGeom prst="roundRect">
            <a:avLst>
              <a:gd name="adj" fmla="val 1333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8"/>
          <p:cNvSpPr txBox="1"/>
          <p:nvPr/>
        </p:nvSpPr>
        <p:spPr>
          <a:xfrm>
            <a:off x="2057400" y="2423160"/>
            <a:ext cx="2743200" cy="82296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Higher apprenticeship</a:t>
            </a:r>
            <a:endParaRPr lang="en-US" sz="1500" dirty="0"/>
          </a:p>
        </p:txBody>
      </p:sp>
      <p:sp>
        <p:nvSpPr>
          <p:cNvPr id="11" name="Level 3"/>
          <p:cNvSpPr/>
          <p:nvPr/>
        </p:nvSpPr>
        <p:spPr>
          <a:xfrm>
            <a:off x="548640" y="3383280"/>
            <a:ext cx="1280160" cy="822960"/>
          </a:xfrm>
          <a:prstGeom prst="roundRect">
            <a:avLst>
              <a:gd name="adj" fmla="val 8889"/>
            </a:avLst>
          </a:prstGeom>
          <a:solidFill>
            <a:srgbClr val="5B3FB5"/>
          </a:solidFill>
          <a:ln w="12700">
            <a:solidFill>
              <a:srgbClr val="5B3FB5"/>
            </a:solidFill>
            <a:prstDash val="solid"/>
          </a:ln>
        </p:spPr>
        <p:txBody>
          <a:bodyPr/>
          <a:lstStyle/>
          <a:p>
            <a:endParaRPr lang="en-GB"/>
          </a:p>
        </p:txBody>
      </p:sp>
      <p:sp>
        <p:nvSpPr>
          <p:cNvPr id="12" name="Text 10"/>
          <p:cNvSpPr txBox="1"/>
          <p:nvPr/>
        </p:nvSpPr>
        <p:spPr>
          <a:xfrm>
            <a:off x="548640" y="3383280"/>
            <a:ext cx="1280160" cy="82296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Level 3</a:t>
            </a:r>
            <a:endParaRPr lang="en-US" sz="1300" dirty="0"/>
          </a:p>
        </p:txBody>
      </p:sp>
      <p:sp>
        <p:nvSpPr>
          <p:cNvPr id="13" name="Advanced apprenticeship"/>
          <p:cNvSpPr/>
          <p:nvPr/>
        </p:nvSpPr>
        <p:spPr>
          <a:xfrm>
            <a:off x="1920240" y="3383280"/>
            <a:ext cx="3017520" cy="822960"/>
          </a:xfrm>
          <a:prstGeom prst="roundRect">
            <a:avLst>
              <a:gd name="adj" fmla="val 13333"/>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4" name="Text 12"/>
          <p:cNvSpPr txBox="1"/>
          <p:nvPr/>
        </p:nvSpPr>
        <p:spPr>
          <a:xfrm>
            <a:off x="2057400" y="3383280"/>
            <a:ext cx="2743200" cy="82296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Advanced apprenticeship</a:t>
            </a:r>
            <a:endParaRPr lang="en-US" sz="1500" dirty="0"/>
          </a:p>
        </p:txBody>
      </p:sp>
      <p:sp>
        <p:nvSpPr>
          <p:cNvPr id="15" name="Level 2"/>
          <p:cNvSpPr/>
          <p:nvPr/>
        </p:nvSpPr>
        <p:spPr>
          <a:xfrm>
            <a:off x="548640" y="4343400"/>
            <a:ext cx="1280160" cy="822960"/>
          </a:xfrm>
          <a:prstGeom prst="roundRect">
            <a:avLst>
              <a:gd name="adj" fmla="val 8889"/>
            </a:avLst>
          </a:prstGeom>
          <a:solidFill>
            <a:srgbClr val="A3157F"/>
          </a:solidFill>
          <a:ln w="12700">
            <a:solidFill>
              <a:srgbClr val="A3157F"/>
            </a:solidFill>
            <a:prstDash val="solid"/>
          </a:ln>
        </p:spPr>
        <p:txBody>
          <a:bodyPr/>
          <a:lstStyle/>
          <a:p>
            <a:endParaRPr lang="en-GB"/>
          </a:p>
        </p:txBody>
      </p:sp>
      <p:sp>
        <p:nvSpPr>
          <p:cNvPr id="16" name="Text 14"/>
          <p:cNvSpPr txBox="1"/>
          <p:nvPr/>
        </p:nvSpPr>
        <p:spPr>
          <a:xfrm>
            <a:off x="548640" y="4343400"/>
            <a:ext cx="1280160" cy="82296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Level 2</a:t>
            </a:r>
            <a:endParaRPr lang="en-US" sz="1300" dirty="0"/>
          </a:p>
        </p:txBody>
      </p:sp>
      <p:sp>
        <p:nvSpPr>
          <p:cNvPr id="17" name="Intermediate apprenticeship"/>
          <p:cNvSpPr/>
          <p:nvPr/>
        </p:nvSpPr>
        <p:spPr>
          <a:xfrm>
            <a:off x="1920240" y="4343400"/>
            <a:ext cx="3017520" cy="822960"/>
          </a:xfrm>
          <a:prstGeom prst="roundRect">
            <a:avLst>
              <a:gd name="adj" fmla="val 13333"/>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6"/>
          <p:cNvSpPr txBox="1"/>
          <p:nvPr/>
        </p:nvSpPr>
        <p:spPr>
          <a:xfrm>
            <a:off x="2057400" y="4343400"/>
            <a:ext cx="2743200" cy="82296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Intermediate apprenticeship</a:t>
            </a:r>
            <a:endParaRPr lang="en-US" sz="1500" dirty="0"/>
          </a:p>
        </p:txBody>
      </p:sp>
      <p:sp>
        <p:nvSpPr>
          <p:cNvPr id="19" name="Text 17"/>
          <p:cNvSpPr txBox="1"/>
          <p:nvPr/>
        </p:nvSpPr>
        <p:spPr>
          <a:xfrm>
            <a:off x="548640" y="5349240"/>
            <a:ext cx="4389120" cy="731520"/>
          </a:xfrm>
          <a:prstGeom prst="rect">
            <a:avLst/>
          </a:prstGeom>
          <a:noFill/>
          <a:ln/>
        </p:spPr>
        <p:txBody>
          <a:bodyPr wrap="square" lIns="0" tIns="0" rIns="0" bIns="0" rtlCol="0" anchor="ctr"/>
          <a:lstStyle/>
          <a:p>
            <a:pPr marL="0" indent="0">
              <a:buNone/>
            </a:pPr>
            <a:r>
              <a:rPr lang="en-US" sz="1400" i="1" dirty="0">
                <a:solidFill>
                  <a:srgbClr val="4F6072"/>
                </a:solidFill>
                <a:latin typeface="Arial" pitchFamily="34" charset="0"/>
                <a:ea typeface="Arial" pitchFamily="34" charset="-122"/>
                <a:cs typeface="Arial" pitchFamily="34" charset="-120"/>
              </a:rPr>
              <a:t>Starting at 16? Most start at Level 2 or 3.</a:t>
            </a:r>
            <a:endParaRPr lang="en-US" sz="1400" dirty="0"/>
          </a:p>
        </p:txBody>
      </p:sp>
      <p:sp>
        <p:nvSpPr>
          <p:cNvPr id="20" name="Earn while you learn"/>
          <p:cNvSpPr/>
          <p:nvPr/>
        </p:nvSpPr>
        <p:spPr>
          <a:xfrm>
            <a:off x="5212080" y="1463040"/>
            <a:ext cx="6428232" cy="1417320"/>
          </a:xfrm>
          <a:prstGeom prst="roundRect">
            <a:avLst>
              <a:gd name="adj" fmla="val 774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1" name="Earn while you learn" descr="Earn while you learn"/>
          <p:cNvPicPr>
            <a:picLocks noChangeAspect="1"/>
          </p:cNvPicPr>
          <p:nvPr/>
        </p:nvPicPr>
        <p:blipFill>
          <a:blip r:embed="rId3"/>
          <a:srcRect/>
          <a:stretch/>
        </p:blipFill>
        <p:spPr>
          <a:xfrm>
            <a:off x="5321808" y="1572768"/>
            <a:ext cx="1737360" cy="1197864"/>
          </a:xfrm>
          <a:prstGeom prst="rect">
            <a:avLst/>
          </a:prstGeom>
        </p:spPr>
      </p:pic>
      <p:sp>
        <p:nvSpPr>
          <p:cNvPr id="22" name="Text 19"/>
          <p:cNvSpPr txBox="1"/>
          <p:nvPr/>
        </p:nvSpPr>
        <p:spPr>
          <a:xfrm>
            <a:off x="7223760" y="1554480"/>
            <a:ext cx="4297680" cy="457200"/>
          </a:xfrm>
          <a:prstGeom prst="rect">
            <a:avLst/>
          </a:prstGeom>
          <a:noFill/>
          <a:ln/>
        </p:spPr>
        <p:txBody>
          <a:bodyPr wrap="square" lIns="0" tIns="0" rIns="0" bIns="0" rtlCol="0" anchor="ctr"/>
          <a:lstStyle/>
          <a:p>
            <a:pPr marL="0" indent="0">
              <a:buNone/>
            </a:pPr>
            <a:r>
              <a:rPr lang="en-US" sz="1800" b="1" dirty="0">
                <a:solidFill>
                  <a:srgbClr val="004077"/>
                </a:solidFill>
                <a:latin typeface="Arial" pitchFamily="34" charset="0"/>
                <a:ea typeface="Arial" pitchFamily="34" charset="-122"/>
                <a:cs typeface="Arial" pitchFamily="34" charset="-120"/>
              </a:rPr>
              <a:t>Earn while you learn</a:t>
            </a:r>
            <a:endParaRPr lang="en-US" sz="1800" dirty="0"/>
          </a:p>
        </p:txBody>
      </p:sp>
      <p:sp>
        <p:nvSpPr>
          <p:cNvPr id="23" name="Text 20"/>
          <p:cNvSpPr txBox="1"/>
          <p:nvPr/>
        </p:nvSpPr>
        <p:spPr>
          <a:xfrm>
            <a:off x="7223760" y="2011680"/>
            <a:ext cx="4297680" cy="777240"/>
          </a:xfrm>
          <a:prstGeom prst="rect">
            <a:avLst/>
          </a:prstGeom>
          <a:noFill/>
          <a:ln/>
        </p:spPr>
        <p:txBody>
          <a:bodyPr wrap="square" lIns="0" tIns="0" rIns="0" bIns="0" rtlCol="0" anchor="t"/>
          <a:lstStyle/>
          <a:p>
            <a:pPr marL="0" indent="0">
              <a:buNone/>
            </a:pPr>
            <a:r>
              <a:rPr lang="en-US" sz="1400" dirty="0">
                <a:solidFill>
                  <a:srgbClr val="0B2A4A"/>
                </a:solidFill>
                <a:latin typeface="Arial" pitchFamily="34" charset="0"/>
                <a:ea typeface="Arial" pitchFamily="34" charset="-122"/>
                <a:cs typeface="Arial" pitchFamily="34" charset="-120"/>
              </a:rPr>
              <a:t>At least £8.00 an hour (apprentice minimum wage from April 2026) – many employers pay more.</a:t>
            </a:r>
            <a:endParaRPr lang="en-US" sz="1400" dirty="0"/>
          </a:p>
        </p:txBody>
      </p:sp>
      <p:sp>
        <p:nvSpPr>
          <p:cNvPr id="24" name="Learn by doing the job"/>
          <p:cNvSpPr/>
          <p:nvPr/>
        </p:nvSpPr>
        <p:spPr>
          <a:xfrm>
            <a:off x="5212080" y="3035808"/>
            <a:ext cx="6428232" cy="1417320"/>
          </a:xfrm>
          <a:prstGeom prst="roundRect">
            <a:avLst>
              <a:gd name="adj" fmla="val 774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5" name="Learn by doing the job" descr="Learn by doing the job"/>
          <p:cNvPicPr>
            <a:picLocks noChangeAspect="1"/>
          </p:cNvPicPr>
          <p:nvPr/>
        </p:nvPicPr>
        <p:blipFill>
          <a:blip r:embed="rId4"/>
          <a:srcRect/>
          <a:stretch/>
        </p:blipFill>
        <p:spPr>
          <a:xfrm>
            <a:off x="5321808" y="3145536"/>
            <a:ext cx="1737360" cy="1197864"/>
          </a:xfrm>
          <a:prstGeom prst="rect">
            <a:avLst/>
          </a:prstGeom>
        </p:spPr>
      </p:pic>
      <p:sp>
        <p:nvSpPr>
          <p:cNvPr id="26" name="Text 22"/>
          <p:cNvSpPr txBox="1"/>
          <p:nvPr/>
        </p:nvSpPr>
        <p:spPr>
          <a:xfrm>
            <a:off x="7223760" y="3127248"/>
            <a:ext cx="4297680" cy="457200"/>
          </a:xfrm>
          <a:prstGeom prst="rect">
            <a:avLst/>
          </a:prstGeom>
          <a:noFill/>
          <a:ln/>
        </p:spPr>
        <p:txBody>
          <a:bodyPr wrap="square" lIns="0" tIns="0" rIns="0" bIns="0" rtlCol="0" anchor="ctr"/>
          <a:lstStyle/>
          <a:p>
            <a:pPr marL="0" indent="0">
              <a:buNone/>
            </a:pPr>
            <a:r>
              <a:rPr lang="en-US" sz="1800" b="1" dirty="0">
                <a:solidFill>
                  <a:srgbClr val="004077"/>
                </a:solidFill>
                <a:latin typeface="Arial" pitchFamily="34" charset="0"/>
                <a:ea typeface="Arial" pitchFamily="34" charset="-122"/>
                <a:cs typeface="Arial" pitchFamily="34" charset="-120"/>
              </a:rPr>
              <a:t>Learn by doing the job</a:t>
            </a:r>
            <a:endParaRPr lang="en-US" sz="1800" dirty="0"/>
          </a:p>
        </p:txBody>
      </p:sp>
      <p:sp>
        <p:nvSpPr>
          <p:cNvPr id="27" name="Text 23"/>
          <p:cNvSpPr txBox="1"/>
          <p:nvPr/>
        </p:nvSpPr>
        <p:spPr>
          <a:xfrm>
            <a:off x="7223760" y="3584448"/>
            <a:ext cx="4297680" cy="777240"/>
          </a:xfrm>
          <a:prstGeom prst="rect">
            <a:avLst/>
          </a:prstGeom>
          <a:noFill/>
          <a:ln/>
        </p:spPr>
        <p:txBody>
          <a:bodyPr wrap="square" lIns="0" tIns="0" rIns="0" bIns="0" rtlCol="0" anchor="t"/>
          <a:lstStyle/>
          <a:p>
            <a:pPr marL="0" indent="0">
              <a:buNone/>
            </a:pPr>
            <a:r>
              <a:rPr lang="en-US" sz="1400" dirty="0">
                <a:solidFill>
                  <a:srgbClr val="0B2A4A"/>
                </a:solidFill>
                <a:latin typeface="Arial" pitchFamily="34" charset="0"/>
                <a:ea typeface="Arial" pitchFamily="34" charset="-122"/>
                <a:cs typeface="Arial" pitchFamily="34" charset="-120"/>
              </a:rPr>
              <a:t>Most of your time is in the workplace, with some study at college or a training provider.</a:t>
            </a:r>
            <a:endParaRPr lang="en-US" sz="1400" dirty="0"/>
          </a:p>
        </p:txBody>
      </p:sp>
      <p:sp>
        <p:nvSpPr>
          <p:cNvPr id="28" name="Apply like a job"/>
          <p:cNvSpPr/>
          <p:nvPr/>
        </p:nvSpPr>
        <p:spPr>
          <a:xfrm>
            <a:off x="5212080" y="4608576"/>
            <a:ext cx="6428232" cy="1417320"/>
          </a:xfrm>
          <a:prstGeom prst="roundRect">
            <a:avLst>
              <a:gd name="adj" fmla="val 774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9" name="Apply like a job" descr="Apply like a job"/>
          <p:cNvPicPr>
            <a:picLocks noChangeAspect="1"/>
          </p:cNvPicPr>
          <p:nvPr/>
        </p:nvPicPr>
        <p:blipFill>
          <a:blip r:embed="rId5"/>
          <a:srcRect/>
          <a:stretch/>
        </p:blipFill>
        <p:spPr>
          <a:xfrm>
            <a:off x="5321808" y="4718304"/>
            <a:ext cx="1737360" cy="1197864"/>
          </a:xfrm>
          <a:prstGeom prst="rect">
            <a:avLst/>
          </a:prstGeom>
        </p:spPr>
      </p:pic>
      <p:sp>
        <p:nvSpPr>
          <p:cNvPr id="30" name="Text 25"/>
          <p:cNvSpPr txBox="1"/>
          <p:nvPr/>
        </p:nvSpPr>
        <p:spPr>
          <a:xfrm>
            <a:off x="7223760" y="4700016"/>
            <a:ext cx="4297680" cy="457200"/>
          </a:xfrm>
          <a:prstGeom prst="rect">
            <a:avLst/>
          </a:prstGeom>
          <a:noFill/>
          <a:ln/>
        </p:spPr>
        <p:txBody>
          <a:bodyPr wrap="square" lIns="0" tIns="0" rIns="0" bIns="0" rtlCol="0" anchor="ctr"/>
          <a:lstStyle/>
          <a:p>
            <a:pPr marL="0" indent="0">
              <a:buNone/>
            </a:pPr>
            <a:r>
              <a:rPr lang="en-US" sz="1800" b="1" dirty="0">
                <a:solidFill>
                  <a:srgbClr val="004077"/>
                </a:solidFill>
                <a:latin typeface="Arial" pitchFamily="34" charset="0"/>
                <a:ea typeface="Arial" pitchFamily="34" charset="-122"/>
                <a:cs typeface="Arial" pitchFamily="34" charset="-120"/>
              </a:rPr>
              <a:t>Apply like a job</a:t>
            </a:r>
            <a:endParaRPr lang="en-US" sz="1800" dirty="0"/>
          </a:p>
        </p:txBody>
      </p:sp>
      <p:sp>
        <p:nvSpPr>
          <p:cNvPr id="31" name="Text 26"/>
          <p:cNvSpPr txBox="1"/>
          <p:nvPr/>
        </p:nvSpPr>
        <p:spPr>
          <a:xfrm>
            <a:off x="7223760" y="5157216"/>
            <a:ext cx="4297680" cy="777240"/>
          </a:xfrm>
          <a:prstGeom prst="rect">
            <a:avLst/>
          </a:prstGeom>
          <a:noFill/>
          <a:ln/>
        </p:spPr>
        <p:txBody>
          <a:bodyPr wrap="square" lIns="0" tIns="0" rIns="0" bIns="0" rtlCol="0" anchor="t"/>
          <a:lstStyle/>
          <a:p>
            <a:pPr marL="0" indent="0">
              <a:buNone/>
            </a:pPr>
            <a:r>
              <a:rPr lang="en-US" sz="1400" dirty="0">
                <a:solidFill>
                  <a:srgbClr val="0B2A4A"/>
                </a:solidFill>
                <a:latin typeface="Arial" pitchFamily="34" charset="0"/>
                <a:ea typeface="Arial" pitchFamily="34" charset="-122"/>
                <a:cs typeface="Arial" pitchFamily="34" charset="-120"/>
              </a:rPr>
              <a:t>You need to find and apply for a vacancy – just like finding a job.</a:t>
            </a:r>
            <a:endParaRPr lang="en-US" sz="1400" dirty="0"/>
          </a:p>
        </p:txBody>
      </p:sp>
      <p:sp>
        <p:nvSpPr>
          <p:cNvPr id="32"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ppt_x"/>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ppt_x"/>
                                          </p:val>
                                        </p:tav>
                                        <p:tav tm="100000">
                                          <p:val>
                                            <p:strVal val="#ppt_x"/>
                                          </p:val>
                                        </p:tav>
                                      </p:tavLst>
                                    </p:anim>
                                    <p:anim calcmode="lin" valueType="num">
                                      <p:cBhvr additive="base">
                                        <p:cTn id="34" dur="500" fill="hold"/>
                                        <p:tgtEl>
                                          <p:spTgt spid="26"/>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ppt_x"/>
                                          </p:val>
                                        </p:tav>
                                        <p:tav tm="100000">
                                          <p:val>
                                            <p:strVal val="#ppt_x"/>
                                          </p:val>
                                        </p:tav>
                                      </p:tavLst>
                                    </p:anim>
                                    <p:anim calcmode="lin" valueType="num">
                                      <p:cBhvr additive="base">
                                        <p:cTn id="44" dur="500" fill="hold"/>
                                        <p:tgtEl>
                                          <p:spTgt spid="28"/>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ppt_x"/>
                                          </p:val>
                                        </p:tav>
                                        <p:tav tm="100000">
                                          <p:val>
                                            <p:strVal val="#ppt_x"/>
                                          </p:val>
                                        </p:tav>
                                      </p:tavLst>
                                    </p:anim>
                                    <p:anim calcmode="lin" valueType="num">
                                      <p:cBhvr additive="base">
                                        <p:cTn id="48" dur="500" fill="hold"/>
                                        <p:tgtEl>
                                          <p:spTgt spid="2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fill="hold"/>
                                        <p:tgtEl>
                                          <p:spTgt spid="30"/>
                                        </p:tgtEl>
                                        <p:attrNameLst>
                                          <p:attrName>ppt_x</p:attrName>
                                        </p:attrNameLst>
                                      </p:cBhvr>
                                      <p:tavLst>
                                        <p:tav tm="0">
                                          <p:val>
                                            <p:strVal val="#ppt_x"/>
                                          </p:val>
                                        </p:tav>
                                        <p:tav tm="100000">
                                          <p:val>
                                            <p:strVal val="#ppt_x"/>
                                          </p:val>
                                        </p:tav>
                                      </p:tavLst>
                                    </p:anim>
                                    <p:anim calcmode="lin" valueType="num">
                                      <p:cBhvr additive="base">
                                        <p:cTn id="52" dur="500" fill="hold"/>
                                        <p:tgtEl>
                                          <p:spTgt spid="3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additive="base">
                                        <p:cTn id="55" dur="500" fill="hold"/>
                                        <p:tgtEl>
                                          <p:spTgt spid="31"/>
                                        </p:tgtEl>
                                        <p:attrNameLst>
                                          <p:attrName>ppt_x</p:attrName>
                                        </p:attrNameLst>
                                      </p:cBhvr>
                                      <p:tavLst>
                                        <p:tav tm="0">
                                          <p:val>
                                            <p:strVal val="#ppt_x"/>
                                          </p:val>
                                        </p:tav>
                                        <p:tav tm="100000">
                                          <p:val>
                                            <p:strVal val="#ppt_x"/>
                                          </p:val>
                                        </p:tav>
                                      </p:tavLst>
                                    </p:anim>
                                    <p:anim calcmode="lin" valueType="num">
                                      <p:cBhvr additive="base">
                                        <p:cTn id="5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3" grpId="0" animBg="1"/>
      <p:bldP spid="24" grpId="0" animBg="1"/>
      <p:bldP spid="26" grpId="0" animBg="1"/>
      <p:bldP spid="27" grpId="0" animBg="1"/>
      <p:bldP spid="28" grpId="0" animBg="1"/>
      <p:bldP spid="30" grpId="0" animBg="1"/>
      <p:bldP spid="3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Academic pathway: A levels</a:t>
            </a:r>
            <a:endParaRPr lang="en-US" sz="3200" dirty="0"/>
          </a:p>
        </p:txBody>
      </p:sp>
      <p:sp>
        <p:nvSpPr>
          <p:cNvPr id="3" name="A levels"/>
          <p:cNvSpPr/>
          <p:nvPr/>
        </p:nvSpPr>
        <p:spPr>
          <a:xfrm>
            <a:off x="548640" y="1463040"/>
            <a:ext cx="5440680" cy="3749040"/>
          </a:xfrm>
          <a:prstGeom prst="roundRect">
            <a:avLst>
              <a:gd name="adj" fmla="val 292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A levels heading"/>
          <p:cNvSpPr/>
          <p:nvPr/>
        </p:nvSpPr>
        <p:spPr>
          <a:xfrm>
            <a:off x="685800" y="1600200"/>
            <a:ext cx="5166360" cy="548640"/>
          </a:xfrm>
          <a:prstGeom prst="roundRect">
            <a:avLst>
              <a:gd name="adj" fmla="val 50000"/>
            </a:avLst>
          </a:prstGeom>
          <a:solidFill>
            <a:srgbClr val="B5122E"/>
          </a:solidFill>
          <a:ln w="12700">
            <a:solidFill>
              <a:srgbClr val="B5122E"/>
            </a:solidFill>
            <a:prstDash val="solid"/>
          </a:ln>
        </p:spPr>
        <p:txBody>
          <a:bodyPr/>
          <a:lstStyle/>
          <a:p>
            <a:endParaRPr lang="en-GB"/>
          </a:p>
        </p:txBody>
      </p:sp>
      <p:sp>
        <p:nvSpPr>
          <p:cNvPr id="5" name="Text 3"/>
          <p:cNvSpPr txBox="1"/>
          <p:nvPr/>
        </p:nvSpPr>
        <p:spPr>
          <a:xfrm>
            <a:off x="685800" y="1600200"/>
            <a:ext cx="5166360" cy="548640"/>
          </a:xfrm>
          <a:prstGeom prst="rect">
            <a:avLst/>
          </a:prstGeom>
          <a:noFill/>
          <a:ln/>
        </p:spPr>
        <p:txBody>
          <a:bodyPr wrap="square" lIns="0" tIns="0" rIns="0" bIns="0" rtlCol="0" anchor="ctr"/>
          <a:lstStyle/>
          <a:p>
            <a:pPr marL="0" indent="0" algn="ctr">
              <a:buNone/>
            </a:pPr>
            <a:r>
              <a:rPr lang="en-US" sz="1900" b="1" dirty="0">
                <a:solidFill>
                  <a:srgbClr val="FFFFFF"/>
                </a:solidFill>
                <a:latin typeface="Arial" pitchFamily="34" charset="0"/>
                <a:ea typeface="Arial" pitchFamily="34" charset="-122"/>
                <a:cs typeface="Arial" pitchFamily="34" charset="-120"/>
              </a:rPr>
              <a:t>A levels (Level 3)</a:t>
            </a:r>
            <a:endParaRPr lang="en-US" sz="1900" dirty="0"/>
          </a:p>
        </p:txBody>
      </p:sp>
      <p:sp>
        <p:nvSpPr>
          <p:cNvPr id="6" name="Text 4"/>
          <p:cNvSpPr txBox="1"/>
          <p:nvPr/>
        </p:nvSpPr>
        <p:spPr>
          <a:xfrm>
            <a:off x="868680" y="2331720"/>
            <a:ext cx="4937760" cy="2743200"/>
          </a:xfrm>
          <a:prstGeom prst="rect">
            <a:avLst/>
          </a:prstGeom>
          <a:noFill/>
          <a:ln/>
        </p:spPr>
        <p:txBody>
          <a:bodyPr wrap="square" lIns="0" tIns="0" rIns="0" bIns="0" rtlCol="0" anchor="t"/>
          <a:lstStyle/>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Usually take 3 (sometimes 4)</a:t>
            </a:r>
            <a:endParaRPr lang="en-US" sz="1800" dirty="0"/>
          </a:p>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AS levels – in some schools</a:t>
            </a:r>
            <a:endParaRPr lang="en-US" sz="1800" dirty="0"/>
          </a:p>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Extended Project Qualification (EPQ)</a:t>
            </a:r>
            <a:endParaRPr lang="en-US" sz="1800" dirty="0"/>
          </a:p>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Level 3 Core Maths</a:t>
            </a:r>
            <a:endParaRPr lang="en-US" sz="1800" dirty="0"/>
          </a:p>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Mostly exams at the end of two years</a:t>
            </a:r>
            <a:endParaRPr lang="en-US" sz="1800" dirty="0"/>
          </a:p>
        </p:txBody>
      </p:sp>
      <p:sp>
        <p:nvSpPr>
          <p:cNvPr id="7" name="other level 3"/>
          <p:cNvSpPr/>
          <p:nvPr/>
        </p:nvSpPr>
        <p:spPr>
          <a:xfrm>
            <a:off x="6199632" y="1463040"/>
            <a:ext cx="5440680" cy="3749040"/>
          </a:xfrm>
          <a:prstGeom prst="roundRect">
            <a:avLst>
              <a:gd name="adj" fmla="val 292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8" name="other heading"/>
          <p:cNvSpPr/>
          <p:nvPr/>
        </p:nvSpPr>
        <p:spPr>
          <a:xfrm>
            <a:off x="6336792" y="1600200"/>
            <a:ext cx="5166360" cy="548640"/>
          </a:xfrm>
          <a:prstGeom prst="roundRect">
            <a:avLst>
              <a:gd name="adj" fmla="val 50000"/>
            </a:avLst>
          </a:prstGeom>
          <a:solidFill>
            <a:srgbClr val="007A43"/>
          </a:solidFill>
          <a:ln w="12700">
            <a:solidFill>
              <a:srgbClr val="007A43"/>
            </a:solidFill>
            <a:prstDash val="solid"/>
          </a:ln>
        </p:spPr>
        <p:txBody>
          <a:bodyPr/>
          <a:lstStyle/>
          <a:p>
            <a:endParaRPr lang="en-GB"/>
          </a:p>
        </p:txBody>
      </p:sp>
      <p:sp>
        <p:nvSpPr>
          <p:cNvPr id="9" name="Text 7"/>
          <p:cNvSpPr txBox="1"/>
          <p:nvPr/>
        </p:nvSpPr>
        <p:spPr>
          <a:xfrm>
            <a:off x="6336792" y="1600200"/>
            <a:ext cx="5166360" cy="548640"/>
          </a:xfrm>
          <a:prstGeom prst="rect">
            <a:avLst/>
          </a:prstGeom>
          <a:noFill/>
          <a:ln/>
        </p:spPr>
        <p:txBody>
          <a:bodyPr wrap="square" lIns="0" tIns="0" rIns="0" bIns="0"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Other Level 3 vocational qualifications</a:t>
            </a:r>
            <a:endParaRPr lang="en-US" sz="1700" dirty="0"/>
          </a:p>
        </p:txBody>
      </p:sp>
      <p:sp>
        <p:nvSpPr>
          <p:cNvPr id="10" name="Text 8"/>
          <p:cNvSpPr txBox="1"/>
          <p:nvPr/>
        </p:nvSpPr>
        <p:spPr>
          <a:xfrm>
            <a:off x="6519672" y="2331720"/>
            <a:ext cx="4937760" cy="2743200"/>
          </a:xfrm>
          <a:prstGeom prst="rect">
            <a:avLst/>
          </a:prstGeom>
          <a:noFill/>
          <a:ln/>
        </p:spPr>
        <p:txBody>
          <a:bodyPr wrap="square" lIns="0" tIns="0" rIns="0" bIns="0" rtlCol="0" anchor="t"/>
          <a:lstStyle/>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Related to a job area</a:t>
            </a:r>
            <a:endParaRPr lang="en-US" sz="1800" dirty="0"/>
          </a:p>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Small – the same size as 1 A level</a:t>
            </a:r>
            <a:endParaRPr lang="en-US" sz="1800" dirty="0"/>
          </a:p>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Large – the same size as 2 or 3 A levels</a:t>
            </a:r>
            <a:endParaRPr lang="en-US" sz="1800" dirty="0"/>
          </a:p>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Can sometimes be taken alongside A levels</a:t>
            </a:r>
            <a:endParaRPr lang="en-US" sz="1800" dirty="0"/>
          </a:p>
        </p:txBody>
      </p:sp>
      <p:sp>
        <p:nvSpPr>
          <p:cNvPr id="11"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2" name="question circle"/>
          <p:cNvSpPr/>
          <p:nvPr/>
        </p:nvSpPr>
        <p:spPr>
          <a:xfrm>
            <a:off x="731520" y="5545836"/>
            <a:ext cx="475488" cy="475488"/>
          </a:xfrm>
          <a:prstGeom prst="ellipse">
            <a:avLst/>
          </a:prstGeom>
          <a:solidFill>
            <a:srgbClr val="C25C8F"/>
          </a:solidFill>
          <a:ln w="12700">
            <a:solidFill>
              <a:srgbClr val="C25C8F"/>
            </a:solidFill>
            <a:prstDash val="solid"/>
          </a:ln>
        </p:spPr>
        <p:txBody>
          <a:bodyPr/>
          <a:lstStyle/>
          <a:p>
            <a:endParaRPr lang="en-GB"/>
          </a:p>
        </p:txBody>
      </p:sp>
      <p:pic>
        <p:nvPicPr>
          <p:cNvPr id="13" name="question icon" descr="preencoded.png"/>
          <p:cNvPicPr>
            <a:picLocks noChangeAspect="1"/>
          </p:cNvPicPr>
          <p:nvPr/>
        </p:nvPicPr>
        <p:blipFill>
          <a:blip r:embed="rId3"/>
          <a:stretch>
            <a:fillRect/>
          </a:stretch>
        </p:blipFill>
        <p:spPr>
          <a:xfrm>
            <a:off x="845637" y="5659953"/>
            <a:ext cx="247254" cy="247254"/>
          </a:xfrm>
          <a:prstGeom prst="rect">
            <a:avLst/>
          </a:prstGeom>
        </p:spPr>
      </p:pic>
      <p:sp>
        <p:nvSpPr>
          <p:cNvPr id="14" name="Text 11"/>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Each gives you UCAS points, which can get you onto a higher-level course.</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A website to help with your choices at 16</a:t>
            </a:r>
            <a:endParaRPr lang="en-US" sz="3200" dirty="0"/>
          </a:p>
        </p:txBody>
      </p:sp>
      <p:sp>
        <p:nvSpPr>
          <p:cNvPr id="3" name="card"/>
          <p:cNvSpPr/>
          <p:nvPr/>
        </p:nvSpPr>
        <p:spPr>
          <a:xfrm>
            <a:off x="548640" y="1463040"/>
            <a:ext cx="475488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Next Steps Ready logo" descr="/tmp/claude-0/-home-claude/57c6dd4e-62f2-571d-b351-8f501f7ac058/scratchpad/lessons/wex/ppt/media/image1.png"/>
          <p:cNvPicPr>
            <a:picLocks noChangeAspect="1"/>
          </p:cNvPicPr>
          <p:nvPr/>
        </p:nvPicPr>
        <p:blipFill>
          <a:blip r:embed="rId3"/>
          <a:stretch>
            <a:fillRect/>
          </a:stretch>
        </p:blipFill>
        <p:spPr>
          <a:xfrm>
            <a:off x="868680" y="2057400"/>
            <a:ext cx="4114800" cy="817284"/>
          </a:xfrm>
          <a:prstGeom prst="rect">
            <a:avLst/>
          </a:prstGeom>
        </p:spPr>
      </p:pic>
      <p:sp>
        <p:nvSpPr>
          <p:cNvPr id="5" name="web address"/>
          <p:cNvSpPr/>
          <p:nvPr/>
        </p:nvSpPr>
        <p:spPr>
          <a:xfrm>
            <a:off x="868680" y="3154680"/>
            <a:ext cx="4114800" cy="731520"/>
          </a:xfrm>
          <a:prstGeom prst="roundRect">
            <a:avLst>
              <a:gd name="adj" fmla="val 150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pic>
        <p:nvPicPr>
          <p:cNvPr id="6" name="Image 1" descr="preencoded.png"/>
          <p:cNvPicPr>
            <a:picLocks noChangeAspect="1"/>
          </p:cNvPicPr>
          <p:nvPr/>
        </p:nvPicPr>
        <p:blipFill>
          <a:blip r:embed="rId4"/>
          <a:stretch>
            <a:fillRect/>
          </a:stretch>
        </p:blipFill>
        <p:spPr>
          <a:xfrm>
            <a:off x="1051560" y="3310128"/>
            <a:ext cx="420624" cy="420624"/>
          </a:xfrm>
          <a:prstGeom prst="rect">
            <a:avLst/>
          </a:prstGeom>
        </p:spPr>
      </p:pic>
      <p:sp>
        <p:nvSpPr>
          <p:cNvPr id="7" name="Text 3"/>
          <p:cNvSpPr txBox="1"/>
          <p:nvPr/>
        </p:nvSpPr>
        <p:spPr>
          <a:xfrm>
            <a:off x="1600200" y="3154680"/>
            <a:ext cx="3291840" cy="731520"/>
          </a:xfrm>
          <a:prstGeom prst="rect">
            <a:avLst/>
          </a:prstGeom>
          <a:noFill/>
          <a:ln/>
        </p:spPr>
        <p:txBody>
          <a:bodyPr wrap="square" lIns="0" tIns="0" rIns="0" bIns="0" rtlCol="0" anchor="ctr"/>
          <a:lstStyle/>
          <a:p>
            <a:pPr marL="0" indent="0">
              <a:buNone/>
            </a:pPr>
            <a:r>
              <a:rPr lang="en-US" sz="2100" b="1" dirty="0">
                <a:solidFill>
                  <a:srgbClr val="0072BA"/>
                </a:solidFill>
                <a:latin typeface="Arial" pitchFamily="34" charset="0"/>
                <a:ea typeface="Arial" pitchFamily="34" charset="-122"/>
                <a:cs typeface="Arial" pitchFamily="34" charset="-120"/>
              </a:rPr>
              <a:t>nextstepsready.org.uk</a:t>
            </a:r>
            <a:endParaRPr lang="en-US" sz="2100" dirty="0"/>
          </a:p>
        </p:txBody>
      </p:sp>
      <p:sp>
        <p:nvSpPr>
          <p:cNvPr id="8" name="Text 4"/>
          <p:cNvSpPr txBox="1"/>
          <p:nvPr/>
        </p:nvSpPr>
        <p:spPr>
          <a:xfrm>
            <a:off x="868680" y="4114800"/>
            <a:ext cx="4206240" cy="1737360"/>
          </a:xfrm>
          <a:prstGeom prst="rect">
            <a:avLst/>
          </a:prstGeom>
          <a:noFill/>
          <a:ln/>
        </p:spPr>
        <p:txBody>
          <a:bodyPr wrap="square" lIns="0" tIns="0" rIns="0" bIns="0" rtlCol="0" anchor="t"/>
          <a:lstStyle/>
          <a:p>
            <a:pPr marL="177800" indent="-177800">
              <a:spcAft>
                <a:spcPts val="400"/>
              </a:spcAft>
              <a:buSzPct val="100000"/>
              <a:buChar char="•"/>
            </a:pPr>
            <a:r>
              <a:rPr lang="en-US" sz="1700" dirty="0">
                <a:solidFill>
                  <a:srgbClr val="0B2A4A"/>
                </a:solidFill>
                <a:latin typeface="Arial" pitchFamily="34" charset="0"/>
                <a:ea typeface="Arial" pitchFamily="34" charset="-122"/>
                <a:cs typeface="Arial" pitchFamily="34" charset="-120"/>
              </a:rPr>
              <a:t>Free for everyone</a:t>
            </a:r>
            <a:endParaRPr lang="en-US" sz="1700" dirty="0"/>
          </a:p>
          <a:p>
            <a:pPr marL="177800" indent="-177800">
              <a:spcAft>
                <a:spcPts val="400"/>
              </a:spcAft>
              <a:buSzPct val="100000"/>
              <a:buChar char="•"/>
            </a:pPr>
            <a:r>
              <a:rPr lang="en-US" sz="1700" dirty="0">
                <a:solidFill>
                  <a:srgbClr val="0B2A4A"/>
                </a:solidFill>
                <a:latin typeface="Arial" pitchFamily="34" charset="0"/>
                <a:ea typeface="Arial" pitchFamily="34" charset="-122"/>
                <a:cs typeface="Arial" pitchFamily="34" charset="-120"/>
              </a:rPr>
              <a:t>No login or password</a:t>
            </a:r>
            <a:endParaRPr lang="en-US" sz="1700" dirty="0"/>
          </a:p>
          <a:p>
            <a:pPr marL="177800" indent="-177800">
              <a:spcAft>
                <a:spcPts val="400"/>
              </a:spcAft>
              <a:buSzPct val="100000"/>
              <a:buChar char="•"/>
            </a:pPr>
            <a:r>
              <a:rPr lang="en-US" sz="1700" dirty="0">
                <a:solidFill>
                  <a:srgbClr val="0B2A4A"/>
                </a:solidFill>
                <a:latin typeface="Arial" pitchFamily="34" charset="0"/>
                <a:ea typeface="Arial" pitchFamily="34" charset="-122"/>
                <a:cs typeface="Arial" pitchFamily="34" charset="-120"/>
              </a:rPr>
              <a:t>Every post-16 pathway explained</a:t>
            </a:r>
            <a:endParaRPr lang="en-US" sz="1700" dirty="0"/>
          </a:p>
        </p:txBody>
      </p:sp>
      <p:sp>
        <p:nvSpPr>
          <p:cNvPr id="9" name="Choices at 16 page frame"/>
          <p:cNvSpPr/>
          <p:nvPr/>
        </p:nvSpPr>
        <p:spPr>
          <a:xfrm>
            <a:off x="5980176" y="1453896"/>
            <a:ext cx="5367528" cy="4404096"/>
          </a:xfrm>
          <a:prstGeom prst="roundRect">
            <a:avLst>
              <a:gd name="adj" fmla="val 1246"/>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10" name="Choices at 16 page" descr="Choices at 16 page"/>
          <p:cNvPicPr>
            <a:picLocks noChangeAspect="1"/>
          </p:cNvPicPr>
          <p:nvPr/>
        </p:nvPicPr>
        <p:blipFill>
          <a:blip r:embed="rId5"/>
          <a:stretch>
            <a:fillRect/>
          </a:stretch>
        </p:blipFill>
        <p:spPr>
          <a:xfrm>
            <a:off x="6035040" y="1508760"/>
            <a:ext cx="5257800" cy="4294368"/>
          </a:xfrm>
          <a:prstGeom prst="rect">
            <a:avLst/>
          </a:prstGeom>
        </p:spPr>
      </p:pic>
      <p:sp>
        <p:nvSpPr>
          <p:cNvPr id="11" name="red ring"/>
          <p:cNvSpPr/>
          <p:nvPr/>
        </p:nvSpPr>
        <p:spPr>
          <a:xfrm>
            <a:off x="9178355" y="1530256"/>
            <a:ext cx="539548" cy="214670"/>
          </a:xfrm>
          <a:prstGeom prst="ellipse">
            <a:avLst/>
          </a:prstGeom>
          <a:ln w="38100">
            <a:solidFill>
              <a:srgbClr val="D7263D"/>
            </a:solidFill>
            <a:prstDash val="solid"/>
          </a:ln>
        </p:spPr>
        <p:txBody>
          <a:bodyPr/>
          <a:lstStyle/>
          <a:p>
            <a:endParaRPr lang="en-GB"/>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1: Explore the pathways</a:t>
            </a:r>
            <a:endParaRPr lang="en-US" sz="3200" dirty="0"/>
          </a:p>
        </p:txBody>
      </p:sp>
      <p:sp>
        <p:nvSpPr>
          <p:cNvPr id="3" name="number 1"/>
          <p:cNvSpPr/>
          <p:nvPr/>
        </p:nvSpPr>
        <p:spPr>
          <a:xfrm>
            <a:off x="548640" y="1417320"/>
            <a:ext cx="502920" cy="502920"/>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548640"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5" name="Text 3"/>
          <p:cNvSpPr txBox="1"/>
          <p:nvPr/>
        </p:nvSpPr>
        <p:spPr>
          <a:xfrm>
            <a:off x="1188720" y="1371600"/>
            <a:ext cx="3200400" cy="68580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Go to Choices at 16</a:t>
            </a:r>
            <a:endParaRPr lang="en-US" sz="1500" dirty="0"/>
          </a:p>
        </p:txBody>
      </p:sp>
      <p:sp>
        <p:nvSpPr>
          <p:cNvPr id="6" name="Choices at 16 frame"/>
          <p:cNvSpPr/>
          <p:nvPr/>
        </p:nvSpPr>
        <p:spPr>
          <a:xfrm>
            <a:off x="548640" y="2185416"/>
            <a:ext cx="3401568" cy="2798376"/>
          </a:xfrm>
          <a:prstGeom prst="roundRect">
            <a:avLst>
              <a:gd name="adj" fmla="val 1961"/>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7" name="Choices at 16" descr="Choices at 16"/>
          <p:cNvPicPr>
            <a:picLocks noChangeAspect="1"/>
          </p:cNvPicPr>
          <p:nvPr/>
        </p:nvPicPr>
        <p:blipFill>
          <a:blip r:embed="rId3"/>
          <a:stretch>
            <a:fillRect/>
          </a:stretch>
        </p:blipFill>
        <p:spPr>
          <a:xfrm>
            <a:off x="619461" y="2285688"/>
            <a:ext cx="3291840" cy="2688648"/>
          </a:xfrm>
          <a:prstGeom prst="rect">
            <a:avLst/>
          </a:prstGeom>
        </p:spPr>
      </p:pic>
      <p:sp>
        <p:nvSpPr>
          <p:cNvPr id="8" name="red ring"/>
          <p:cNvSpPr/>
          <p:nvPr/>
        </p:nvSpPr>
        <p:spPr>
          <a:xfrm>
            <a:off x="493776" y="3270350"/>
            <a:ext cx="2987126" cy="1841458"/>
          </a:xfrm>
          <a:prstGeom prst="ellipse">
            <a:avLst/>
          </a:prstGeom>
          <a:ln w="38100">
            <a:solidFill>
              <a:srgbClr val="D7263D"/>
            </a:solidFill>
            <a:prstDash val="solid"/>
          </a:ln>
        </p:spPr>
        <p:txBody>
          <a:bodyPr/>
          <a:lstStyle/>
          <a:p>
            <a:endParaRPr lang="en-GB"/>
          </a:p>
        </p:txBody>
      </p:sp>
      <p:grpSp>
        <p:nvGrpSpPr>
          <p:cNvPr id="14" name="Group 13">
            <a:extLst>
              <a:ext uri="{FF2B5EF4-FFF2-40B4-BE49-F238E27FC236}">
                <a16:creationId xmlns:a16="http://schemas.microsoft.com/office/drawing/2014/main" id="{E3203BA1-6F9F-99D7-AF84-0E0C666F0620}"/>
              </a:ext>
            </a:extLst>
          </p:cNvPr>
          <p:cNvGrpSpPr/>
          <p:nvPr/>
        </p:nvGrpSpPr>
        <p:grpSpPr>
          <a:xfrm>
            <a:off x="4343400" y="1371600"/>
            <a:ext cx="3840480" cy="2893660"/>
            <a:chOff x="4343400" y="1371600"/>
            <a:chExt cx="3840480" cy="2893660"/>
          </a:xfrm>
        </p:grpSpPr>
        <p:sp>
          <p:nvSpPr>
            <p:cNvPr id="9" name="number 2"/>
            <p:cNvSpPr/>
            <p:nvPr/>
          </p:nvSpPr>
          <p:spPr>
            <a:xfrm>
              <a:off x="4343400" y="1417320"/>
              <a:ext cx="502920" cy="502920"/>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7"/>
            <p:cNvSpPr txBox="1"/>
            <p:nvPr/>
          </p:nvSpPr>
          <p:spPr>
            <a:xfrm>
              <a:off x="4343400"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1" name="Text 8"/>
            <p:cNvSpPr txBox="1"/>
            <p:nvPr/>
          </p:nvSpPr>
          <p:spPr>
            <a:xfrm>
              <a:off x="4983480" y="1371600"/>
              <a:ext cx="3200400" cy="68580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Click “Find out more” on each pathway and read about it</a:t>
              </a:r>
              <a:endParaRPr lang="en-US" sz="1500" dirty="0"/>
            </a:p>
          </p:txBody>
        </p:sp>
        <p:sp>
          <p:nvSpPr>
            <p:cNvPr id="12" name="Find a College or University frame"/>
            <p:cNvSpPr/>
            <p:nvPr/>
          </p:nvSpPr>
          <p:spPr>
            <a:xfrm>
              <a:off x="4343400" y="2185416"/>
              <a:ext cx="3721608" cy="2079844"/>
            </a:xfrm>
            <a:prstGeom prst="roundRect">
              <a:avLst>
                <a:gd name="adj" fmla="val 2664"/>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13" name="Find a College or University" descr="Find a College or University"/>
            <p:cNvPicPr>
              <a:picLocks noChangeAspect="1"/>
            </p:cNvPicPr>
            <p:nvPr/>
          </p:nvPicPr>
          <p:blipFill>
            <a:blip r:embed="rId4"/>
            <a:stretch>
              <a:fillRect/>
            </a:stretch>
          </p:blipFill>
          <p:spPr>
            <a:xfrm>
              <a:off x="4398264" y="2240280"/>
              <a:ext cx="3611880" cy="1970116"/>
            </a:xfrm>
            <a:prstGeom prst="rect">
              <a:avLst/>
            </a:prstGeom>
          </p:spPr>
        </p:pic>
      </p:grpSp>
      <p:grpSp>
        <p:nvGrpSpPr>
          <p:cNvPr id="27" name="Group 26">
            <a:extLst>
              <a:ext uri="{FF2B5EF4-FFF2-40B4-BE49-F238E27FC236}">
                <a16:creationId xmlns:a16="http://schemas.microsoft.com/office/drawing/2014/main" id="{EF064621-1113-0E7A-93AA-18728A090300}"/>
              </a:ext>
            </a:extLst>
          </p:cNvPr>
          <p:cNvGrpSpPr/>
          <p:nvPr/>
        </p:nvGrpSpPr>
        <p:grpSpPr>
          <a:xfrm>
            <a:off x="8366760" y="1371600"/>
            <a:ext cx="3273552" cy="3831336"/>
            <a:chOff x="8366760" y="1371600"/>
            <a:chExt cx="3273552" cy="3831336"/>
          </a:xfrm>
        </p:grpSpPr>
        <p:sp>
          <p:nvSpPr>
            <p:cNvPr id="15" name="number 3"/>
            <p:cNvSpPr/>
            <p:nvPr/>
          </p:nvSpPr>
          <p:spPr>
            <a:xfrm>
              <a:off x="8366760" y="1417320"/>
              <a:ext cx="502920" cy="502920"/>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6" name="Text 12"/>
            <p:cNvSpPr txBox="1"/>
            <p:nvPr/>
          </p:nvSpPr>
          <p:spPr>
            <a:xfrm>
              <a:off x="8366760"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7" name="Text 13"/>
            <p:cNvSpPr txBox="1"/>
            <p:nvPr/>
          </p:nvSpPr>
          <p:spPr>
            <a:xfrm>
              <a:off x="9006840" y="1371600"/>
              <a:ext cx="2633472" cy="68580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Put them in order</a:t>
              </a:r>
              <a:endParaRPr lang="en-US" sz="1500" dirty="0"/>
            </a:p>
          </p:txBody>
        </p:sp>
        <p:sp>
          <p:nvSpPr>
            <p:cNvPr id="18" name="plan"/>
            <p:cNvSpPr/>
            <p:nvPr/>
          </p:nvSpPr>
          <p:spPr>
            <a:xfrm>
              <a:off x="8366760" y="2185416"/>
              <a:ext cx="3273552" cy="3017520"/>
            </a:xfrm>
            <a:prstGeom prst="roundRect">
              <a:avLst>
                <a:gd name="adj" fmla="val 3636"/>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19" name="Text 15"/>
            <p:cNvSpPr txBox="1"/>
            <p:nvPr/>
          </p:nvSpPr>
          <p:spPr>
            <a:xfrm>
              <a:off x="8549640" y="2331720"/>
              <a:ext cx="2971800" cy="2743200"/>
            </a:xfrm>
            <a:prstGeom prst="rect">
              <a:avLst/>
            </a:prstGeom>
            <a:noFill/>
            <a:ln/>
          </p:spPr>
          <p:txBody>
            <a:bodyPr wrap="square" lIns="0" tIns="0" rIns="0" bIns="0" rtlCol="0" anchor="t"/>
            <a:lstStyle/>
            <a:p>
              <a:pPr marL="0" indent="0">
                <a:spcAft>
                  <a:spcPts val="600"/>
                </a:spcAft>
                <a:buNone/>
              </a:pPr>
              <a:r>
                <a:rPr lang="en-US" sz="1500" b="1" dirty="0">
                  <a:solidFill>
                    <a:srgbClr val="0B2A4A"/>
                  </a:solidFill>
                  <a:latin typeface="Arial" pitchFamily="34" charset="0"/>
                  <a:ea typeface="Arial" pitchFamily="34" charset="-122"/>
                  <a:cs typeface="Arial" pitchFamily="34" charset="-120"/>
                </a:rPr>
                <a:t>On your My Post-16 Plan sheet, write your top 3 pathways in order:</a:t>
              </a:r>
              <a:endParaRPr lang="en-US" sz="1500" dirty="0"/>
            </a:p>
            <a:p>
              <a:pPr marL="152400" indent="-152400">
                <a:spcAft>
                  <a:spcPts val="600"/>
                </a:spcAft>
                <a:buSzPct val="100000"/>
                <a:buChar char="•"/>
              </a:pPr>
              <a:r>
                <a:rPr lang="en-US" sz="1500" dirty="0">
                  <a:solidFill>
                    <a:srgbClr val="0B2A4A"/>
                  </a:solidFill>
                  <a:latin typeface="Arial" pitchFamily="34" charset="0"/>
                  <a:ea typeface="Arial" pitchFamily="34" charset="-122"/>
                  <a:cs typeface="Arial" pitchFamily="34" charset="-120"/>
                </a:rPr>
                <a:t>1 = the one you are most interested in</a:t>
              </a:r>
              <a:endParaRPr lang="en-US" sz="1500" dirty="0"/>
            </a:p>
            <a:p>
              <a:pPr marL="152400" indent="-152400">
                <a:spcAft>
                  <a:spcPts val="600"/>
                </a:spcAft>
                <a:buSzPct val="100000"/>
                <a:buChar char="•"/>
              </a:pPr>
              <a:r>
                <a:rPr lang="en-US" sz="1500" dirty="0">
                  <a:solidFill>
                    <a:srgbClr val="0B2A4A"/>
                  </a:solidFill>
                  <a:latin typeface="Arial" pitchFamily="34" charset="0"/>
                  <a:ea typeface="Arial" pitchFamily="34" charset="-122"/>
                  <a:cs typeface="Arial" pitchFamily="34" charset="-120"/>
                </a:rPr>
                <a:t>A levels, vocational courses, T Levels or apprenticeships</a:t>
              </a:r>
              <a:endParaRPr lang="en-US" sz="1500" dirty="0"/>
            </a:p>
            <a:p>
              <a:pPr marL="152400" indent="-152400">
                <a:spcAft>
                  <a:spcPts val="600"/>
                </a:spcAft>
                <a:buSzPct val="100000"/>
                <a:buChar char="•"/>
              </a:pPr>
              <a:r>
                <a:rPr lang="en-US" sz="1500" dirty="0">
                  <a:solidFill>
                    <a:srgbClr val="0B2A4A"/>
                  </a:solidFill>
                  <a:latin typeface="Arial" pitchFamily="34" charset="0"/>
                  <a:ea typeface="Arial" pitchFamily="34" charset="-122"/>
                  <a:cs typeface="Arial" pitchFamily="34" charset="-120"/>
                </a:rPr>
                <a:t>say why your number 1 suits you</a:t>
              </a:r>
              <a:endParaRPr lang="en-US" sz="1500" dirty="0"/>
            </a:p>
          </p:txBody>
        </p:sp>
      </p:grpSp>
      <p:grpSp>
        <p:nvGrpSpPr>
          <p:cNvPr id="28" name="Group 27">
            <a:extLst>
              <a:ext uri="{FF2B5EF4-FFF2-40B4-BE49-F238E27FC236}">
                <a16:creationId xmlns:a16="http://schemas.microsoft.com/office/drawing/2014/main" id="{E4739E43-5E75-B190-1C18-466A61DA7051}"/>
              </a:ext>
            </a:extLst>
          </p:cNvPr>
          <p:cNvGrpSpPr/>
          <p:nvPr/>
        </p:nvGrpSpPr>
        <p:grpSpPr>
          <a:xfrm>
            <a:off x="548640" y="5349240"/>
            <a:ext cx="11091672" cy="777240"/>
            <a:chOff x="548640" y="5349240"/>
            <a:chExt cx="11091672" cy="777240"/>
          </a:xfrm>
        </p:grpSpPr>
        <p:sp>
          <p:nvSpPr>
            <p:cNvPr id="20" name="timer"/>
            <p:cNvSpPr/>
            <p:nvPr/>
          </p:nvSpPr>
          <p:spPr>
            <a:xfrm>
              <a:off x="9765792" y="5486400"/>
              <a:ext cx="1874520" cy="566928"/>
            </a:xfrm>
            <a:prstGeom prst="roundRect">
              <a:avLst>
                <a:gd name="adj" fmla="val 50000"/>
              </a:avLst>
            </a:prstGeom>
            <a:solidFill>
              <a:srgbClr val="C25C8F"/>
            </a:solidFill>
            <a:ln w="12700">
              <a:solidFill>
                <a:srgbClr val="C25C8F"/>
              </a:solidFill>
              <a:prstDash val="solid"/>
            </a:ln>
            <a:effectLst>
              <a:outerShdw blurRad="76200" dist="25400" dir="5400000" algn="bl" rotWithShape="0">
                <a:srgbClr val="000000">
                  <a:alpha val="12000"/>
                </a:srgbClr>
              </a:outerShdw>
            </a:effectLst>
          </p:spPr>
          <p:txBody>
            <a:bodyPr/>
            <a:lstStyle/>
            <a:p>
              <a:endParaRPr lang="en-GB"/>
            </a:p>
          </p:txBody>
        </p:sp>
        <p:sp>
          <p:nvSpPr>
            <p:cNvPr id="21" name="timer clock"/>
            <p:cNvSpPr/>
            <p:nvPr/>
          </p:nvSpPr>
          <p:spPr>
            <a:xfrm>
              <a:off x="9829800" y="554126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22" name="timer icon" descr="preencoded.png"/>
            <p:cNvPicPr>
              <a:picLocks noChangeAspect="1"/>
            </p:cNvPicPr>
            <p:nvPr/>
          </p:nvPicPr>
          <p:blipFill>
            <a:blip r:embed="rId5"/>
            <a:stretch>
              <a:fillRect/>
            </a:stretch>
          </p:blipFill>
          <p:spPr>
            <a:xfrm>
              <a:off x="9912096" y="5623560"/>
              <a:ext cx="292608" cy="292608"/>
            </a:xfrm>
            <a:prstGeom prst="rect">
              <a:avLst/>
            </a:prstGeom>
          </p:spPr>
        </p:pic>
        <p:sp>
          <p:nvSpPr>
            <p:cNvPr id="23" name="Text 18"/>
            <p:cNvSpPr txBox="1"/>
            <p:nvPr/>
          </p:nvSpPr>
          <p:spPr>
            <a:xfrm>
              <a:off x="10332720" y="548640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10 mins</a:t>
              </a:r>
              <a:endParaRPr lang="en-US" sz="2000" dirty="0"/>
            </a:p>
          </p:txBody>
        </p:sp>
        <p:sp>
          <p:nvSpPr>
            <p:cNvPr id="24" name="tip"/>
            <p:cNvSpPr/>
            <p:nvPr/>
          </p:nvSpPr>
          <p:spPr>
            <a:xfrm>
              <a:off x="548640" y="5349240"/>
              <a:ext cx="8961120" cy="777240"/>
            </a:xfrm>
            <a:prstGeom prst="roundRect">
              <a:avLst>
                <a:gd name="adj" fmla="val 14118"/>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25" name="Text 20"/>
            <p:cNvSpPr txBox="1"/>
            <p:nvPr/>
          </p:nvSpPr>
          <p:spPr>
            <a:xfrm>
              <a:off x="777240" y="5349240"/>
              <a:ext cx="8595360" cy="777240"/>
            </a:xfrm>
            <a:prstGeom prst="rect">
              <a:avLst/>
            </a:prstGeom>
            <a:noFill/>
            <a:ln/>
          </p:spPr>
          <p:txBody>
            <a:bodyPr wrap="square" lIns="0" tIns="0" rIns="0" bIns="0" rtlCol="0" anchor="ctr"/>
            <a:lstStyle/>
            <a:p>
              <a:pPr marL="0" indent="0">
                <a:buNone/>
              </a:pPr>
              <a:r>
                <a:rPr lang="en-US" sz="1600" b="1" dirty="0">
                  <a:solidFill>
                    <a:srgbClr val="0B2A4A"/>
                  </a:solidFill>
                  <a:latin typeface="Arial" pitchFamily="34" charset="0"/>
                  <a:ea typeface="Arial" pitchFamily="34" charset="-122"/>
                  <a:cs typeface="Arial" pitchFamily="34" charset="-120"/>
                </a:rPr>
                <a:t>Not sure yet? That’s fine – put them in the order that interests you most today.</a:t>
              </a:r>
              <a:endParaRPr lang="en-US" sz="1600" dirty="0"/>
            </a:p>
          </p:txBody>
        </p:sp>
      </p:grpSp>
      <p:sp>
        <p:nvSpPr>
          <p:cNvPr id="26"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ppt_x"/>
                                          </p:val>
                                        </p:tav>
                                        <p:tav tm="100000">
                                          <p:val>
                                            <p:strVal val="#ppt_x"/>
                                          </p:val>
                                        </p:tav>
                                      </p:tavLst>
                                    </p:anim>
                                    <p:anim calcmode="lin" valueType="num">
                                      <p:cBhvr additive="base">
                                        <p:cTn id="1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2: Research your options</a:t>
            </a:r>
            <a:endParaRPr lang="en-US" sz="3200" dirty="0"/>
          </a:p>
        </p:txBody>
      </p:sp>
      <p:sp>
        <p:nvSpPr>
          <p:cNvPr id="3" name="number 1"/>
          <p:cNvSpPr/>
          <p:nvPr/>
        </p:nvSpPr>
        <p:spPr>
          <a:xfrm>
            <a:off x="548640" y="1417320"/>
            <a:ext cx="502920" cy="502920"/>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548640"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A</a:t>
            </a:r>
            <a:endParaRPr lang="en-US" sz="1800" dirty="0"/>
          </a:p>
        </p:txBody>
      </p:sp>
      <p:sp>
        <p:nvSpPr>
          <p:cNvPr id="5" name="Text 3"/>
          <p:cNvSpPr txBox="1"/>
          <p:nvPr/>
        </p:nvSpPr>
        <p:spPr>
          <a:xfrm>
            <a:off x="1188720" y="1371600"/>
            <a:ext cx="3200400" cy="68580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Your school’s sixth form website</a:t>
            </a:r>
            <a:endParaRPr lang="en-US" sz="1500" dirty="0"/>
          </a:p>
        </p:txBody>
      </p:sp>
      <p:sp>
        <p:nvSpPr>
          <p:cNvPr id="9" name="number 2"/>
          <p:cNvSpPr/>
          <p:nvPr/>
        </p:nvSpPr>
        <p:spPr>
          <a:xfrm>
            <a:off x="4343400" y="1417320"/>
            <a:ext cx="502920" cy="502920"/>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7"/>
          <p:cNvSpPr txBox="1"/>
          <p:nvPr/>
        </p:nvSpPr>
        <p:spPr>
          <a:xfrm>
            <a:off x="4343400"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B</a:t>
            </a:r>
            <a:endParaRPr lang="en-US" sz="1800" dirty="0"/>
          </a:p>
        </p:txBody>
      </p:sp>
      <p:sp>
        <p:nvSpPr>
          <p:cNvPr id="11" name="Text 8"/>
          <p:cNvSpPr txBox="1"/>
          <p:nvPr/>
        </p:nvSpPr>
        <p:spPr>
          <a:xfrm>
            <a:off x="4983480" y="1371600"/>
            <a:ext cx="3200400" cy="68580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Find a College or University – enter your postcode</a:t>
            </a:r>
            <a:endParaRPr lang="en-US" sz="1500" dirty="0"/>
          </a:p>
        </p:txBody>
      </p:sp>
      <p:sp>
        <p:nvSpPr>
          <p:cNvPr id="12" name="Find a College or University frame"/>
          <p:cNvSpPr/>
          <p:nvPr/>
        </p:nvSpPr>
        <p:spPr>
          <a:xfrm>
            <a:off x="4343400" y="2185416"/>
            <a:ext cx="3721608" cy="2059322"/>
          </a:xfrm>
          <a:prstGeom prst="roundRect">
            <a:avLst>
              <a:gd name="adj" fmla="val 2664"/>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13" name="Find a College or University" descr="Find a College or University"/>
          <p:cNvPicPr>
            <a:picLocks noChangeAspect="1"/>
          </p:cNvPicPr>
          <p:nvPr/>
        </p:nvPicPr>
        <p:blipFill>
          <a:blip r:embed="rId3"/>
          <a:stretch>
            <a:fillRect/>
          </a:stretch>
        </p:blipFill>
        <p:spPr>
          <a:xfrm>
            <a:off x="4398264" y="2260856"/>
            <a:ext cx="3611880" cy="1949594"/>
          </a:xfrm>
          <a:prstGeom prst="rect">
            <a:avLst/>
          </a:prstGeom>
        </p:spPr>
      </p:pic>
      <p:sp>
        <p:nvSpPr>
          <p:cNvPr id="14" name="red ring"/>
          <p:cNvSpPr/>
          <p:nvPr/>
        </p:nvSpPr>
        <p:spPr>
          <a:xfrm>
            <a:off x="5015828" y="3678726"/>
            <a:ext cx="2381882" cy="304025"/>
          </a:xfrm>
          <a:prstGeom prst="ellipse">
            <a:avLst/>
          </a:prstGeom>
          <a:ln w="38100">
            <a:solidFill>
              <a:srgbClr val="D7263D"/>
            </a:solidFill>
            <a:prstDash val="solid"/>
          </a:ln>
        </p:spPr>
        <p:txBody>
          <a:bodyPr/>
          <a:lstStyle/>
          <a:p>
            <a:endParaRPr lang="en-GB"/>
          </a:p>
        </p:txBody>
      </p:sp>
      <p:sp>
        <p:nvSpPr>
          <p:cNvPr id="18" name="plan"/>
          <p:cNvSpPr/>
          <p:nvPr/>
        </p:nvSpPr>
        <p:spPr>
          <a:xfrm>
            <a:off x="548640" y="2185416"/>
            <a:ext cx="3401568" cy="3017520"/>
          </a:xfrm>
          <a:prstGeom prst="roundRect">
            <a:avLst>
              <a:gd name="adj" fmla="val 3636"/>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19" name="Text 15"/>
          <p:cNvSpPr txBox="1"/>
          <p:nvPr/>
        </p:nvSpPr>
        <p:spPr>
          <a:xfrm>
            <a:off x="731520" y="2331720"/>
            <a:ext cx="3218688" cy="2743200"/>
          </a:xfrm>
          <a:prstGeom prst="rect">
            <a:avLst/>
          </a:prstGeom>
          <a:noFill/>
          <a:ln/>
        </p:spPr>
        <p:txBody>
          <a:bodyPr wrap="square" lIns="0" tIns="0" rIns="0" bIns="0" rtlCol="0" anchor="t"/>
          <a:lstStyle/>
          <a:p>
            <a:pPr marL="0" indent="0">
              <a:spcAft>
                <a:spcPts val="600"/>
              </a:spcAft>
              <a:buNone/>
            </a:pPr>
            <a:r>
              <a:rPr lang="en-US" sz="1500" b="1" dirty="0">
                <a:solidFill>
                  <a:srgbClr val="0B2A4A"/>
                </a:solidFill>
                <a:latin typeface="Arial" pitchFamily="34" charset="0"/>
                <a:ea typeface="Arial" pitchFamily="34" charset="-122"/>
                <a:cs typeface="Arial" pitchFamily="34" charset="-120"/>
              </a:rPr>
              <a:t>Look at the sixth form or post-16 pages on your school’s website, or another school:</a:t>
            </a:r>
          </a:p>
          <a:p>
            <a:pPr marL="0" indent="0">
              <a:spcAft>
                <a:spcPts val="600"/>
              </a:spcAft>
              <a:buNone/>
            </a:pPr>
            <a:endParaRPr lang="en-US" sz="1500" dirty="0"/>
          </a:p>
          <a:p>
            <a:pPr marL="152400" indent="-152400">
              <a:spcAft>
                <a:spcPts val="600"/>
              </a:spcAft>
              <a:buSzPct val="100000"/>
              <a:buChar char="•"/>
            </a:pPr>
            <a:r>
              <a:rPr lang="en-US" dirty="0">
                <a:solidFill>
                  <a:srgbClr val="0B2A4A"/>
                </a:solidFill>
                <a:latin typeface="Arial" pitchFamily="34" charset="0"/>
                <a:ea typeface="Arial" pitchFamily="34" charset="-122"/>
                <a:cs typeface="Arial" pitchFamily="34" charset="-120"/>
              </a:rPr>
              <a:t>which courses are offered?</a:t>
            </a:r>
            <a:endParaRPr lang="en-US" dirty="0"/>
          </a:p>
          <a:p>
            <a:pPr marL="152400" indent="-152400">
              <a:spcAft>
                <a:spcPts val="600"/>
              </a:spcAft>
              <a:buSzPct val="100000"/>
              <a:buChar char="•"/>
            </a:pPr>
            <a:r>
              <a:rPr lang="en-US" dirty="0">
                <a:solidFill>
                  <a:srgbClr val="0B2A4A"/>
                </a:solidFill>
                <a:latin typeface="Arial" pitchFamily="34" charset="0"/>
                <a:ea typeface="Arial" pitchFamily="34" charset="-122"/>
                <a:cs typeface="Arial" pitchFamily="34" charset="-120"/>
              </a:rPr>
              <a:t>what are the entry requirements?</a:t>
            </a:r>
            <a:endParaRPr lang="en-US" dirty="0"/>
          </a:p>
          <a:p>
            <a:pPr marL="152400" indent="-152400">
              <a:spcAft>
                <a:spcPts val="600"/>
              </a:spcAft>
              <a:buSzPct val="100000"/>
              <a:buChar char="•"/>
            </a:pPr>
            <a:r>
              <a:rPr lang="en-US" dirty="0">
                <a:solidFill>
                  <a:srgbClr val="0B2A4A"/>
                </a:solidFill>
                <a:latin typeface="Arial" pitchFamily="34" charset="0"/>
                <a:ea typeface="Arial" pitchFamily="34" charset="-122"/>
                <a:cs typeface="Arial" pitchFamily="34" charset="-120"/>
              </a:rPr>
              <a:t>when is the open evening?</a:t>
            </a:r>
            <a:endParaRPr lang="en-US" dirty="0"/>
          </a:p>
        </p:txBody>
      </p:sp>
      <p:sp>
        <p:nvSpPr>
          <p:cNvPr id="20" name="timer"/>
          <p:cNvSpPr/>
          <p:nvPr/>
        </p:nvSpPr>
        <p:spPr>
          <a:xfrm>
            <a:off x="9765792" y="5486400"/>
            <a:ext cx="1874520" cy="566928"/>
          </a:xfrm>
          <a:prstGeom prst="roundRect">
            <a:avLst>
              <a:gd name="adj" fmla="val 50000"/>
            </a:avLst>
          </a:prstGeom>
          <a:solidFill>
            <a:srgbClr val="C25C8F"/>
          </a:solidFill>
          <a:ln w="12700">
            <a:solidFill>
              <a:srgbClr val="C25C8F"/>
            </a:solidFill>
            <a:prstDash val="solid"/>
          </a:ln>
          <a:effectLst>
            <a:outerShdw blurRad="76200" dist="25400" dir="5400000" algn="bl" rotWithShape="0">
              <a:srgbClr val="000000">
                <a:alpha val="12000"/>
              </a:srgbClr>
            </a:outerShdw>
          </a:effectLst>
        </p:spPr>
        <p:txBody>
          <a:bodyPr/>
          <a:lstStyle/>
          <a:p>
            <a:endParaRPr lang="en-GB"/>
          </a:p>
        </p:txBody>
      </p:sp>
      <p:sp>
        <p:nvSpPr>
          <p:cNvPr id="21" name="timer clock"/>
          <p:cNvSpPr/>
          <p:nvPr/>
        </p:nvSpPr>
        <p:spPr>
          <a:xfrm>
            <a:off x="9829800" y="554126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22" name="timer icon" descr="preencoded.png"/>
          <p:cNvPicPr>
            <a:picLocks noChangeAspect="1"/>
          </p:cNvPicPr>
          <p:nvPr/>
        </p:nvPicPr>
        <p:blipFill>
          <a:blip r:embed="rId4"/>
          <a:stretch>
            <a:fillRect/>
          </a:stretch>
        </p:blipFill>
        <p:spPr>
          <a:xfrm>
            <a:off x="9912096" y="5623560"/>
            <a:ext cx="292608" cy="292608"/>
          </a:xfrm>
          <a:prstGeom prst="rect">
            <a:avLst/>
          </a:prstGeom>
        </p:spPr>
      </p:pic>
      <p:sp>
        <p:nvSpPr>
          <p:cNvPr id="23" name="Text 18"/>
          <p:cNvSpPr txBox="1"/>
          <p:nvPr/>
        </p:nvSpPr>
        <p:spPr>
          <a:xfrm>
            <a:off x="10332720" y="548640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20 mins</a:t>
            </a:r>
            <a:endParaRPr lang="en-US" sz="2000" dirty="0"/>
          </a:p>
        </p:txBody>
      </p:sp>
      <p:sp>
        <p:nvSpPr>
          <p:cNvPr id="24" name="tip"/>
          <p:cNvSpPr/>
          <p:nvPr/>
        </p:nvSpPr>
        <p:spPr>
          <a:xfrm>
            <a:off x="548640" y="5349240"/>
            <a:ext cx="8961120" cy="777240"/>
          </a:xfrm>
          <a:prstGeom prst="roundRect">
            <a:avLst>
              <a:gd name="adj" fmla="val 14118"/>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25" name="Text 20"/>
          <p:cNvSpPr txBox="1"/>
          <p:nvPr/>
        </p:nvSpPr>
        <p:spPr>
          <a:xfrm>
            <a:off x="777240" y="5349240"/>
            <a:ext cx="8595360" cy="777240"/>
          </a:xfrm>
          <a:prstGeom prst="rect">
            <a:avLst/>
          </a:prstGeom>
          <a:noFill/>
          <a:ln/>
        </p:spPr>
        <p:txBody>
          <a:bodyPr wrap="square" lIns="0" tIns="0" rIns="0" bIns="0" rtlCol="0" anchor="ctr"/>
          <a:lstStyle/>
          <a:p>
            <a:pPr marL="0" indent="0">
              <a:buNone/>
            </a:pPr>
            <a:r>
              <a:rPr lang="en-US" sz="1600" b="1" dirty="0">
                <a:solidFill>
                  <a:srgbClr val="0B2A4A"/>
                </a:solidFill>
                <a:latin typeface="Arial" pitchFamily="34" charset="0"/>
                <a:ea typeface="Arial" pitchFamily="34" charset="-122"/>
                <a:cs typeface="Arial" pitchFamily="34" charset="-120"/>
              </a:rPr>
              <a:t>Choose ONE option. Find 2–3 courses or apprenticeships and note where they are, the entry requirements and open day or application dates on your sheet.</a:t>
            </a:r>
            <a:endParaRPr lang="en-US" sz="1600" dirty="0"/>
          </a:p>
        </p:txBody>
      </p:sp>
      <p:sp>
        <p:nvSpPr>
          <p:cNvPr id="26"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20</a:t>
            </a:fld>
            <a:endParaRPr lang="en-US"/>
          </a:p>
        </p:txBody>
      </p:sp>
      <p:grpSp>
        <p:nvGrpSpPr>
          <p:cNvPr id="7" name="Group 6">
            <a:extLst>
              <a:ext uri="{FF2B5EF4-FFF2-40B4-BE49-F238E27FC236}">
                <a16:creationId xmlns:a16="http://schemas.microsoft.com/office/drawing/2014/main" id="{21FCA9CB-4A14-B0C7-FF61-309029BAEBD5}"/>
              </a:ext>
            </a:extLst>
          </p:cNvPr>
          <p:cNvGrpSpPr/>
          <p:nvPr/>
        </p:nvGrpSpPr>
        <p:grpSpPr>
          <a:xfrm>
            <a:off x="8366760" y="1371600"/>
            <a:ext cx="3273552" cy="2764314"/>
            <a:chOff x="8366760" y="1371600"/>
            <a:chExt cx="3273552" cy="2764314"/>
          </a:xfrm>
        </p:grpSpPr>
        <p:sp>
          <p:nvSpPr>
            <p:cNvPr id="27" name="Find an apprenticeship frame"/>
            <p:cNvSpPr/>
            <p:nvPr/>
          </p:nvSpPr>
          <p:spPr>
            <a:xfrm>
              <a:off x="8366760" y="2185416"/>
              <a:ext cx="3273552" cy="1950498"/>
            </a:xfrm>
            <a:prstGeom prst="roundRect">
              <a:avLst>
                <a:gd name="adj" fmla="val 2664"/>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28" name="Find an apprenticeship and apply" descr="Find an apprenticeship and apply section of Choices at 16 on Next Steps Ready"/>
            <p:cNvPicPr>
              <a:picLocks noChangeAspect="1"/>
            </p:cNvPicPr>
            <p:nvPr/>
          </p:nvPicPr>
          <p:blipFill>
            <a:blip r:embed="rId5"/>
            <a:stretch>
              <a:fillRect/>
            </a:stretch>
          </p:blipFill>
          <p:spPr>
            <a:xfrm>
              <a:off x="8403336" y="2234295"/>
              <a:ext cx="3163824" cy="1840770"/>
            </a:xfrm>
            <a:prstGeom prst="rect">
              <a:avLst/>
            </a:prstGeom>
          </p:spPr>
        </p:pic>
        <p:sp>
          <p:nvSpPr>
            <p:cNvPr id="15" name="number 3"/>
            <p:cNvSpPr/>
            <p:nvPr/>
          </p:nvSpPr>
          <p:spPr>
            <a:xfrm>
              <a:off x="8366760" y="1417320"/>
              <a:ext cx="502920" cy="502920"/>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6" name="Text 12"/>
            <p:cNvSpPr txBox="1"/>
            <p:nvPr/>
          </p:nvSpPr>
          <p:spPr>
            <a:xfrm>
              <a:off x="8366760"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C</a:t>
              </a:r>
              <a:endParaRPr lang="en-US" sz="1800" dirty="0"/>
            </a:p>
          </p:txBody>
        </p:sp>
        <p:sp>
          <p:nvSpPr>
            <p:cNvPr id="17" name="Text 13"/>
            <p:cNvSpPr txBox="1"/>
            <p:nvPr/>
          </p:nvSpPr>
          <p:spPr>
            <a:xfrm>
              <a:off x="9006840" y="1371600"/>
              <a:ext cx="2633472" cy="68580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Choices at 16 › Apprenticeships: Find an apprenticeship</a:t>
              </a:r>
              <a:endParaRPr lang="en-US" sz="1500" dirty="0"/>
            </a:p>
          </p:txBody>
        </p:sp>
        <p:sp>
          <p:nvSpPr>
            <p:cNvPr id="6" name="red ring">
              <a:extLst>
                <a:ext uri="{FF2B5EF4-FFF2-40B4-BE49-F238E27FC236}">
                  <a16:creationId xmlns:a16="http://schemas.microsoft.com/office/drawing/2014/main" id="{5140A780-5BC7-62BD-56D9-A2C7B15427AE}"/>
                </a:ext>
              </a:extLst>
            </p:cNvPr>
            <p:cNvSpPr/>
            <p:nvPr/>
          </p:nvSpPr>
          <p:spPr>
            <a:xfrm>
              <a:off x="8649148" y="2829541"/>
              <a:ext cx="1262948" cy="441185"/>
            </a:xfrm>
            <a:prstGeom prst="ellipse">
              <a:avLst/>
            </a:prstGeom>
            <a:ln w="38100">
              <a:solidFill>
                <a:srgbClr val="D7263D"/>
              </a:solidFill>
              <a:prstDash val="solid"/>
            </a:ln>
          </p:spPr>
          <p:txBody>
            <a:bodyPr/>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ppt_x"/>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ppt_x"/>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fill="hold"/>
                                        <p:tgtEl>
                                          <p:spTgt spid="25"/>
                                        </p:tgtEl>
                                        <p:attrNameLst>
                                          <p:attrName>ppt_x</p:attrName>
                                        </p:attrNameLst>
                                      </p:cBhvr>
                                      <p:tavLst>
                                        <p:tav tm="0">
                                          <p:val>
                                            <p:strVal val="#ppt_x"/>
                                          </p:val>
                                        </p:tav>
                                        <p:tav tm="100000">
                                          <p:val>
                                            <p:strVal val="#ppt_x"/>
                                          </p:val>
                                        </p:tav>
                                      </p:tavLst>
                                    </p:anim>
                                    <p:anim calcmode="lin" valueType="num">
                                      <p:cBhvr additive="base">
                                        <p:cTn id="6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4" grpId="0" animBg="1"/>
      <p:bldP spid="18" grpId="0" animBg="1"/>
      <p:bldP spid="19" grpId="0" animBg="1"/>
      <p:bldP spid="20" grpId="0" animBg="1"/>
      <p:bldP spid="21" grpId="0" animBg="1"/>
      <p:bldP spid="23" grpId="0" animBg="1"/>
      <p:bldP spid="24"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Use your supporters</a:t>
            </a:r>
            <a:endParaRPr lang="en-US" sz="3200" dirty="0"/>
          </a:p>
        </p:txBody>
      </p:sp>
      <p:sp>
        <p:nvSpPr>
          <p:cNvPr id="3" name="Parents and family"/>
          <p:cNvSpPr/>
          <p:nvPr/>
        </p:nvSpPr>
        <p:spPr>
          <a:xfrm>
            <a:off x="548640" y="1463040"/>
            <a:ext cx="2926080" cy="1600200"/>
          </a:xfrm>
          <a:prstGeom prst="roundRect">
            <a:avLst>
              <a:gd name="adj" fmla="val 6857"/>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4" name="Parents and family circle"/>
          <p:cNvSpPr/>
          <p:nvPr/>
        </p:nvSpPr>
        <p:spPr>
          <a:xfrm>
            <a:off x="1645920" y="164592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5" name="Parents and family icon" descr="preencoded.png"/>
          <p:cNvPicPr>
            <a:picLocks noChangeAspect="1"/>
          </p:cNvPicPr>
          <p:nvPr/>
        </p:nvPicPr>
        <p:blipFill>
          <a:blip r:embed="rId3"/>
          <a:stretch>
            <a:fillRect/>
          </a:stretch>
        </p:blipFill>
        <p:spPr>
          <a:xfrm>
            <a:off x="1821485" y="1821485"/>
            <a:ext cx="380390" cy="380390"/>
          </a:xfrm>
          <a:prstGeom prst="rect">
            <a:avLst/>
          </a:prstGeom>
        </p:spPr>
      </p:pic>
      <p:sp>
        <p:nvSpPr>
          <p:cNvPr id="6" name="Text 3"/>
          <p:cNvSpPr txBox="1"/>
          <p:nvPr/>
        </p:nvSpPr>
        <p:spPr>
          <a:xfrm>
            <a:off x="640080" y="2423160"/>
            <a:ext cx="2743200" cy="548640"/>
          </a:xfrm>
          <a:prstGeom prst="rect">
            <a:avLst/>
          </a:prstGeom>
          <a:noFill/>
          <a:ln/>
        </p:spPr>
        <p:txBody>
          <a:bodyPr wrap="square" lIns="0" tIns="0" rIns="0" bIns="0" rtlCol="0" anchor="ctr"/>
          <a:lstStyle/>
          <a:p>
            <a:pPr marL="0" indent="0" algn="ctr">
              <a:buNone/>
            </a:pPr>
            <a:r>
              <a:rPr lang="en-US" sz="1700" b="1" dirty="0">
                <a:solidFill>
                  <a:srgbClr val="004077"/>
                </a:solidFill>
                <a:latin typeface="Arial" pitchFamily="34" charset="0"/>
                <a:ea typeface="Arial" pitchFamily="34" charset="-122"/>
                <a:cs typeface="Arial" pitchFamily="34" charset="-120"/>
              </a:rPr>
              <a:t>Parents and family</a:t>
            </a:r>
            <a:endParaRPr lang="en-US" sz="1700" dirty="0"/>
          </a:p>
        </p:txBody>
      </p:sp>
      <p:sp>
        <p:nvSpPr>
          <p:cNvPr id="7" name="Teachers"/>
          <p:cNvSpPr/>
          <p:nvPr/>
        </p:nvSpPr>
        <p:spPr>
          <a:xfrm>
            <a:off x="3657600" y="1463040"/>
            <a:ext cx="2926080" cy="1600200"/>
          </a:xfrm>
          <a:prstGeom prst="roundRect">
            <a:avLst>
              <a:gd name="adj" fmla="val 6857"/>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8" name="Teachers circle"/>
          <p:cNvSpPr/>
          <p:nvPr/>
        </p:nvSpPr>
        <p:spPr>
          <a:xfrm>
            <a:off x="4754880" y="164592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9" name="Teachers icon" descr="preencoded.png"/>
          <p:cNvPicPr>
            <a:picLocks noChangeAspect="1"/>
          </p:cNvPicPr>
          <p:nvPr/>
        </p:nvPicPr>
        <p:blipFill>
          <a:blip r:embed="rId4"/>
          <a:stretch>
            <a:fillRect/>
          </a:stretch>
        </p:blipFill>
        <p:spPr>
          <a:xfrm>
            <a:off x="4930445" y="1821485"/>
            <a:ext cx="380390" cy="380390"/>
          </a:xfrm>
          <a:prstGeom prst="rect">
            <a:avLst/>
          </a:prstGeom>
        </p:spPr>
      </p:pic>
      <p:sp>
        <p:nvSpPr>
          <p:cNvPr id="10" name="Text 6"/>
          <p:cNvSpPr txBox="1"/>
          <p:nvPr/>
        </p:nvSpPr>
        <p:spPr>
          <a:xfrm>
            <a:off x="3749040" y="2423160"/>
            <a:ext cx="2743200" cy="548640"/>
          </a:xfrm>
          <a:prstGeom prst="rect">
            <a:avLst/>
          </a:prstGeom>
          <a:noFill/>
          <a:ln/>
        </p:spPr>
        <p:txBody>
          <a:bodyPr wrap="square" lIns="0" tIns="0" rIns="0" bIns="0" rtlCol="0" anchor="ctr"/>
          <a:lstStyle/>
          <a:p>
            <a:pPr marL="0" indent="0" algn="ctr">
              <a:buNone/>
            </a:pPr>
            <a:r>
              <a:rPr lang="en-US" sz="1700" b="1" dirty="0">
                <a:solidFill>
                  <a:srgbClr val="004077"/>
                </a:solidFill>
                <a:latin typeface="Arial" pitchFamily="34" charset="0"/>
                <a:ea typeface="Arial" pitchFamily="34" charset="-122"/>
                <a:cs typeface="Arial" pitchFamily="34" charset="-120"/>
              </a:rPr>
              <a:t>Teachers</a:t>
            </a:r>
            <a:endParaRPr lang="en-US" sz="1700" dirty="0"/>
          </a:p>
        </p:txBody>
      </p:sp>
      <p:sp>
        <p:nvSpPr>
          <p:cNvPr id="11" name="Careers advisers"/>
          <p:cNvSpPr/>
          <p:nvPr/>
        </p:nvSpPr>
        <p:spPr>
          <a:xfrm>
            <a:off x="548640" y="3246120"/>
            <a:ext cx="2926080" cy="1600200"/>
          </a:xfrm>
          <a:prstGeom prst="roundRect">
            <a:avLst>
              <a:gd name="adj" fmla="val 6857"/>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12" name="Careers advisers circle"/>
          <p:cNvSpPr/>
          <p:nvPr/>
        </p:nvSpPr>
        <p:spPr>
          <a:xfrm>
            <a:off x="1645920" y="342900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3" name="Careers advisers icon" descr="preencoded.png"/>
          <p:cNvPicPr>
            <a:picLocks noChangeAspect="1"/>
          </p:cNvPicPr>
          <p:nvPr/>
        </p:nvPicPr>
        <p:blipFill>
          <a:blip r:embed="rId5"/>
          <a:stretch>
            <a:fillRect/>
          </a:stretch>
        </p:blipFill>
        <p:spPr>
          <a:xfrm>
            <a:off x="1821485" y="3604565"/>
            <a:ext cx="380390" cy="380390"/>
          </a:xfrm>
          <a:prstGeom prst="rect">
            <a:avLst/>
          </a:prstGeom>
        </p:spPr>
      </p:pic>
      <p:sp>
        <p:nvSpPr>
          <p:cNvPr id="14" name="Text 9"/>
          <p:cNvSpPr txBox="1"/>
          <p:nvPr/>
        </p:nvSpPr>
        <p:spPr>
          <a:xfrm>
            <a:off x="640080" y="4206240"/>
            <a:ext cx="2743200" cy="548640"/>
          </a:xfrm>
          <a:prstGeom prst="rect">
            <a:avLst/>
          </a:prstGeom>
          <a:noFill/>
          <a:ln/>
        </p:spPr>
        <p:txBody>
          <a:bodyPr wrap="square" lIns="0" tIns="0" rIns="0" bIns="0" rtlCol="0" anchor="ctr"/>
          <a:lstStyle/>
          <a:p>
            <a:pPr marL="0" indent="0" algn="ctr">
              <a:buNone/>
            </a:pPr>
            <a:r>
              <a:rPr lang="en-US" sz="1700" b="1" dirty="0">
                <a:solidFill>
                  <a:srgbClr val="004077"/>
                </a:solidFill>
                <a:latin typeface="Arial" pitchFamily="34" charset="0"/>
                <a:ea typeface="Arial" pitchFamily="34" charset="-122"/>
                <a:cs typeface="Arial" pitchFamily="34" charset="-120"/>
              </a:rPr>
              <a:t>Careers advisers</a:t>
            </a:r>
            <a:endParaRPr lang="en-US" sz="1700" dirty="0"/>
          </a:p>
        </p:txBody>
      </p:sp>
      <p:sp>
        <p:nvSpPr>
          <p:cNvPr id="15" name="Next Steps Ready"/>
          <p:cNvSpPr/>
          <p:nvPr/>
        </p:nvSpPr>
        <p:spPr>
          <a:xfrm>
            <a:off x="3657600" y="3246120"/>
            <a:ext cx="2926080" cy="1600200"/>
          </a:xfrm>
          <a:prstGeom prst="roundRect">
            <a:avLst>
              <a:gd name="adj" fmla="val 6857"/>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6" name="Next Steps Ready circle"/>
          <p:cNvSpPr/>
          <p:nvPr/>
        </p:nvSpPr>
        <p:spPr>
          <a:xfrm>
            <a:off x="4754880" y="342900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7" name="Next Steps Ready icon" descr="preencoded.png"/>
          <p:cNvPicPr>
            <a:picLocks noChangeAspect="1"/>
          </p:cNvPicPr>
          <p:nvPr/>
        </p:nvPicPr>
        <p:blipFill>
          <a:blip r:embed="rId6"/>
          <a:stretch>
            <a:fillRect/>
          </a:stretch>
        </p:blipFill>
        <p:spPr>
          <a:xfrm>
            <a:off x="4930445" y="3604565"/>
            <a:ext cx="380390" cy="380390"/>
          </a:xfrm>
          <a:prstGeom prst="rect">
            <a:avLst/>
          </a:prstGeom>
        </p:spPr>
      </p:pic>
      <p:sp>
        <p:nvSpPr>
          <p:cNvPr id="18" name="Text 12"/>
          <p:cNvSpPr txBox="1"/>
          <p:nvPr/>
        </p:nvSpPr>
        <p:spPr>
          <a:xfrm>
            <a:off x="3749040" y="4206240"/>
            <a:ext cx="2743200" cy="548640"/>
          </a:xfrm>
          <a:prstGeom prst="rect">
            <a:avLst/>
          </a:prstGeom>
          <a:noFill/>
          <a:ln/>
        </p:spPr>
        <p:txBody>
          <a:bodyPr wrap="square" lIns="0" tIns="0" rIns="0" bIns="0" rtlCol="0" anchor="ctr"/>
          <a:lstStyle/>
          <a:p>
            <a:pPr marL="0" indent="0" algn="ctr">
              <a:buNone/>
            </a:pPr>
            <a:r>
              <a:rPr lang="en-US" sz="1700" b="1" dirty="0">
                <a:solidFill>
                  <a:srgbClr val="004077"/>
                </a:solidFill>
                <a:latin typeface="Arial" pitchFamily="34" charset="0"/>
                <a:ea typeface="Arial" pitchFamily="34" charset="-122"/>
                <a:cs typeface="Arial" pitchFamily="34" charset="-120"/>
              </a:rPr>
              <a:t>Next Steps Ready</a:t>
            </a:r>
            <a:endParaRPr lang="en-US" sz="1700" dirty="0"/>
          </a:p>
        </p:txBody>
      </p:sp>
      <p:pic>
        <p:nvPicPr>
          <p:cNvPr id="19" name="Signs saying just ask" descr="Signs saying just ask"/>
          <p:cNvPicPr>
            <a:picLocks noChangeAspect="1"/>
          </p:cNvPicPr>
          <p:nvPr/>
        </p:nvPicPr>
        <p:blipFill>
          <a:blip r:embed="rId7"/>
          <a:srcRect/>
          <a:stretch/>
        </p:blipFill>
        <p:spPr>
          <a:xfrm>
            <a:off x="6812280" y="1463040"/>
            <a:ext cx="4828032" cy="2971800"/>
          </a:xfrm>
          <a:prstGeom prst="rect">
            <a:avLst/>
          </a:prstGeom>
        </p:spPr>
      </p:pic>
      <p:sp>
        <p:nvSpPr>
          <p:cNvPr id="20" name="Text 13"/>
          <p:cNvSpPr txBox="1"/>
          <p:nvPr/>
        </p:nvSpPr>
        <p:spPr>
          <a:xfrm>
            <a:off x="6812280" y="4526280"/>
            <a:ext cx="4828032" cy="365760"/>
          </a:xfrm>
          <a:prstGeom prst="rect">
            <a:avLst/>
          </a:prstGeom>
          <a:noFill/>
          <a:ln/>
        </p:spPr>
        <p:txBody>
          <a:bodyPr wrap="square" lIns="0" tIns="0" rIns="0" bIns="0" rtlCol="0" anchor="ctr"/>
          <a:lstStyle/>
          <a:p>
            <a:pPr marL="0" indent="0" algn="ctr">
              <a:buNone/>
            </a:pPr>
            <a:r>
              <a:rPr lang="en-US" sz="1500" b="1" i="1" dirty="0">
                <a:solidFill>
                  <a:srgbClr val="004077"/>
                </a:solidFill>
                <a:latin typeface="Arial" pitchFamily="34" charset="0"/>
                <a:ea typeface="Arial" pitchFamily="34" charset="-122"/>
                <a:cs typeface="Arial" pitchFamily="34" charset="-120"/>
              </a:rPr>
              <a:t>Just ask! Who else could help you?</a:t>
            </a:r>
            <a:endParaRPr lang="en-US" sz="1500" dirty="0"/>
          </a:p>
        </p:txBody>
      </p:sp>
      <p:sp>
        <p:nvSpPr>
          <p:cNvPr id="21" name="careers adviser"/>
          <p:cNvSpPr/>
          <p:nvPr/>
        </p:nvSpPr>
        <p:spPr>
          <a:xfrm>
            <a:off x="548640" y="5029200"/>
            <a:ext cx="11091672" cy="1051560"/>
          </a:xfrm>
          <a:prstGeom prst="roundRect">
            <a:avLst>
              <a:gd name="adj" fmla="val 10435"/>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2" name="adviser circle"/>
          <p:cNvSpPr/>
          <p:nvPr/>
        </p:nvSpPr>
        <p:spPr>
          <a:xfrm>
            <a:off x="777240" y="5230368"/>
            <a:ext cx="640080" cy="640080"/>
          </a:xfrm>
          <a:prstGeom prst="ellipse">
            <a:avLst/>
          </a:prstGeom>
          <a:solidFill>
            <a:srgbClr val="C25C8F"/>
          </a:solidFill>
          <a:ln w="12700">
            <a:solidFill>
              <a:srgbClr val="C25C8F"/>
            </a:solidFill>
            <a:prstDash val="solid"/>
          </a:ln>
        </p:spPr>
        <p:txBody>
          <a:bodyPr/>
          <a:lstStyle/>
          <a:p>
            <a:endParaRPr lang="en-GB"/>
          </a:p>
        </p:txBody>
      </p:sp>
      <p:pic>
        <p:nvPicPr>
          <p:cNvPr id="23" name="adviser icon" descr="preencoded.png"/>
          <p:cNvPicPr>
            <a:picLocks noChangeAspect="1"/>
          </p:cNvPicPr>
          <p:nvPr/>
        </p:nvPicPr>
        <p:blipFill>
          <a:blip r:embed="rId5"/>
          <a:stretch>
            <a:fillRect/>
          </a:stretch>
        </p:blipFill>
        <p:spPr>
          <a:xfrm>
            <a:off x="930859" y="5383987"/>
            <a:ext cx="332842" cy="332842"/>
          </a:xfrm>
          <a:prstGeom prst="rect">
            <a:avLst/>
          </a:prstGeom>
        </p:spPr>
      </p:pic>
      <p:sp>
        <p:nvSpPr>
          <p:cNvPr id="24" name="Text 16"/>
          <p:cNvSpPr txBox="1"/>
          <p:nvPr/>
        </p:nvSpPr>
        <p:spPr>
          <a:xfrm>
            <a:off x="1645920" y="5029200"/>
            <a:ext cx="9875520" cy="1051560"/>
          </a:xfrm>
          <a:prstGeom prst="rect">
            <a:avLst/>
          </a:prstGeom>
          <a:noFill/>
          <a:ln/>
        </p:spPr>
        <p:txBody>
          <a:bodyPr wrap="square" lIns="0" tIns="0" rIns="0" bIns="0" rtlCol="0" anchor="ctr"/>
          <a:lstStyle/>
          <a:p>
            <a:pPr marL="0" indent="0">
              <a:buNone/>
            </a:pPr>
            <a:r>
              <a:rPr lang="en-US" sz="1800" b="1" dirty="0">
                <a:solidFill>
                  <a:srgbClr val="004077"/>
                </a:solidFill>
                <a:latin typeface="Arial" pitchFamily="34" charset="0"/>
                <a:ea typeface="Arial" pitchFamily="34" charset="-122"/>
                <a:cs typeface="Arial" pitchFamily="34" charset="-120"/>
              </a:rPr>
              <a:t>Our school careers adviser is: </a:t>
            </a:r>
            <a:r>
              <a:rPr lang="en-US" sz="1800" dirty="0">
                <a:solidFill>
                  <a:srgbClr val="0B2A4A"/>
                </a:solidFill>
                <a:latin typeface="Arial" pitchFamily="34" charset="0"/>
                <a:ea typeface="Arial" pitchFamily="34" charset="-122"/>
                <a:cs typeface="Arial" pitchFamily="34" charset="-120"/>
              </a:rPr>
              <a:t>………………………………………………</a:t>
            </a:r>
            <a:endParaRPr lang="en-US" sz="18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In this lesson you:</a:t>
            </a:r>
            <a:endParaRPr lang="en-US" sz="3200" dirty="0"/>
          </a:p>
        </p:txBody>
      </p:sp>
      <p:sp>
        <p:nvSpPr>
          <p:cNvPr id="3" name="recap 1"/>
          <p:cNvSpPr/>
          <p:nvPr/>
        </p:nvSpPr>
        <p:spPr>
          <a:xfrm>
            <a:off x="5486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recap photo" descr="recap photo"/>
          <p:cNvPicPr>
            <a:picLocks noChangeAspect="1"/>
          </p:cNvPicPr>
          <p:nvPr/>
        </p:nvPicPr>
        <p:blipFill>
          <a:blip r:embed="rId3"/>
          <a:srcRect/>
          <a:stretch/>
        </p:blipFill>
        <p:spPr>
          <a:xfrm>
            <a:off x="685800" y="1645920"/>
            <a:ext cx="3273552" cy="1737360"/>
          </a:xfrm>
          <a:prstGeom prst="rect">
            <a:avLst/>
          </a:prstGeom>
        </p:spPr>
      </p:pic>
      <p:sp>
        <p:nvSpPr>
          <p:cNvPr id="5" name="Text 2"/>
          <p:cNvSpPr txBox="1"/>
          <p:nvPr/>
        </p:nvSpPr>
        <p:spPr>
          <a:xfrm>
            <a:off x="7772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Saw how your post-16 choices fit with future jobs and your career.</a:t>
            </a:r>
            <a:endParaRPr lang="en-US" sz="1800" dirty="0"/>
          </a:p>
        </p:txBody>
      </p:sp>
      <p:sp>
        <p:nvSpPr>
          <p:cNvPr id="6" name="tick 1 circle"/>
          <p:cNvSpPr/>
          <p:nvPr/>
        </p:nvSpPr>
        <p:spPr>
          <a:xfrm>
            <a:off x="4114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7" name="tick 1 icon" descr="preencoded.png"/>
          <p:cNvPicPr>
            <a:picLocks noChangeAspect="1"/>
          </p:cNvPicPr>
          <p:nvPr/>
        </p:nvPicPr>
        <p:blipFill>
          <a:blip r:embed="rId4"/>
          <a:stretch>
            <a:fillRect/>
          </a:stretch>
        </p:blipFill>
        <p:spPr>
          <a:xfrm>
            <a:off x="543154" y="1503274"/>
            <a:ext cx="285293" cy="285293"/>
          </a:xfrm>
          <a:prstGeom prst="rect">
            <a:avLst/>
          </a:prstGeom>
        </p:spPr>
      </p:pic>
      <p:sp>
        <p:nvSpPr>
          <p:cNvPr id="8" name="recap 2"/>
          <p:cNvSpPr/>
          <p:nvPr/>
        </p:nvSpPr>
        <p:spPr>
          <a:xfrm>
            <a:off x="43205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recap photo" descr="recap photo"/>
          <p:cNvPicPr>
            <a:picLocks noChangeAspect="1"/>
          </p:cNvPicPr>
          <p:nvPr/>
        </p:nvPicPr>
        <p:blipFill>
          <a:blip r:embed="rId5"/>
          <a:srcRect/>
          <a:stretch/>
        </p:blipFill>
        <p:spPr>
          <a:xfrm>
            <a:off x="4457700" y="1645920"/>
            <a:ext cx="3273552" cy="1737360"/>
          </a:xfrm>
          <a:prstGeom prst="rect">
            <a:avLst/>
          </a:prstGeom>
        </p:spPr>
      </p:pic>
      <p:sp>
        <p:nvSpPr>
          <p:cNvPr id="10" name="Text 5"/>
          <p:cNvSpPr txBox="1"/>
          <p:nvPr/>
        </p:nvSpPr>
        <p:spPr>
          <a:xfrm>
            <a:off x="45491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Found out about A levels, vocational courses, T Levels and apprenticeships.</a:t>
            </a:r>
            <a:endParaRPr lang="en-US" sz="1800" dirty="0"/>
          </a:p>
        </p:txBody>
      </p:sp>
      <p:sp>
        <p:nvSpPr>
          <p:cNvPr id="11" name="tick 2 circle"/>
          <p:cNvSpPr/>
          <p:nvPr/>
        </p:nvSpPr>
        <p:spPr>
          <a:xfrm>
            <a:off x="41833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2" name="tick 2 icon" descr="preencoded.png"/>
          <p:cNvPicPr>
            <a:picLocks noChangeAspect="1"/>
          </p:cNvPicPr>
          <p:nvPr/>
        </p:nvPicPr>
        <p:blipFill>
          <a:blip r:embed="rId4"/>
          <a:stretch>
            <a:fillRect/>
          </a:stretch>
        </p:blipFill>
        <p:spPr>
          <a:xfrm>
            <a:off x="4315054" y="1503274"/>
            <a:ext cx="285293" cy="285293"/>
          </a:xfrm>
          <a:prstGeom prst="rect">
            <a:avLst/>
          </a:prstGeom>
        </p:spPr>
      </p:pic>
      <p:sp>
        <p:nvSpPr>
          <p:cNvPr id="13" name="recap 3"/>
          <p:cNvSpPr/>
          <p:nvPr/>
        </p:nvSpPr>
        <p:spPr>
          <a:xfrm>
            <a:off x="80924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recap photo" descr="recap photo"/>
          <p:cNvPicPr>
            <a:picLocks noChangeAspect="1"/>
          </p:cNvPicPr>
          <p:nvPr/>
        </p:nvPicPr>
        <p:blipFill>
          <a:blip r:embed="rId6"/>
          <a:srcRect/>
          <a:stretch/>
        </p:blipFill>
        <p:spPr>
          <a:xfrm>
            <a:off x="8229600" y="1645920"/>
            <a:ext cx="3273552" cy="1737360"/>
          </a:xfrm>
          <a:prstGeom prst="rect">
            <a:avLst/>
          </a:prstGeom>
        </p:spPr>
      </p:pic>
      <p:sp>
        <p:nvSpPr>
          <p:cNvPr id="15" name="Text 8"/>
          <p:cNvSpPr txBox="1"/>
          <p:nvPr/>
        </p:nvSpPr>
        <p:spPr>
          <a:xfrm>
            <a:off x="83210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Started to make a plan for your future.</a:t>
            </a:r>
            <a:endParaRPr lang="en-US" sz="1800" dirty="0"/>
          </a:p>
        </p:txBody>
      </p:sp>
      <p:sp>
        <p:nvSpPr>
          <p:cNvPr id="16" name="tick 3 circle"/>
          <p:cNvSpPr/>
          <p:nvPr/>
        </p:nvSpPr>
        <p:spPr>
          <a:xfrm>
            <a:off x="79552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7" name="tick 3 icon" descr="preencoded.png"/>
          <p:cNvPicPr>
            <a:picLocks noChangeAspect="1"/>
          </p:cNvPicPr>
          <p:nvPr/>
        </p:nvPicPr>
        <p:blipFill>
          <a:blip r:embed="rId4"/>
          <a:stretch>
            <a:fillRect/>
          </a:stretch>
        </p:blipFill>
        <p:spPr>
          <a:xfrm>
            <a:off x="8086954" y="1503274"/>
            <a:ext cx="285293" cy="285293"/>
          </a:xfrm>
          <a:prstGeom prst="rect">
            <a:avLst/>
          </a:prstGeom>
        </p:spPr>
      </p:pic>
      <p:sp>
        <p:nvSpPr>
          <p:cNvPr id="18" name="question bar"/>
          <p:cNvSpPr/>
          <p:nvPr/>
        </p:nvSpPr>
        <p:spPr>
          <a:xfrm>
            <a:off x="548640" y="5486400"/>
            <a:ext cx="11091672" cy="640080"/>
          </a:xfrm>
          <a:prstGeom prst="roundRect">
            <a:avLst>
              <a:gd name="adj" fmla="val 17143"/>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9" name="question circle"/>
          <p:cNvSpPr/>
          <p:nvPr/>
        </p:nvSpPr>
        <p:spPr>
          <a:xfrm>
            <a:off x="731520" y="5568696"/>
            <a:ext cx="475488" cy="475488"/>
          </a:xfrm>
          <a:prstGeom prst="ellipse">
            <a:avLst/>
          </a:prstGeom>
          <a:solidFill>
            <a:srgbClr val="C25C8F"/>
          </a:solidFill>
          <a:ln w="12700">
            <a:solidFill>
              <a:srgbClr val="C25C8F"/>
            </a:solidFill>
            <a:prstDash val="solid"/>
          </a:ln>
        </p:spPr>
        <p:txBody>
          <a:bodyPr/>
          <a:lstStyle/>
          <a:p>
            <a:endParaRPr lang="en-GB"/>
          </a:p>
        </p:txBody>
      </p:sp>
      <p:pic>
        <p:nvPicPr>
          <p:cNvPr id="20" name="question icon" descr="preencoded.png"/>
          <p:cNvPicPr>
            <a:picLocks noChangeAspect="1"/>
          </p:cNvPicPr>
          <p:nvPr/>
        </p:nvPicPr>
        <p:blipFill>
          <a:blip r:embed="rId7"/>
          <a:stretch>
            <a:fillRect/>
          </a:stretch>
        </p:blipFill>
        <p:spPr>
          <a:xfrm>
            <a:off x="845637" y="5682813"/>
            <a:ext cx="247254" cy="247254"/>
          </a:xfrm>
          <a:prstGeom prst="rect">
            <a:avLst/>
          </a:prstGeom>
        </p:spPr>
      </p:pic>
      <p:sp>
        <p:nvSpPr>
          <p:cNvPr id="21" name="Text 12"/>
          <p:cNvSpPr txBox="1"/>
          <p:nvPr/>
        </p:nvSpPr>
        <p:spPr>
          <a:xfrm>
            <a:off x="1371600" y="5486400"/>
            <a:ext cx="10085832" cy="64008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Explore your choices at home: nextstepsready.org.uk › Choices at 16</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My Post-16 Plan</a:t>
            </a:r>
            <a:endParaRPr lang="en-US" sz="3200" dirty="0"/>
          </a:p>
        </p:txBody>
      </p:sp>
      <p:sp>
        <p:nvSpPr>
          <p:cNvPr id="3" name="Text 1"/>
          <p:cNvSpPr txBox="1"/>
          <p:nvPr/>
        </p:nvSpPr>
        <p:spPr>
          <a:xfrm>
            <a:off x="5486400" y="548640"/>
            <a:ext cx="6153912" cy="548640"/>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Name: ……………………………………………………………</a:t>
            </a:r>
            <a:endParaRPr lang="en-US" sz="1600" dirty="0"/>
          </a:p>
        </p:txBody>
      </p:sp>
      <p:sp>
        <p:nvSpPr>
          <p:cNvPr id="4" name="Pathways I am interested in"/>
          <p:cNvSpPr/>
          <p:nvPr/>
        </p:nvSpPr>
        <p:spPr>
          <a:xfrm>
            <a:off x="548640" y="1325880"/>
            <a:ext cx="5440680" cy="1600200"/>
          </a:xfrm>
          <a:prstGeom prst="roundRect">
            <a:avLst>
              <a:gd name="adj" fmla="val 685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Pathways I am interested in heading"/>
          <p:cNvSpPr/>
          <p:nvPr/>
        </p:nvSpPr>
        <p:spPr>
          <a:xfrm>
            <a:off x="548640" y="1325880"/>
            <a:ext cx="5440680" cy="384048"/>
          </a:xfrm>
          <a:prstGeom prst="rect">
            <a:avLst/>
          </a:prstGeom>
          <a:solidFill>
            <a:srgbClr val="C25C8F"/>
          </a:solidFill>
          <a:ln w="12700">
            <a:solidFill>
              <a:srgbClr val="C25C8F"/>
            </a:solidFill>
            <a:prstDash val="solid"/>
          </a:ln>
        </p:spPr>
        <p:txBody>
          <a:bodyPr/>
          <a:lstStyle/>
          <a:p>
            <a:endParaRPr lang="en-GB"/>
          </a:p>
        </p:txBody>
      </p:sp>
      <p:sp>
        <p:nvSpPr>
          <p:cNvPr id="6" name="Text 4"/>
          <p:cNvSpPr txBox="1"/>
          <p:nvPr/>
        </p:nvSpPr>
        <p:spPr>
          <a:xfrm>
            <a:off x="685800" y="1325880"/>
            <a:ext cx="5166360" cy="384048"/>
          </a:xfrm>
          <a:prstGeom prst="rect">
            <a:avLst/>
          </a:prstGeom>
          <a:noFill/>
          <a:ln/>
        </p:spPr>
        <p:txBody>
          <a:bodyPr wrap="square" lIns="0" tIns="0" rIns="0" bIns="0" rtlCol="0" anchor="ctr"/>
          <a:lstStyle/>
          <a:p>
            <a:pPr marL="0" indent="0">
              <a:buNone/>
            </a:pPr>
            <a:r>
              <a:rPr lang="en-US" sz="1300" b="1" dirty="0">
                <a:solidFill>
                  <a:srgbClr val="FFFFFF"/>
                </a:solidFill>
                <a:latin typeface="Arial" pitchFamily="34" charset="0"/>
                <a:ea typeface="Arial" pitchFamily="34" charset="-122"/>
                <a:cs typeface="Arial" pitchFamily="34" charset="-120"/>
              </a:rPr>
              <a:t>Task 1: My top 3 pathways (1 = most interested)</a:t>
            </a:r>
            <a:endParaRPr lang="en-US" sz="1300" dirty="0"/>
          </a:p>
        </p:txBody>
      </p:sp>
      <p:sp>
        <p:nvSpPr>
          <p:cNvPr id="7" name="Text 5"/>
          <p:cNvSpPr txBox="1"/>
          <p:nvPr/>
        </p:nvSpPr>
        <p:spPr>
          <a:xfrm>
            <a:off x="685800" y="1783080"/>
            <a:ext cx="5166360" cy="1051560"/>
          </a:xfrm>
          <a:prstGeom prst="rect">
            <a:avLst/>
          </a:prstGeom>
          <a:noFill/>
          <a:ln/>
        </p:spPr>
        <p:txBody>
          <a:bodyPr wrap="square" lIns="0" tIns="0" rIns="0" bIns="0" rtlCol="0" anchor="t"/>
          <a:lstStyle/>
          <a:p>
            <a:pPr marL="0" indent="0">
              <a:spcAft>
                <a:spcPts val="500"/>
              </a:spcAft>
              <a:buNone/>
            </a:pPr>
            <a:r>
              <a:rPr lang="en-US" sz="1250" dirty="0">
                <a:solidFill>
                  <a:srgbClr val="0B2A4A"/>
                </a:solidFill>
                <a:latin typeface="Arial" pitchFamily="34" charset="0"/>
                <a:ea typeface="Arial" pitchFamily="34" charset="-122"/>
                <a:cs typeface="Arial" pitchFamily="34" charset="-120"/>
              </a:rPr>
              <a:t>1. …………………………………………………………………………</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2. …………………………………………………………………………</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3. …………………………………………………………………………</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Why my number 1 suits me: ………………………………………………</a:t>
            </a:r>
            <a:endParaRPr lang="en-US" sz="1250" dirty="0"/>
          </a:p>
        </p:txBody>
      </p:sp>
      <p:sp>
        <p:nvSpPr>
          <p:cNvPr id="8" name="Who can help me?"/>
          <p:cNvSpPr/>
          <p:nvPr/>
        </p:nvSpPr>
        <p:spPr>
          <a:xfrm>
            <a:off x="6199632" y="1325880"/>
            <a:ext cx="5440680" cy="1600200"/>
          </a:xfrm>
          <a:prstGeom prst="roundRect">
            <a:avLst>
              <a:gd name="adj" fmla="val 685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Who can help me? heading"/>
          <p:cNvSpPr/>
          <p:nvPr/>
        </p:nvSpPr>
        <p:spPr>
          <a:xfrm>
            <a:off x="6199632" y="1325880"/>
            <a:ext cx="5440680" cy="384048"/>
          </a:xfrm>
          <a:prstGeom prst="rect">
            <a:avLst/>
          </a:prstGeom>
          <a:solidFill>
            <a:srgbClr val="C25C8F"/>
          </a:solidFill>
          <a:ln w="12700">
            <a:solidFill>
              <a:srgbClr val="C25C8F"/>
            </a:solidFill>
            <a:prstDash val="solid"/>
          </a:ln>
        </p:spPr>
        <p:txBody>
          <a:bodyPr/>
          <a:lstStyle/>
          <a:p>
            <a:endParaRPr lang="en-GB"/>
          </a:p>
        </p:txBody>
      </p:sp>
      <p:sp>
        <p:nvSpPr>
          <p:cNvPr id="10" name="Text 8"/>
          <p:cNvSpPr txBox="1"/>
          <p:nvPr/>
        </p:nvSpPr>
        <p:spPr>
          <a:xfrm>
            <a:off x="6336792" y="1325880"/>
            <a:ext cx="5166360" cy="384048"/>
          </a:xfrm>
          <a:prstGeom prst="rect">
            <a:avLst/>
          </a:prstGeom>
          <a:noFill/>
          <a:ln/>
        </p:spPr>
        <p:txBody>
          <a:bodyPr wrap="square" lIns="0" tIns="0" rIns="0" bIns="0" rtlCol="0" anchor="ctr"/>
          <a:lstStyle/>
          <a:p>
            <a:pPr marL="0" indent="0">
              <a:buNone/>
            </a:pPr>
            <a:r>
              <a:rPr lang="en-US" sz="1300" b="1" dirty="0">
                <a:solidFill>
                  <a:srgbClr val="FFFFFF"/>
                </a:solidFill>
                <a:latin typeface="Arial" pitchFamily="34" charset="0"/>
                <a:ea typeface="Arial" pitchFamily="34" charset="-122"/>
                <a:cs typeface="Arial" pitchFamily="34" charset="-120"/>
              </a:rPr>
              <a:t>Who can help me?</a:t>
            </a:r>
            <a:endParaRPr lang="en-US" sz="1300" dirty="0"/>
          </a:p>
        </p:txBody>
      </p:sp>
      <p:sp>
        <p:nvSpPr>
          <p:cNvPr id="11" name="Text 9"/>
          <p:cNvSpPr txBox="1"/>
          <p:nvPr/>
        </p:nvSpPr>
        <p:spPr>
          <a:xfrm>
            <a:off x="6336792" y="1783080"/>
            <a:ext cx="5166360" cy="1051560"/>
          </a:xfrm>
          <a:prstGeom prst="rect">
            <a:avLst/>
          </a:prstGeom>
          <a:noFill/>
          <a:ln/>
        </p:spPr>
        <p:txBody>
          <a:bodyPr wrap="square" lIns="0" tIns="0" rIns="0" bIns="0" rtlCol="0" anchor="t"/>
          <a:lstStyle/>
          <a:p>
            <a:pPr marL="0" indent="0">
              <a:spcAft>
                <a:spcPts val="500"/>
              </a:spcAft>
              <a:buNone/>
            </a:pPr>
            <a:r>
              <a:rPr lang="en-US" sz="1250" dirty="0">
                <a:solidFill>
                  <a:srgbClr val="0B2A4A"/>
                </a:solidFill>
                <a:latin typeface="Arial" pitchFamily="34" charset="0"/>
                <a:ea typeface="Arial" pitchFamily="34" charset="-122"/>
                <a:cs typeface="Arial" pitchFamily="34" charset="-120"/>
              </a:rPr>
              <a:t>………………………………………………………………………………</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My careers adviser: ……………………………………………</a:t>
            </a:r>
            <a:endParaRPr lang="en-US" sz="1250" dirty="0"/>
          </a:p>
        </p:txBody>
      </p:sp>
      <p:graphicFrame>
        <p:nvGraphicFramePr>
          <p:cNvPr id="24" name="Table 0"/>
          <p:cNvGraphicFramePr>
            <a:graphicFrameLocks noGrp="1"/>
          </p:cNvGraphicFramePr>
          <p:nvPr>
            <p:extLst>
              <p:ext uri="{D42A27DB-BD31-4B8C-83A1-F6EECF244321}">
                <p14:modId xmlns:p14="http://schemas.microsoft.com/office/powerpoint/2010/main" val="300951833"/>
              </p:ext>
            </p:extLst>
          </p:nvPr>
        </p:nvGraphicFramePr>
        <p:xfrm>
          <a:off x="548640" y="3108960"/>
          <a:ext cx="11091672" cy="2066544"/>
        </p:xfrm>
        <a:graphic>
          <a:graphicData uri="http://schemas.openxmlformats.org/drawingml/2006/table">
            <a:tbl>
              <a:tblPr/>
              <a:tblGrid>
                <a:gridCol w="320040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2587752">
                  <a:extLst>
                    <a:ext uri="{9D8B030D-6E8A-4147-A177-3AD203B41FA5}">
                      <a16:colId xmlns:a16="http://schemas.microsoft.com/office/drawing/2014/main" val="20002"/>
                    </a:ext>
                  </a:extLst>
                </a:gridCol>
                <a:gridCol w="2194560">
                  <a:extLst>
                    <a:ext uri="{9D8B030D-6E8A-4147-A177-3AD203B41FA5}">
                      <a16:colId xmlns:a16="http://schemas.microsoft.com/office/drawing/2014/main" val="20003"/>
                    </a:ext>
                  </a:extLst>
                </a:gridCol>
              </a:tblGrid>
              <a:tr h="365760">
                <a:tc>
                  <a:txBody>
                    <a:bodyPr/>
                    <a:lstStyle/>
                    <a:p>
                      <a:pPr marL="0" indent="0">
                        <a:buNone/>
                      </a:pPr>
                      <a:r>
                        <a:rPr lang="en-US" sz="1300" b="1" dirty="0">
                          <a:solidFill>
                            <a:srgbClr val="FFFFFF"/>
                          </a:solidFill>
                          <a:latin typeface="Arial" pitchFamily="34" charset="0"/>
                          <a:ea typeface="Arial" pitchFamily="34" charset="-122"/>
                          <a:cs typeface="Arial" pitchFamily="34" charset="-120"/>
                        </a:rPr>
                        <a:t>Task 2: Course or apprenticeship</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C25C8F"/>
                    </a:solidFill>
                  </a:tcPr>
                </a:tc>
                <a:tc>
                  <a:txBody>
                    <a:bodyPr/>
                    <a:lstStyle/>
                    <a:p>
                      <a:pPr marL="0" indent="0">
                        <a:buNone/>
                      </a:pPr>
                      <a:r>
                        <a:rPr lang="en-US" sz="1300" b="1" dirty="0">
                          <a:solidFill>
                            <a:srgbClr val="FFFFFF"/>
                          </a:solidFill>
                          <a:latin typeface="Arial" pitchFamily="34" charset="0"/>
                          <a:ea typeface="Arial" pitchFamily="34" charset="-122"/>
                          <a:cs typeface="Arial" pitchFamily="34" charset="-120"/>
                        </a:rPr>
                        <a:t>Where (school, college or employer)</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C25C8F"/>
                    </a:solidFill>
                  </a:tcPr>
                </a:tc>
                <a:tc>
                  <a:txBody>
                    <a:bodyPr/>
                    <a:lstStyle/>
                    <a:p>
                      <a:pPr marL="0" indent="0">
                        <a:buNone/>
                      </a:pPr>
                      <a:r>
                        <a:rPr lang="en-US" sz="1300" b="1" dirty="0">
                          <a:solidFill>
                            <a:srgbClr val="FFFFFF"/>
                          </a:solidFill>
                          <a:latin typeface="Arial" pitchFamily="34" charset="0"/>
                          <a:ea typeface="Arial" pitchFamily="34" charset="-122"/>
                          <a:cs typeface="Arial" pitchFamily="34" charset="-120"/>
                        </a:rPr>
                        <a:t>Entry requirements</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C25C8F"/>
                    </a:solidFill>
                  </a:tcPr>
                </a:tc>
                <a:tc>
                  <a:txBody>
                    <a:bodyPr/>
                    <a:lstStyle/>
                    <a:p>
                      <a:pPr marL="0" indent="0">
                        <a:buNone/>
                      </a:pPr>
                      <a:r>
                        <a:rPr lang="en-US" sz="1300" b="1" dirty="0">
                          <a:solidFill>
                            <a:srgbClr val="FFFFFF"/>
                          </a:solidFill>
                          <a:latin typeface="Arial" pitchFamily="34" charset="0"/>
                          <a:ea typeface="Arial" pitchFamily="34" charset="-122"/>
                          <a:cs typeface="Arial" pitchFamily="34" charset="-120"/>
                        </a:rPr>
                        <a:t>Open day / deadline</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C25C8F"/>
                    </a:solidFill>
                  </a:tcPr>
                </a:tc>
                <a:extLst>
                  <a:ext uri="{0D108BD9-81ED-4DB2-BD59-A6C34878D82A}">
                    <a16:rowId xmlns:a16="http://schemas.microsoft.com/office/drawing/2014/main" val="10000"/>
                  </a:ext>
                </a:extLst>
              </a:tr>
              <a:tr h="566928">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66928">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3" name="Text 10"/>
          <p:cNvSpPr txBox="1"/>
          <p:nvPr/>
        </p:nvSpPr>
        <p:spPr>
          <a:xfrm>
            <a:off x="548640" y="5349240"/>
            <a:ext cx="11091672" cy="365760"/>
          </a:xfrm>
          <a:prstGeom prst="rect">
            <a:avLst/>
          </a:prstGeom>
          <a:noFill/>
          <a:ln/>
        </p:spPr>
        <p:txBody>
          <a:bodyPr wrap="square" lIns="0" tIns="0" rIns="0" bIns="0" rtlCol="0" anchor="ctr"/>
          <a:lstStyle/>
          <a:p>
            <a:pPr marL="0" indent="0">
              <a:buNone/>
            </a:pPr>
            <a:r>
              <a:rPr lang="en-US" sz="1400" dirty="0">
                <a:solidFill>
                  <a:srgbClr val="0B2A4A"/>
                </a:solidFill>
                <a:latin typeface="Arial" pitchFamily="34" charset="0"/>
                <a:ea typeface="Arial" pitchFamily="34" charset="-122"/>
                <a:cs typeface="Arial" pitchFamily="34" charset="-120"/>
              </a:rPr>
              <a:t>My back-up plan: ……………………………………………………………………………………………………</a:t>
            </a:r>
            <a:endParaRPr lang="en-US" sz="1400" dirty="0"/>
          </a:p>
        </p:txBody>
      </p:sp>
      <p:sp>
        <p:nvSpPr>
          <p:cNvPr id="14" name="Text 11"/>
          <p:cNvSpPr txBox="1"/>
          <p:nvPr/>
        </p:nvSpPr>
        <p:spPr>
          <a:xfrm>
            <a:off x="548640" y="5760720"/>
            <a:ext cx="11091672" cy="365760"/>
          </a:xfrm>
          <a:prstGeom prst="rect">
            <a:avLst/>
          </a:prstGeom>
          <a:noFill/>
          <a:ln/>
        </p:spPr>
        <p:txBody>
          <a:bodyPr wrap="square" lIns="0" tIns="0" rIns="0" bIns="0" rtlCol="0" anchor="ctr"/>
          <a:lstStyle/>
          <a:p>
            <a:pPr marL="0" indent="0">
              <a:buNone/>
            </a:pPr>
            <a:r>
              <a:rPr lang="en-US" sz="1400" dirty="0">
                <a:solidFill>
                  <a:srgbClr val="0B2A4A"/>
                </a:solidFill>
                <a:latin typeface="Arial" pitchFamily="34" charset="0"/>
                <a:ea typeface="Arial" pitchFamily="34" charset="-122"/>
                <a:cs typeface="Arial" pitchFamily="34" charset="-120"/>
              </a:rPr>
              <a:t>My next step: ……………………………………………………………………………………………………………</a:t>
            </a:r>
            <a:endParaRPr lang="en-US" sz="14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23</a:t>
            </a:fld>
            <a:endParaRPr lang="en-US"/>
          </a:p>
        </p:txBody>
      </p:sp>
    </p:spTree>
  </p:cSld>
  <p:clrMapOvr>
    <a:masterClrMapping/>
  </p:clrMapOvr>
</p:sld>
</file>

<file path=ppt/theme/theme1.xml><?xml version="1.0" encoding="utf-8"?>
<a:theme xmlns:a="http://schemas.openxmlformats.org/drawingml/2006/main" name="Next Steps Ready">
  <a:themeElements>
    <a:clrScheme name="Next Steps Ready">
      <a:dk1>
        <a:srgbClr val="0B2A4A"/>
      </a:dk1>
      <a:lt1>
        <a:srgbClr val="FFFFFF"/>
      </a:lt1>
      <a:dk2>
        <a:srgbClr val="004077"/>
      </a:dk2>
      <a:lt2>
        <a:srgbClr val="F3F8FC"/>
      </a:lt2>
      <a:accent1>
        <a:srgbClr val="0072BA"/>
      </a:accent1>
      <a:accent2>
        <a:srgbClr val="FF6600"/>
      </a:accent2>
      <a:accent3>
        <a:srgbClr val="00CCCC"/>
      </a:accent3>
      <a:accent4>
        <a:srgbClr val="F6D000"/>
      </a:accent4>
      <a:accent5>
        <a:srgbClr val="00AF61"/>
      </a:accent5>
      <a:accent6>
        <a:srgbClr val="5F295F"/>
      </a:accent6>
      <a:hlink>
        <a:srgbClr val="0072BA"/>
      </a:hlink>
      <a:folHlink>
        <a:srgbClr val="5F295F"/>
      </a:folHlink>
    </a:clrScheme>
    <a:fontScheme name="Next Steps Read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121</TotalTime>
  <Words>3499</Words>
  <Application>Microsoft Office PowerPoint</Application>
  <PresentationFormat>Widescreen</PresentationFormat>
  <Paragraphs>382</Paragraphs>
  <Slides>23</Slides>
  <Notes>23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23</vt:i4>
      </vt:variant>
    </vt:vector>
  </HeadingPairs>
  <TitlesOfParts>
    <vt:vector size="25" baseType="lpstr">
      <vt:lpstr>Arial</vt:lpstr>
      <vt:lpstr>Next Steps Ready</vt:lpstr>
      <vt:lpstr>Teacher notes: Year 11 – Preparing for post-16</vt:lpstr>
      <vt:lpstr>Lesson overview</vt:lpstr>
      <vt:lpstr>PowerPoint Presentation</vt:lpstr>
      <vt:lpstr>PowerPoint Presentation</vt:lpstr>
      <vt:lpstr>PowerPoint Presentation</vt:lpstr>
      <vt:lpstr>What is a career?</vt:lpstr>
      <vt:lpstr>Where are future jobs going to be?</vt:lpstr>
      <vt:lpstr>Get ready for your future career</vt:lpstr>
      <vt:lpstr>Keep doing stuff!</vt:lpstr>
      <vt:lpstr>Pathways after Year 11</vt:lpstr>
      <vt:lpstr>Qualification choices</vt:lpstr>
      <vt:lpstr>Different routes to the same job</vt:lpstr>
      <vt:lpstr>Choosing options: what to think about</vt:lpstr>
      <vt:lpstr>Technical and vocational pathway</vt:lpstr>
      <vt:lpstr>Technical pathway: T Levels</vt:lpstr>
      <vt:lpstr>Work-based pathway: apprenticeships</vt:lpstr>
      <vt:lpstr>Academic pathway: A levels</vt:lpstr>
      <vt:lpstr>A website to help with your choices at 16</vt:lpstr>
      <vt:lpstr>Task 1: Explore the pathways</vt:lpstr>
      <vt:lpstr>Task 2: Research your options</vt:lpstr>
      <vt:lpstr>Use your supporters</vt:lpstr>
      <vt:lpstr>In this lesson you:</vt:lpstr>
      <vt:lpstr>My Post-16 Plan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Steps Ready – Year 11 careers lesson: Preparing for post-16 (online version)</dc:title>
  <dc:subject>PptxGenJS Presentation</dc:subject>
  <dc:creator>Careerpilot Team</dc:creator>
  <cp:lastModifiedBy>Sue Lewis</cp:lastModifiedBy>
  <cp:revision>3</cp:revision>
  <dcterms:created xsi:type="dcterms:W3CDTF">2026-10-27T00:32:15Z</dcterms:created>
  <dcterms:modified xsi:type="dcterms:W3CDTF">2026-10-28T17:09:19Z</dcterms:modified>
</cp:coreProperties>
</file>