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78"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306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outcomes linked to the CDI framework.
The lessons support meeting Gatsby Benchmarks 1, 2, 3, 4 and 6 and the Equalex Framework for preparing students for Modern Work Experience, as they 'Introduce &amp; Inspire' students about the world of work and 'Investigate &amp; Explore' jobs and careers.
The lessons give students opportunities to practise their essential skills, as identified in the Skills Builder Universal Framework 2.0: www.skillsbuilder.org/universal-framework
The relevant skills steps are identified in the teacher notes for each activity, with reflection questions and prompts for discussion as part of the plenary.
This is the OFFLINE version: no computers are needed. For Task 2, have prospectuses or course guides from your local colleges and sixth forms ready, and print the My Post-16 Plan sheet (last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manage their future career. These aims link to the CDI career learning areas.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activity. Students think about which place they would choose as their prize – they don't have to say.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the detail can make all the difference – and it's the same with choosing your career options. You need to know the detail, not just 'I am going to go to college or sixth form', but which course, where it will take you, and so 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what a career is, and that jobs are part of their career journey (and they might have lots of them).
Then share the key things related to careers that Year 11 students will be focusing on this year.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new technology and science developments there will be growth in jobs in many sectors, including:
Medical and health – more medical scientists, researchers, doctors, nurses and health care workers
IT and digital – more data analysts, technology researchers and AI developers
Engineering and construction – more people to design and build the buildings of the future: architects, electricians, energy engineers
Environmental – lots of people to do jobs that help protect our planet, like ecologists, foresters and environmental advisers.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careers important, and what can you do NOW?
Show the video: https://www.youtube.com/watch?v=OWZxyyK6OuA
Talk through the four steps. Today's lesson focuses on step 3: know all your options.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students' number 1 priority needs to be their GCSEs – but they shouldn't give up anything that will be useful for a future job, course or CV.
Ask: what activities do you do outside lessons? What skills do they show?</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say which pathways they can take at 16, then reveal the three main pathways.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there are three pathways, and in all of them there are levels of qualifications. Level 2 is getting 5 GCSEs at grades 4–9.
Show students the other levels and make the point that all pathways can lead to a degree.
The part of the ladder we are mainly talking about today is their choices after GCSEs (Levels 2 and 3, highlighted).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ways to reach the same career (although some have very set routes, like doctor or vet, so students need to check).
Lucy and Leon are both nurses.
Lucy did a BTEC in Health and Social Care after her GCSEs, then a degree.
Leon did A levels, then started work in a hospital as a porter. He was offered a healthcare apprenticeship and achieved his degree through this route.
A common pathway into nursing and paramedic work is through working in a hospital and then being given the opportunity for further training.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through what students need to think about when choosing their post-16 options.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facts about vocational courses: colleges offer lots of them, some quite specialist (like boat building or agriculture). Many colleges don't offer GCSEs or A levels, but all colleges support students who don't get grade 4 or above in maths and English at GCSE.
In some areas schools don't have sixth forms, and colleges are the providers for A levels – you might want to adapt this slide to suit your area.</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 Levels are fairly new and are mostly offered in colleges. They last two years, include an industry placement of at least 45 days, and one T Level is worth the same UCAS points as three A levels.
New T Levels are still being added – check the full list at www.tlevels.gov.uk and with your local colleges.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Apprenticeships are real jobs with training. Apprentices are employed, paid, and work towards a qualification.
Pay: the apprentice minimum wage is £8.00 an hour from April 2026 (for apprentices under 19, or in the first year of their apprenticeship). Many employers pay more. Check the current rate at www.gov.uk/national-minimum-wage-rates each year.
Students need to find and apply for an apprenticeship, like finding a job – they can search for vacancies at www.gov.uk/apply-apprenticeship.</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levels – key facts. Students usually take three (sometimes four). Some schools offer AS levels. Many sixth forms also offer the Extended Project Qualification and Level 3 Core Maths.
Other Level 3 vocational qualifications (such as BTECs or Cambridge Technicals) are related to a job area and come in different sizes. Check what your local sixth forms and colleges offer.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work in pairs to discuss the pathways they are interested in and why.
When they are back as a group, ask: who is thinking about each pathway as a first choice? As a second choice?
This activity supports:
Speaking Step 11 – Speaking engagingly: I communicate in a way that is engaging for my audience
Listening Step 8 – Questioning: I ask open questions to understand more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use prospectuses and course guides from local sixth forms and colleges to research two or three options, and record them on the My Post-16 Plan sheet (slide 22).
Encourage students to note entry requirements and key dates, and to think about a back-up option.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students are back as a group, talk about supporters and see if they can suggest any others.
Tell them the name of the school careers adviser and how to book an appointment (you can type it in on this slide).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Ask: what is your next step – an open day to visit, an application to start, or a conversation with your careers adviser?
Remind students that they can use Next Steps Ready at home – it is free and there is no login.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Task 2. Print one copy per student.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F6E3EE"/>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F6E3EE"/>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11</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OWZxyyK6OuA" TargetMode="External"/><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9.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7.pn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10.png"/><Relationship Id="rId4" Type="http://schemas.openxmlformats.org/officeDocument/2006/relationships/image" Target="../media/image27.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4.jp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25.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image" Target="../media/image36.jp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11 – Preparing for post-16</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11 badge" descr="/tmp/claude-0/-home-claude/57c6dd4e-62f2-571d-b351-8f501f7ac058/scratchpad/lessons/assets/badge-y11.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794760"/>
            <a:ext cx="3108960" cy="118872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A one-hour careers lesson to help Year 11 students understand their post-16 pathways and make a plan.</a:t>
            </a:r>
            <a:endParaRPr lang="en-US" sz="1400" dirty="0"/>
          </a:p>
        </p:txBody>
      </p:sp>
      <p:sp>
        <p:nvSpPr>
          <p:cNvPr id="6" name="version tag"/>
          <p:cNvSpPr/>
          <p:nvPr/>
        </p:nvSpPr>
        <p:spPr>
          <a:xfrm>
            <a:off x="777240" y="5029200"/>
            <a:ext cx="3108960" cy="777240"/>
          </a:xfrm>
          <a:prstGeom prst="roundRect">
            <a:avLst>
              <a:gd name="adj" fmla="val 11765"/>
            </a:avLst>
          </a:prstGeom>
          <a:solidFill>
            <a:srgbClr val="C25C8F"/>
          </a:solidFill>
          <a:ln w="12700">
            <a:solidFill>
              <a:srgbClr val="C25C8F"/>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Offline version</a:t>
            </a:r>
            <a:endParaRPr lang="en-US" sz="1300" dirty="0"/>
          </a:p>
          <a:p>
            <a:pPr marL="0" indent="0">
              <a:buNone/>
            </a:pPr>
            <a:r>
              <a:rPr lang="en-US" sz="1300" dirty="0">
                <a:solidFill>
                  <a:srgbClr val="FFFFFF"/>
                </a:solidFill>
                <a:latin typeface="Arial" pitchFamily="34" charset="0"/>
                <a:ea typeface="Arial" pitchFamily="34" charset="-122"/>
                <a:cs typeface="Arial" pitchFamily="34" charset="-120"/>
              </a:rPr>
              <a:t>No computers needed for students</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200"/>
              </a:spcAft>
              <a:buSzPct val="100000"/>
              <a:buChar char="•"/>
            </a:pPr>
            <a:r>
              <a:rPr lang="en-US" sz="1300" dirty="0">
                <a:solidFill>
                  <a:srgbClr val="0B2A4A"/>
                </a:solidFill>
                <a:latin typeface="Arial" pitchFamily="34" charset="0"/>
                <a:ea typeface="Arial" pitchFamily="34" charset="-122"/>
                <a:cs typeface="Arial" pitchFamily="34" charset="-120"/>
              </a:rPr>
              <a:t>Recognising the main learning pathways, considering which one they want to follow and how they will access and succeed in it</a:t>
            </a:r>
            <a:endParaRPr lang="en-US" sz="1300" dirty="0"/>
          </a:p>
          <a:p>
            <a:pPr marL="177800" indent="-177800">
              <a:spcAft>
                <a:spcPts val="200"/>
              </a:spcAft>
              <a:buSzPct val="100000"/>
              <a:buChar char="•"/>
            </a:pPr>
            <a:r>
              <a:rPr lang="en-US" sz="1300" dirty="0">
                <a:solidFill>
                  <a:srgbClr val="0B2A4A"/>
                </a:solidFill>
                <a:latin typeface="Arial" pitchFamily="34" charset="0"/>
                <a:ea typeface="Arial" pitchFamily="34" charset="-122"/>
                <a:cs typeface="Arial" pitchFamily="34" charset="-120"/>
              </a:rPr>
              <a:t>Taking steps to achieve in their GCSEs and make a decision about their post-16 pathway</a:t>
            </a:r>
            <a:endParaRPr lang="en-US" sz="1300" dirty="0"/>
          </a:p>
          <a:p>
            <a:pPr marL="177800" indent="-177800">
              <a:spcAft>
                <a:spcPts val="200"/>
              </a:spcAft>
              <a:buSzPct val="100000"/>
              <a:buChar char="•"/>
            </a:pPr>
            <a:r>
              <a:rPr lang="en-US" sz="1300" dirty="0">
                <a:solidFill>
                  <a:srgbClr val="0B2A4A"/>
                </a:solidFill>
                <a:latin typeface="Arial" pitchFamily="34" charset="0"/>
                <a:ea typeface="Arial" pitchFamily="34" charset="-122"/>
                <a:cs typeface="Arial" pitchFamily="34" charset="-120"/>
              </a:rPr>
              <a:t>Making plans and developing a pathway into their future</a:t>
            </a:r>
            <a:endParaRPr lang="en-US" sz="13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Planning badge" descr="/tmp/claude-0/-home-claude/57c6dd4e-62f2-571d-b351-8f501f7ac058/scratchpad/lessons/wex/ppt/media/image5.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print the My Post-16 Plan sheet (slide 22) and gather prospectuses or course guides from local colleges and sixth forms.</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286000"/>
          <a:ext cx="11091672" cy="3520440"/>
        </p:xfrm>
        <a:graphic>
          <a:graphicData uri="http://schemas.openxmlformats.org/drawingml/2006/table">
            <a:tbl>
              <a:tblPr/>
              <a:tblGrid>
                <a:gridCol w="118872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879592">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tblGrid>
              <a:tr h="411480">
                <a:tc>
                  <a:txBody>
                    <a:bodyPr/>
                    <a:lstStyle/>
                    <a:p>
                      <a:pPr marL="0" indent="0">
                        <a:buNone/>
                      </a:pPr>
                      <a:r>
                        <a:rPr lang="en-US" sz="1400" b="1" dirty="0">
                          <a:solidFill>
                            <a:srgbClr val="FFFFFF"/>
                          </a:solidFill>
                          <a:latin typeface="Arial" pitchFamily="34" charset="0"/>
                          <a:ea typeface="Arial" pitchFamily="34" charset="-122"/>
                          <a:cs typeface="Arial" pitchFamily="34" charset="-120"/>
                        </a:rPr>
                        <a:t>Timing</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Slides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Activity</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Resources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4–9</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Warm-up (lottery holiday), what is a career, future jobs, get ready for your future career</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Video link (optional)</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10–17</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Post-16 pathways: qualifications ladder, different routes, vocational, T Levels, apprenticeships, A levels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18</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Task 1: which pathways interest you? (pairs)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15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19</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Task 2: research post-16 courses and make a plan</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Prospectuses, My Post-16 Plan sheet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5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20–21</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Use your supporters, then wrap-up</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8" name="Text 4"/>
          <p:cNvSpPr txBox="1"/>
          <p:nvPr/>
        </p:nvSpPr>
        <p:spPr>
          <a:xfrm>
            <a:off x="548640" y="589788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50 minutes. Timings are a guide – you could split the lesson over two sessions.</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11 badge" descr="/tmp/claude-0/-home-claude/57c6dd4e-62f2-571d-b351-8f501f7ac058/scratchpad/lessons/assets/badge-y11.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383280"/>
            <a:ext cx="3383280" cy="150876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3200" b="1" dirty="0">
                <a:solidFill>
                  <a:srgbClr val="FFFFFF"/>
                </a:solidFill>
                <a:latin typeface="Arial" pitchFamily="34" charset="0"/>
                <a:ea typeface="Arial" pitchFamily="34" charset="-122"/>
                <a:cs typeface="Arial" pitchFamily="34" charset="-120"/>
              </a:rPr>
              <a:t>Preparing for post-16</a:t>
            </a:r>
            <a:endParaRPr lang="en-US" sz="1800" dirty="0"/>
          </a:p>
        </p:txBody>
      </p:sp>
      <p:sp>
        <p:nvSpPr>
          <p:cNvPr id="5" name="Text 2"/>
          <p:cNvSpPr txBox="1"/>
          <p:nvPr/>
        </p:nvSpPr>
        <p:spPr>
          <a:xfrm>
            <a:off x="914400" y="4937760"/>
            <a:ext cx="3383280" cy="9144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Explore all your options after Year 11 and make a plan for your future.</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See how your post-16 choices fit with future jobs and your career.</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sp>
        <p:nvSpPr>
          <p:cNvPr id="13" name="aim 2"/>
          <p:cNvSpPr/>
          <p:nvPr/>
        </p:nvSpPr>
        <p:spPr>
          <a:xfrm>
            <a:off x="5806440" y="260604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Find out about A levels, vocational courses, T Levels and apprenticeships.</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grpSp>
        <p:nvGrpSpPr>
          <p:cNvPr id="35" name="Group 34">
            <a:extLst>
              <a:ext uri="{FF2B5EF4-FFF2-40B4-BE49-F238E27FC236}">
                <a16:creationId xmlns:a16="http://schemas.microsoft.com/office/drawing/2014/main" id="{8B8CF8F3-8BC3-C131-4F87-26DEC46AB6B0}"/>
              </a:ext>
            </a:extLst>
          </p:cNvPr>
          <p:cNvGrpSpPr/>
          <p:nvPr/>
        </p:nvGrpSpPr>
        <p:grpSpPr>
          <a:xfrm>
            <a:off x="5120640" y="3931920"/>
            <a:ext cx="6519672" cy="1097280"/>
            <a:chOff x="5120640" y="3931920"/>
            <a:chExt cx="6519672" cy="1097280"/>
          </a:xfrm>
        </p:grpSpPr>
        <p:sp>
          <p:nvSpPr>
            <p:cNvPr id="19" name="aim 3"/>
            <p:cNvSpPr/>
            <p:nvPr/>
          </p:nvSpPr>
          <p:spPr>
            <a:xfrm>
              <a:off x="5806440" y="3931920"/>
              <a:ext cx="5833872" cy="1097280"/>
            </a:xfrm>
            <a:prstGeom prst="roundRect">
              <a:avLst>
                <a:gd name="adj" fmla="val 10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Make a plan and develop a pathway into your future.</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grpSp>
      <p:grpSp>
        <p:nvGrpSpPr>
          <p:cNvPr id="36" name="Group 35">
            <a:extLst>
              <a:ext uri="{FF2B5EF4-FFF2-40B4-BE49-F238E27FC236}">
                <a16:creationId xmlns:a16="http://schemas.microsoft.com/office/drawing/2014/main" id="{A4A005D7-1292-94A5-0E17-2809140F1D8C}"/>
              </a:ext>
            </a:extLst>
          </p:cNvPr>
          <p:cNvGrpSpPr/>
          <p:nvPr/>
        </p:nvGrpSpPr>
        <p:grpSpPr>
          <a:xfrm>
            <a:off x="5120640" y="5349240"/>
            <a:ext cx="6501384" cy="685800"/>
            <a:chOff x="5120640" y="5349240"/>
            <a:chExt cx="6501384" cy="685800"/>
          </a:xfrm>
        </p:grpSpPr>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35 mins</a:t>
              </a:r>
              <a:endParaRPr lang="en-US" sz="1300" dirty="0"/>
            </a:p>
          </p:txBody>
        </p:sp>
        <p:sp>
          <p:nvSpPr>
            <p:cNvPr id="31" name="Wrap-up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Wrap-up</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5 mins</a:t>
              </a:r>
              <a:endParaRPr lang="en-US" sz="13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274320"/>
            <a:ext cx="5486400" cy="548640"/>
          </a:xfrm>
          <a:prstGeom prst="rect">
            <a:avLst/>
          </a:prstGeom>
          <a:noFill/>
          <a:ln/>
        </p:spPr>
        <p:txBody>
          <a:bodyPr wrap="square" lIns="0" tIns="0" rIns="0" bIns="0" rtlCol="0" anchor="ctr"/>
          <a:lstStyle/>
          <a:p>
            <a:pPr marL="0" indent="0">
              <a:buNone/>
            </a:pPr>
            <a:r>
              <a:rPr lang="en-US" sz="1800" b="1" dirty="0">
                <a:solidFill>
                  <a:srgbClr val="C25C8F"/>
                </a:solidFill>
                <a:latin typeface="Arial" pitchFamily="34" charset="0"/>
                <a:ea typeface="Arial" pitchFamily="34" charset="-122"/>
                <a:cs typeface="Arial" pitchFamily="34" charset="-120"/>
              </a:rPr>
              <a:t>Warm-up</a:t>
            </a:r>
            <a:endParaRPr lang="en-US" sz="1800" dirty="0"/>
          </a:p>
        </p:txBody>
      </p:sp>
      <p:sp>
        <p:nvSpPr>
          <p:cNvPr id="3" name="Text 1"/>
          <p:cNvSpPr txBox="1"/>
          <p:nvPr/>
        </p:nvSpPr>
        <p:spPr>
          <a:xfrm>
            <a:off x="548640" y="777240"/>
            <a:ext cx="11091672" cy="822960"/>
          </a:xfrm>
          <a:prstGeom prst="rect">
            <a:avLst/>
          </a:prstGeom>
          <a:noFill/>
          <a:ln/>
        </p:spPr>
        <p:txBody>
          <a:bodyPr wrap="square" lIns="0" tIns="0" rIns="0" bIns="0" rtlCol="0" anchor="ctr"/>
          <a:lstStyle/>
          <a:p>
            <a:pPr marL="0" indent="0">
              <a:buNone/>
            </a:pPr>
            <a:r>
              <a:rPr lang="en-US" sz="4000" b="1" dirty="0">
                <a:solidFill>
                  <a:srgbClr val="004077"/>
                </a:solidFill>
                <a:latin typeface="Arial" pitchFamily="34" charset="0"/>
                <a:ea typeface="Arial" pitchFamily="34" charset="-122"/>
                <a:cs typeface="Arial" pitchFamily="34" charset="-120"/>
              </a:rPr>
              <a:t>You have won the lottery!</a:t>
            </a:r>
            <a:endParaRPr lang="en-US" sz="4000" dirty="0"/>
          </a:p>
        </p:txBody>
      </p:sp>
      <p:sp>
        <p:nvSpPr>
          <p:cNvPr id="4" name="lottery"/>
          <p:cNvSpPr/>
          <p:nvPr/>
        </p:nvSpPr>
        <p:spPr>
          <a:xfrm>
            <a:off x="548640" y="1783080"/>
            <a:ext cx="4206240" cy="4297680"/>
          </a:xfrm>
          <a:prstGeom prst="roundRect">
            <a:avLst>
              <a:gd name="adj" fmla="val 2609"/>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5" name="Lottery balls" descr="/tmp/claude-0/-home-claude/57c6dd4e-62f2-571d-b351-8f501f7ac058/scratchpad/lessons/y11img/s04_3626a0c8.png"/>
          <p:cNvPicPr>
            <a:picLocks noChangeAspect="1"/>
          </p:cNvPicPr>
          <p:nvPr/>
        </p:nvPicPr>
        <p:blipFill>
          <a:blip r:embed="rId3"/>
          <a:stretch>
            <a:fillRect/>
          </a:stretch>
        </p:blipFill>
        <p:spPr>
          <a:xfrm>
            <a:off x="777240" y="2103120"/>
            <a:ext cx="3749040" cy="2522081"/>
          </a:xfrm>
          <a:prstGeom prst="rect">
            <a:avLst/>
          </a:prstGeom>
        </p:spPr>
      </p:pic>
      <p:sp>
        <p:nvSpPr>
          <p:cNvPr id="6" name="Text 3"/>
          <p:cNvSpPr txBox="1"/>
          <p:nvPr/>
        </p:nvSpPr>
        <p:spPr>
          <a:xfrm>
            <a:off x="777240" y="4800600"/>
            <a:ext cx="3749040" cy="1005840"/>
          </a:xfrm>
          <a:prstGeom prst="rect">
            <a:avLst/>
          </a:prstGeom>
          <a:noFill/>
          <a:ln/>
        </p:spPr>
        <p:txBody>
          <a:bodyPr wrap="square" lIns="0" tIns="0" rIns="0" bIns="0" rtlCol="0" anchor="ctr"/>
          <a:lstStyle/>
          <a:p>
            <a:pPr marL="0" indent="0" algn="ctr">
              <a:buNone/>
            </a:pPr>
            <a:r>
              <a:rPr lang="en-US" sz="2800" b="1" dirty="0">
                <a:solidFill>
                  <a:srgbClr val="C25C8F"/>
                </a:solidFill>
                <a:latin typeface="Arial" pitchFamily="34" charset="0"/>
                <a:ea typeface="Arial" pitchFamily="34" charset="-122"/>
                <a:cs typeface="Arial" pitchFamily="34" charset="-120"/>
              </a:rPr>
              <a:t>The prize is…</a:t>
            </a:r>
            <a:endParaRPr lang="en-US" sz="2800" dirty="0"/>
          </a:p>
        </p:txBody>
      </p:sp>
      <p:sp>
        <p:nvSpPr>
          <p:cNvPr id="7" name="Text 4"/>
          <p:cNvSpPr txBox="1"/>
          <p:nvPr/>
        </p:nvSpPr>
        <p:spPr>
          <a:xfrm>
            <a:off x="5120640" y="1783080"/>
            <a:ext cx="6492240" cy="548640"/>
          </a:xfrm>
          <a:prstGeom prst="rect">
            <a:avLst/>
          </a:prstGeom>
          <a:noFill/>
          <a:ln/>
        </p:spPr>
        <p:txBody>
          <a:bodyPr wrap="square" lIns="0" tIns="0" rIns="0" bIns="0" rtlCol="0" anchor="ctr"/>
          <a:lstStyle/>
          <a:p>
            <a:pPr marL="0" indent="0">
              <a:buNone/>
            </a:pPr>
            <a:r>
              <a:rPr lang="en-US" sz="2200" b="1" dirty="0">
                <a:solidFill>
                  <a:srgbClr val="0B2A4A"/>
                </a:solidFill>
                <a:latin typeface="Arial" pitchFamily="34" charset="0"/>
                <a:ea typeface="Arial" pitchFamily="34" charset="-122"/>
                <a:cs typeface="Arial" pitchFamily="34" charset="-120"/>
              </a:rPr>
              <a:t>A holiday in one of these places:</a:t>
            </a:r>
            <a:endParaRPr lang="en-US" sz="2200" dirty="0"/>
          </a:p>
        </p:txBody>
      </p:sp>
      <p:sp>
        <p:nvSpPr>
          <p:cNvPr id="8" name="Barbados"/>
          <p:cNvSpPr/>
          <p:nvPr/>
        </p:nvSpPr>
        <p:spPr>
          <a:xfrm>
            <a:off x="5120640" y="2468880"/>
            <a:ext cx="3749040" cy="512064"/>
          </a:xfrm>
          <a:prstGeom prst="roundRect">
            <a:avLst>
              <a:gd name="adj" fmla="val 17857"/>
            </a:avLst>
          </a:prstGeom>
          <a:solidFill>
            <a:srgbClr val="00A9E0"/>
          </a:solidFill>
          <a:ln w="12700">
            <a:solidFill>
              <a:srgbClr val="00A9E0"/>
            </a:solidFill>
            <a:prstDash val="solid"/>
          </a:ln>
          <a:effectLst>
            <a:outerShdw blurRad="76200" dist="25400" dir="5400000" algn="bl" rotWithShape="0">
              <a:srgbClr val="000000">
                <a:alpha val="12000"/>
              </a:srgbClr>
            </a:outerShdw>
          </a:effectLst>
        </p:spPr>
        <p:txBody>
          <a:bodyPr/>
          <a:lstStyle/>
          <a:p>
            <a:endParaRPr lang="en-GB"/>
          </a:p>
        </p:txBody>
      </p:sp>
      <p:pic>
        <p:nvPicPr>
          <p:cNvPr id="9" name="Image 1" descr="preencoded.png"/>
          <p:cNvPicPr>
            <a:picLocks noChangeAspect="1"/>
          </p:cNvPicPr>
          <p:nvPr/>
        </p:nvPicPr>
        <p:blipFill>
          <a:blip r:embed="rId4"/>
          <a:stretch>
            <a:fillRect/>
          </a:stretch>
        </p:blipFill>
        <p:spPr>
          <a:xfrm>
            <a:off x="5285232" y="2578608"/>
            <a:ext cx="292608" cy="292608"/>
          </a:xfrm>
          <a:prstGeom prst="rect">
            <a:avLst/>
          </a:prstGeom>
        </p:spPr>
      </p:pic>
      <p:sp>
        <p:nvSpPr>
          <p:cNvPr id="10" name="Text 6"/>
          <p:cNvSpPr txBox="1"/>
          <p:nvPr/>
        </p:nvSpPr>
        <p:spPr>
          <a:xfrm>
            <a:off x="5760720" y="2468880"/>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Barbados</a:t>
            </a:r>
            <a:endParaRPr lang="en-US" sz="2000" dirty="0"/>
          </a:p>
        </p:txBody>
      </p:sp>
      <p:sp>
        <p:nvSpPr>
          <p:cNvPr id="11" name="Australia"/>
          <p:cNvSpPr/>
          <p:nvPr/>
        </p:nvSpPr>
        <p:spPr>
          <a:xfrm>
            <a:off x="5120640" y="3072384"/>
            <a:ext cx="3749040" cy="512064"/>
          </a:xfrm>
          <a:prstGeom prst="roundRect">
            <a:avLst>
              <a:gd name="adj" fmla="val 17857"/>
            </a:avLst>
          </a:prstGeom>
          <a:solidFill>
            <a:srgbClr val="FF6600"/>
          </a:solidFill>
          <a:ln w="12700">
            <a:solidFill>
              <a:srgbClr val="FF6600"/>
            </a:solidFill>
            <a:prstDash val="solid"/>
          </a:ln>
          <a:effectLst>
            <a:outerShdw blurRad="76200" dist="25400" dir="5400000" algn="bl" rotWithShape="0">
              <a:srgbClr val="000000">
                <a:alpha val="12000"/>
              </a:srgbClr>
            </a:outerShdw>
          </a:effectLst>
        </p:spPr>
        <p:txBody>
          <a:bodyPr/>
          <a:lstStyle/>
          <a:p>
            <a:endParaRPr lang="en-GB"/>
          </a:p>
        </p:txBody>
      </p:sp>
      <p:pic>
        <p:nvPicPr>
          <p:cNvPr id="12" name="Image 2" descr="preencoded.png"/>
          <p:cNvPicPr>
            <a:picLocks noChangeAspect="1"/>
          </p:cNvPicPr>
          <p:nvPr/>
        </p:nvPicPr>
        <p:blipFill>
          <a:blip r:embed="rId4"/>
          <a:stretch>
            <a:fillRect/>
          </a:stretch>
        </p:blipFill>
        <p:spPr>
          <a:xfrm>
            <a:off x="5285232" y="3182112"/>
            <a:ext cx="292608" cy="292608"/>
          </a:xfrm>
          <a:prstGeom prst="rect">
            <a:avLst/>
          </a:prstGeom>
        </p:spPr>
      </p:pic>
      <p:sp>
        <p:nvSpPr>
          <p:cNvPr id="13" name="Text 8"/>
          <p:cNvSpPr txBox="1"/>
          <p:nvPr/>
        </p:nvSpPr>
        <p:spPr>
          <a:xfrm>
            <a:off x="5760720" y="3072384"/>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Australia</a:t>
            </a:r>
            <a:endParaRPr lang="en-US" sz="2000" dirty="0"/>
          </a:p>
        </p:txBody>
      </p:sp>
      <p:sp>
        <p:nvSpPr>
          <p:cNvPr id="14" name="South Africa"/>
          <p:cNvSpPr/>
          <p:nvPr/>
        </p:nvSpPr>
        <p:spPr>
          <a:xfrm>
            <a:off x="5120640" y="3675888"/>
            <a:ext cx="3749040" cy="512064"/>
          </a:xfrm>
          <a:prstGeom prst="roundRect">
            <a:avLst>
              <a:gd name="adj" fmla="val 17857"/>
            </a:avLst>
          </a:prstGeom>
          <a:solidFill>
            <a:srgbClr val="007A43"/>
          </a:solidFill>
          <a:ln w="12700">
            <a:solidFill>
              <a:srgbClr val="007A43"/>
            </a:solidFill>
            <a:prstDash val="solid"/>
          </a:ln>
          <a:effectLst>
            <a:outerShdw blurRad="76200" dist="25400" dir="5400000" algn="bl" rotWithShape="0">
              <a:srgbClr val="000000">
                <a:alpha val="12000"/>
              </a:srgbClr>
            </a:outerShdw>
          </a:effectLst>
        </p:spPr>
        <p:txBody>
          <a:bodyPr/>
          <a:lstStyle/>
          <a:p>
            <a:endParaRPr lang="en-GB"/>
          </a:p>
        </p:txBody>
      </p:sp>
      <p:pic>
        <p:nvPicPr>
          <p:cNvPr id="15" name="Image 3" descr="preencoded.png"/>
          <p:cNvPicPr>
            <a:picLocks noChangeAspect="1"/>
          </p:cNvPicPr>
          <p:nvPr/>
        </p:nvPicPr>
        <p:blipFill>
          <a:blip r:embed="rId4"/>
          <a:stretch>
            <a:fillRect/>
          </a:stretch>
        </p:blipFill>
        <p:spPr>
          <a:xfrm>
            <a:off x="5285232" y="3785616"/>
            <a:ext cx="292608" cy="292608"/>
          </a:xfrm>
          <a:prstGeom prst="rect">
            <a:avLst/>
          </a:prstGeom>
        </p:spPr>
      </p:pic>
      <p:sp>
        <p:nvSpPr>
          <p:cNvPr id="16" name="Text 10"/>
          <p:cNvSpPr txBox="1"/>
          <p:nvPr/>
        </p:nvSpPr>
        <p:spPr>
          <a:xfrm>
            <a:off x="5760720" y="3675888"/>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South Africa</a:t>
            </a:r>
            <a:endParaRPr lang="en-US" sz="2000" dirty="0"/>
          </a:p>
        </p:txBody>
      </p:sp>
      <p:sp>
        <p:nvSpPr>
          <p:cNvPr id="17" name="Belgium"/>
          <p:cNvSpPr/>
          <p:nvPr/>
        </p:nvSpPr>
        <p:spPr>
          <a:xfrm>
            <a:off x="5120640" y="4279392"/>
            <a:ext cx="3749040" cy="512064"/>
          </a:xfrm>
          <a:prstGeom prst="roundRect">
            <a:avLst>
              <a:gd name="adj" fmla="val 17857"/>
            </a:avLst>
          </a:prstGeom>
          <a:solidFill>
            <a:srgbClr val="7A4A21"/>
          </a:solidFill>
          <a:ln w="12700">
            <a:solidFill>
              <a:srgbClr val="7A4A21"/>
            </a:solidFill>
            <a:prstDash val="solid"/>
          </a:ln>
          <a:effectLst>
            <a:outerShdw blurRad="76200" dist="25400" dir="5400000" algn="bl" rotWithShape="0">
              <a:srgbClr val="000000">
                <a:alpha val="12000"/>
              </a:srgbClr>
            </a:outerShdw>
          </a:effectLst>
        </p:spPr>
        <p:txBody>
          <a:bodyPr/>
          <a:lstStyle/>
          <a:p>
            <a:endParaRPr lang="en-GB"/>
          </a:p>
        </p:txBody>
      </p:sp>
      <p:pic>
        <p:nvPicPr>
          <p:cNvPr id="18" name="Image 4" descr="preencoded.png"/>
          <p:cNvPicPr>
            <a:picLocks noChangeAspect="1"/>
          </p:cNvPicPr>
          <p:nvPr/>
        </p:nvPicPr>
        <p:blipFill>
          <a:blip r:embed="rId4"/>
          <a:stretch>
            <a:fillRect/>
          </a:stretch>
        </p:blipFill>
        <p:spPr>
          <a:xfrm>
            <a:off x="5285232" y="4389120"/>
            <a:ext cx="292608" cy="292608"/>
          </a:xfrm>
          <a:prstGeom prst="rect">
            <a:avLst/>
          </a:prstGeom>
        </p:spPr>
      </p:pic>
      <p:sp>
        <p:nvSpPr>
          <p:cNvPr id="19" name="Text 12"/>
          <p:cNvSpPr txBox="1"/>
          <p:nvPr/>
        </p:nvSpPr>
        <p:spPr>
          <a:xfrm>
            <a:off x="5760720" y="4279392"/>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Belgium</a:t>
            </a:r>
            <a:endParaRPr lang="en-US" sz="2000" dirty="0"/>
          </a:p>
        </p:txBody>
      </p:sp>
      <p:sp>
        <p:nvSpPr>
          <p:cNvPr id="20" name="England"/>
          <p:cNvSpPr/>
          <p:nvPr/>
        </p:nvSpPr>
        <p:spPr>
          <a:xfrm>
            <a:off x="5120640" y="4882896"/>
            <a:ext cx="3749040" cy="512064"/>
          </a:xfrm>
          <a:prstGeom prst="roundRect">
            <a:avLst>
              <a:gd name="adj" fmla="val 17857"/>
            </a:avLst>
          </a:prstGeom>
          <a:solidFill>
            <a:srgbClr val="C25C8F"/>
          </a:solidFill>
          <a:ln w="12700">
            <a:solidFill>
              <a:srgbClr val="C25C8F"/>
            </a:solidFill>
            <a:prstDash val="solid"/>
          </a:ln>
          <a:effectLst>
            <a:outerShdw blurRad="76200" dist="25400" dir="5400000" algn="bl" rotWithShape="0">
              <a:srgbClr val="000000">
                <a:alpha val="12000"/>
              </a:srgbClr>
            </a:outerShdw>
          </a:effectLst>
        </p:spPr>
        <p:txBody>
          <a:bodyPr/>
          <a:lstStyle/>
          <a:p>
            <a:endParaRPr lang="en-GB"/>
          </a:p>
        </p:txBody>
      </p:sp>
      <p:pic>
        <p:nvPicPr>
          <p:cNvPr id="21" name="Image 5" descr="preencoded.png"/>
          <p:cNvPicPr>
            <a:picLocks noChangeAspect="1"/>
          </p:cNvPicPr>
          <p:nvPr/>
        </p:nvPicPr>
        <p:blipFill>
          <a:blip r:embed="rId4"/>
          <a:stretch>
            <a:fillRect/>
          </a:stretch>
        </p:blipFill>
        <p:spPr>
          <a:xfrm>
            <a:off x="5285232" y="4992624"/>
            <a:ext cx="292608" cy="292608"/>
          </a:xfrm>
          <a:prstGeom prst="rect">
            <a:avLst/>
          </a:prstGeom>
        </p:spPr>
      </p:pic>
      <p:sp>
        <p:nvSpPr>
          <p:cNvPr id="22" name="Text 14"/>
          <p:cNvSpPr txBox="1"/>
          <p:nvPr/>
        </p:nvSpPr>
        <p:spPr>
          <a:xfrm>
            <a:off x="5760720" y="4882896"/>
            <a:ext cx="3017520" cy="512064"/>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England</a:t>
            </a:r>
            <a:endParaRPr lang="en-US" sz="2000" dirty="0"/>
          </a:p>
        </p:txBody>
      </p:sp>
      <p:sp>
        <p:nvSpPr>
          <p:cNvPr id="23" name="question bubble"/>
          <p:cNvSpPr/>
          <p:nvPr/>
        </p:nvSpPr>
        <p:spPr>
          <a:xfrm>
            <a:off x="9144000" y="3017520"/>
            <a:ext cx="2496312" cy="1737360"/>
          </a:xfrm>
          <a:prstGeom prst="wedgeRoundRectCallout">
            <a:avLst/>
          </a:prstGeom>
          <a:solidFill>
            <a:srgbClr val="FFFFFF"/>
          </a:solidFill>
          <a:ln w="25400">
            <a:solidFill>
              <a:srgbClr val="C25C8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6"/>
          <p:cNvSpPr txBox="1"/>
          <p:nvPr/>
        </p:nvSpPr>
        <p:spPr>
          <a:xfrm>
            <a:off x="9281160" y="3154680"/>
            <a:ext cx="2221992" cy="1463040"/>
          </a:xfrm>
          <a:prstGeom prst="rect">
            <a:avLst/>
          </a:prstGeom>
          <a:noFill/>
          <a:ln/>
        </p:spPr>
        <p:txBody>
          <a:bodyPr wrap="square" lIns="0" tIns="0" rIns="0" bIns="0" rtlCol="0" anchor="ctr"/>
          <a:lstStyle/>
          <a:p>
            <a:pPr marL="0" indent="0" algn="ctr">
              <a:buNone/>
            </a:pPr>
            <a:r>
              <a:rPr lang="en-US" sz="2800" b="1" dirty="0">
                <a:solidFill>
                  <a:srgbClr val="004077"/>
                </a:solidFill>
                <a:latin typeface="Arial" pitchFamily="34" charset="0"/>
                <a:ea typeface="Arial" pitchFamily="34" charset="-122"/>
                <a:cs typeface="Arial" pitchFamily="34" charset="-120"/>
              </a:rPr>
              <a:t>Which one will you choose?</a:t>
            </a:r>
            <a:endParaRPr lang="en-US" sz="28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65760"/>
            <a:ext cx="11091672" cy="822960"/>
          </a:xfrm>
          <a:prstGeom prst="rect">
            <a:avLst/>
          </a:prstGeom>
          <a:noFill/>
          <a:ln/>
        </p:spPr>
        <p:txBody>
          <a:bodyPr wrap="square" lIns="0" tIns="0" rIns="0" bIns="0" rtlCol="0" anchor="ctr"/>
          <a:lstStyle/>
          <a:p>
            <a:pPr marL="0" indent="0">
              <a:buNone/>
            </a:pPr>
            <a:r>
              <a:rPr lang="en-US" sz="3400" b="1" dirty="0">
                <a:solidFill>
                  <a:srgbClr val="004077"/>
                </a:solidFill>
                <a:latin typeface="Arial" pitchFamily="34" charset="0"/>
                <a:ea typeface="Arial" pitchFamily="34" charset="-122"/>
                <a:cs typeface="Arial" pitchFamily="34" charset="-120"/>
              </a:rPr>
              <a:t>Just found out more detail…</a:t>
            </a:r>
            <a:endParaRPr lang="en-US" sz="3400" dirty="0"/>
          </a:p>
        </p:txBody>
      </p:sp>
      <p:sp>
        <p:nvSpPr>
          <p:cNvPr id="3" name="Barbados"/>
          <p:cNvSpPr/>
          <p:nvPr/>
        </p:nvSpPr>
        <p:spPr>
          <a:xfrm>
            <a:off x="548640" y="1417320"/>
            <a:ext cx="2651760" cy="640080"/>
          </a:xfrm>
          <a:prstGeom prst="roundRect">
            <a:avLst>
              <a:gd name="adj" fmla="val 14286"/>
            </a:avLst>
          </a:prstGeom>
          <a:solidFill>
            <a:srgbClr val="00A9E0"/>
          </a:solidFill>
          <a:ln w="12700">
            <a:solidFill>
              <a:srgbClr val="00A9E0"/>
            </a:solidFill>
            <a:prstDash val="solid"/>
          </a:ln>
        </p:spPr>
        <p:txBody>
          <a:bodyPr/>
          <a:lstStyle/>
          <a:p>
            <a:endParaRPr lang="en-GB"/>
          </a:p>
        </p:txBody>
      </p:sp>
      <p:sp>
        <p:nvSpPr>
          <p:cNvPr id="4" name="Text 2"/>
          <p:cNvSpPr txBox="1"/>
          <p:nvPr/>
        </p:nvSpPr>
        <p:spPr>
          <a:xfrm>
            <a:off x="731520" y="141732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Barbados</a:t>
            </a:r>
            <a:endParaRPr lang="en-US" sz="1900" dirty="0"/>
          </a:p>
        </p:txBody>
      </p:sp>
      <p:sp>
        <p:nvSpPr>
          <p:cNvPr id="8" name="Australia"/>
          <p:cNvSpPr/>
          <p:nvPr/>
        </p:nvSpPr>
        <p:spPr>
          <a:xfrm>
            <a:off x="548640" y="2194560"/>
            <a:ext cx="2651760" cy="640080"/>
          </a:xfrm>
          <a:prstGeom prst="roundRect">
            <a:avLst>
              <a:gd name="adj" fmla="val 14286"/>
            </a:avLst>
          </a:prstGeom>
          <a:solidFill>
            <a:srgbClr val="FF6600"/>
          </a:solidFill>
          <a:ln w="12700">
            <a:solidFill>
              <a:srgbClr val="FF6600"/>
            </a:solidFill>
            <a:prstDash val="solid"/>
          </a:ln>
        </p:spPr>
        <p:txBody>
          <a:bodyPr/>
          <a:lstStyle/>
          <a:p>
            <a:endParaRPr lang="en-GB"/>
          </a:p>
        </p:txBody>
      </p:sp>
      <p:sp>
        <p:nvSpPr>
          <p:cNvPr id="9" name="Text 6"/>
          <p:cNvSpPr txBox="1"/>
          <p:nvPr/>
        </p:nvSpPr>
        <p:spPr>
          <a:xfrm>
            <a:off x="731520" y="219456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Australia</a:t>
            </a:r>
            <a:endParaRPr lang="en-US" sz="1900" dirty="0"/>
          </a:p>
        </p:txBody>
      </p:sp>
      <p:sp>
        <p:nvSpPr>
          <p:cNvPr id="13" name="South Africa"/>
          <p:cNvSpPr/>
          <p:nvPr/>
        </p:nvSpPr>
        <p:spPr>
          <a:xfrm>
            <a:off x="548640" y="2971800"/>
            <a:ext cx="2651760" cy="640080"/>
          </a:xfrm>
          <a:prstGeom prst="roundRect">
            <a:avLst>
              <a:gd name="adj" fmla="val 14286"/>
            </a:avLst>
          </a:prstGeom>
          <a:solidFill>
            <a:srgbClr val="007A43"/>
          </a:solidFill>
          <a:ln w="12700">
            <a:solidFill>
              <a:srgbClr val="007A43"/>
            </a:solidFill>
            <a:prstDash val="solid"/>
          </a:ln>
        </p:spPr>
        <p:txBody>
          <a:bodyPr/>
          <a:lstStyle/>
          <a:p>
            <a:endParaRPr lang="en-GB"/>
          </a:p>
        </p:txBody>
      </p:sp>
      <p:sp>
        <p:nvSpPr>
          <p:cNvPr id="14" name="Text 10"/>
          <p:cNvSpPr txBox="1"/>
          <p:nvPr/>
        </p:nvSpPr>
        <p:spPr>
          <a:xfrm>
            <a:off x="731520" y="297180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South Africa</a:t>
            </a:r>
            <a:endParaRPr lang="en-US" sz="1900" dirty="0"/>
          </a:p>
        </p:txBody>
      </p:sp>
      <p:sp>
        <p:nvSpPr>
          <p:cNvPr id="18" name="Belgium"/>
          <p:cNvSpPr/>
          <p:nvPr/>
        </p:nvSpPr>
        <p:spPr>
          <a:xfrm>
            <a:off x="548640" y="3749040"/>
            <a:ext cx="2651760" cy="640080"/>
          </a:xfrm>
          <a:prstGeom prst="roundRect">
            <a:avLst>
              <a:gd name="adj" fmla="val 14286"/>
            </a:avLst>
          </a:prstGeom>
          <a:solidFill>
            <a:srgbClr val="7A4A21"/>
          </a:solidFill>
          <a:ln w="12700">
            <a:solidFill>
              <a:srgbClr val="7A4A21"/>
            </a:solidFill>
            <a:prstDash val="solid"/>
          </a:ln>
        </p:spPr>
        <p:txBody>
          <a:bodyPr/>
          <a:lstStyle/>
          <a:p>
            <a:endParaRPr lang="en-GB"/>
          </a:p>
        </p:txBody>
      </p:sp>
      <p:sp>
        <p:nvSpPr>
          <p:cNvPr id="19" name="Text 14"/>
          <p:cNvSpPr txBox="1"/>
          <p:nvPr/>
        </p:nvSpPr>
        <p:spPr>
          <a:xfrm>
            <a:off x="731520" y="374904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Belgium</a:t>
            </a:r>
            <a:endParaRPr lang="en-US" sz="1900" dirty="0"/>
          </a:p>
        </p:txBody>
      </p:sp>
      <p:sp>
        <p:nvSpPr>
          <p:cNvPr id="23" name="England"/>
          <p:cNvSpPr/>
          <p:nvPr/>
        </p:nvSpPr>
        <p:spPr>
          <a:xfrm>
            <a:off x="548640" y="4526280"/>
            <a:ext cx="2651760" cy="640080"/>
          </a:xfrm>
          <a:prstGeom prst="roundRect">
            <a:avLst>
              <a:gd name="adj" fmla="val 14286"/>
            </a:avLst>
          </a:prstGeom>
          <a:solidFill>
            <a:srgbClr val="C25C8F"/>
          </a:solidFill>
          <a:ln w="12700">
            <a:solidFill>
              <a:srgbClr val="C25C8F"/>
            </a:solidFill>
            <a:prstDash val="solid"/>
          </a:ln>
        </p:spPr>
        <p:txBody>
          <a:bodyPr/>
          <a:lstStyle/>
          <a:p>
            <a:endParaRPr lang="en-GB"/>
          </a:p>
        </p:txBody>
      </p:sp>
      <p:sp>
        <p:nvSpPr>
          <p:cNvPr id="24" name="Text 18"/>
          <p:cNvSpPr txBox="1"/>
          <p:nvPr/>
        </p:nvSpPr>
        <p:spPr>
          <a:xfrm>
            <a:off x="731520" y="4526280"/>
            <a:ext cx="2377440" cy="6400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England</a:t>
            </a:r>
            <a:endParaRPr lang="en-US" sz="1900" dirty="0"/>
          </a:p>
        </p:txBody>
      </p:sp>
      <p:grpSp>
        <p:nvGrpSpPr>
          <p:cNvPr id="35" name="Group 34">
            <a:extLst>
              <a:ext uri="{FF2B5EF4-FFF2-40B4-BE49-F238E27FC236}">
                <a16:creationId xmlns:a16="http://schemas.microsoft.com/office/drawing/2014/main" id="{0591AE01-94E0-70B2-65CD-CA28C86E18AA}"/>
              </a:ext>
            </a:extLst>
          </p:cNvPr>
          <p:cNvGrpSpPr/>
          <p:nvPr/>
        </p:nvGrpSpPr>
        <p:grpSpPr>
          <a:xfrm>
            <a:off x="3310128" y="1417320"/>
            <a:ext cx="3730752" cy="3749040"/>
            <a:chOff x="3310128" y="1417320"/>
            <a:chExt cx="3730752" cy="3749040"/>
          </a:xfrm>
        </p:grpSpPr>
        <p:pic>
          <p:nvPicPr>
            <p:cNvPr id="5" name="Image 0" descr="preencoded.png"/>
            <p:cNvPicPr>
              <a:picLocks noChangeAspect="1"/>
            </p:cNvPicPr>
            <p:nvPr/>
          </p:nvPicPr>
          <p:blipFill>
            <a:blip r:embed="rId3"/>
            <a:stretch>
              <a:fillRect/>
            </a:stretch>
          </p:blipFill>
          <p:spPr>
            <a:xfrm>
              <a:off x="3310128" y="1563624"/>
              <a:ext cx="347472" cy="347472"/>
            </a:xfrm>
            <a:prstGeom prst="rect">
              <a:avLst/>
            </a:prstGeom>
          </p:spPr>
        </p:pic>
        <p:sp>
          <p:nvSpPr>
            <p:cNvPr id="6" name="Beach ranger"/>
            <p:cNvSpPr/>
            <p:nvPr/>
          </p:nvSpPr>
          <p:spPr>
            <a:xfrm>
              <a:off x="3749040" y="141732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7" name="Text 4"/>
            <p:cNvSpPr txBox="1"/>
            <p:nvPr/>
          </p:nvSpPr>
          <p:spPr>
            <a:xfrm>
              <a:off x="3931920" y="141732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Beach ranger</a:t>
              </a:r>
              <a:endParaRPr lang="en-US" sz="1900" dirty="0"/>
            </a:p>
          </p:txBody>
        </p:sp>
        <p:pic>
          <p:nvPicPr>
            <p:cNvPr id="10" name="Image 1" descr="preencoded.png"/>
            <p:cNvPicPr>
              <a:picLocks noChangeAspect="1"/>
            </p:cNvPicPr>
            <p:nvPr/>
          </p:nvPicPr>
          <p:blipFill>
            <a:blip r:embed="rId3"/>
            <a:stretch>
              <a:fillRect/>
            </a:stretch>
          </p:blipFill>
          <p:spPr>
            <a:xfrm>
              <a:off x="3310128" y="2340864"/>
              <a:ext cx="347472" cy="347472"/>
            </a:xfrm>
            <a:prstGeom prst="rect">
              <a:avLst/>
            </a:prstGeom>
          </p:spPr>
        </p:pic>
        <p:sp>
          <p:nvSpPr>
            <p:cNvPr id="11" name="Sheep shearing"/>
            <p:cNvSpPr/>
            <p:nvPr/>
          </p:nvSpPr>
          <p:spPr>
            <a:xfrm>
              <a:off x="3749040" y="219456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3931920" y="219456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Sheep shearing</a:t>
              </a:r>
              <a:endParaRPr lang="en-US" sz="1900" dirty="0"/>
            </a:p>
          </p:txBody>
        </p:sp>
        <p:pic>
          <p:nvPicPr>
            <p:cNvPr id="15" name="Image 2" descr="preencoded.png"/>
            <p:cNvPicPr>
              <a:picLocks noChangeAspect="1"/>
            </p:cNvPicPr>
            <p:nvPr/>
          </p:nvPicPr>
          <p:blipFill>
            <a:blip r:embed="rId3"/>
            <a:stretch>
              <a:fillRect/>
            </a:stretch>
          </p:blipFill>
          <p:spPr>
            <a:xfrm>
              <a:off x="3310128" y="3118104"/>
              <a:ext cx="347472" cy="347472"/>
            </a:xfrm>
            <a:prstGeom prst="rect">
              <a:avLst/>
            </a:prstGeom>
          </p:spPr>
        </p:pic>
        <p:sp>
          <p:nvSpPr>
            <p:cNvPr id="16" name="Picking grapes"/>
            <p:cNvSpPr/>
            <p:nvPr/>
          </p:nvSpPr>
          <p:spPr>
            <a:xfrm>
              <a:off x="3749040" y="297180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Text 12"/>
            <p:cNvSpPr txBox="1"/>
            <p:nvPr/>
          </p:nvSpPr>
          <p:spPr>
            <a:xfrm>
              <a:off x="3931920" y="297180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Picking grapes</a:t>
              </a:r>
              <a:endParaRPr lang="en-US" sz="1900" dirty="0"/>
            </a:p>
          </p:txBody>
        </p:sp>
        <p:pic>
          <p:nvPicPr>
            <p:cNvPr id="20" name="Image 3" descr="preencoded.png"/>
            <p:cNvPicPr>
              <a:picLocks noChangeAspect="1"/>
            </p:cNvPicPr>
            <p:nvPr/>
          </p:nvPicPr>
          <p:blipFill>
            <a:blip r:embed="rId3"/>
            <a:stretch>
              <a:fillRect/>
            </a:stretch>
          </p:blipFill>
          <p:spPr>
            <a:xfrm>
              <a:off x="3310128" y="3895344"/>
              <a:ext cx="347472" cy="347472"/>
            </a:xfrm>
            <a:prstGeom prst="rect">
              <a:avLst/>
            </a:prstGeom>
          </p:spPr>
        </p:pic>
        <p:sp>
          <p:nvSpPr>
            <p:cNvPr id="21" name="Testing chocolate"/>
            <p:cNvSpPr/>
            <p:nvPr/>
          </p:nvSpPr>
          <p:spPr>
            <a:xfrm>
              <a:off x="3749040" y="374904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2" name="Text 16"/>
            <p:cNvSpPr txBox="1"/>
            <p:nvPr/>
          </p:nvSpPr>
          <p:spPr>
            <a:xfrm>
              <a:off x="3931920" y="374904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Testing chocolate</a:t>
              </a:r>
              <a:endParaRPr lang="en-US" sz="1900" dirty="0"/>
            </a:p>
          </p:txBody>
        </p:sp>
        <p:pic>
          <p:nvPicPr>
            <p:cNvPr id="25" name="Image 4" descr="preencoded.png"/>
            <p:cNvPicPr>
              <a:picLocks noChangeAspect="1"/>
            </p:cNvPicPr>
            <p:nvPr/>
          </p:nvPicPr>
          <p:blipFill>
            <a:blip r:embed="rId3"/>
            <a:stretch>
              <a:fillRect/>
            </a:stretch>
          </p:blipFill>
          <p:spPr>
            <a:xfrm>
              <a:off x="3310128" y="4672584"/>
              <a:ext cx="347472" cy="347472"/>
            </a:xfrm>
            <a:prstGeom prst="rect">
              <a:avLst/>
            </a:prstGeom>
          </p:spPr>
        </p:pic>
        <p:sp>
          <p:nvSpPr>
            <p:cNvPr id="26" name="Glastonbury tickets"/>
            <p:cNvSpPr/>
            <p:nvPr/>
          </p:nvSpPr>
          <p:spPr>
            <a:xfrm>
              <a:off x="3749040" y="4526280"/>
              <a:ext cx="3291840" cy="640080"/>
            </a:xfrm>
            <a:prstGeom prst="roundRect">
              <a:avLst>
                <a:gd name="adj" fmla="val 1714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7" name="Text 20"/>
            <p:cNvSpPr txBox="1"/>
            <p:nvPr/>
          </p:nvSpPr>
          <p:spPr>
            <a:xfrm>
              <a:off x="3931920" y="4526280"/>
              <a:ext cx="3017520" cy="6400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Glastonbury tickets</a:t>
              </a:r>
              <a:endParaRPr lang="en-US" sz="1900" dirty="0"/>
            </a:p>
          </p:txBody>
        </p:sp>
      </p:grpSp>
      <p:grpSp>
        <p:nvGrpSpPr>
          <p:cNvPr id="36" name="Group 35">
            <a:extLst>
              <a:ext uri="{FF2B5EF4-FFF2-40B4-BE49-F238E27FC236}">
                <a16:creationId xmlns:a16="http://schemas.microsoft.com/office/drawing/2014/main" id="{50BB47C5-9CA0-9EE3-1B57-0513CA18303F}"/>
              </a:ext>
            </a:extLst>
          </p:cNvPr>
          <p:cNvGrpSpPr/>
          <p:nvPr/>
        </p:nvGrpSpPr>
        <p:grpSpPr>
          <a:xfrm>
            <a:off x="7406640" y="1280160"/>
            <a:ext cx="4206240" cy="2834640"/>
            <a:chOff x="7406640" y="1280160"/>
            <a:chExt cx="4206240" cy="2834640"/>
          </a:xfrm>
        </p:grpSpPr>
        <p:sp>
          <p:nvSpPr>
            <p:cNvPr id="28" name="star"/>
            <p:cNvSpPr/>
            <p:nvPr/>
          </p:nvSpPr>
          <p:spPr>
            <a:xfrm>
              <a:off x="7406640" y="1280160"/>
              <a:ext cx="4206240" cy="2834640"/>
            </a:xfrm>
            <a:prstGeom prst="star12">
              <a:avLst/>
            </a:prstGeom>
            <a:solidFill>
              <a:srgbClr val="F6D000"/>
            </a:solidFill>
            <a:ln w="19050">
              <a:solidFill>
                <a:srgbClr val="E0B800"/>
              </a:solidFill>
              <a:prstDash val="solid"/>
            </a:ln>
            <a:effectLst>
              <a:outerShdw blurRad="76200" dist="25400" dir="5400000" algn="bl" rotWithShape="0">
                <a:srgbClr val="000000">
                  <a:alpha val="12000"/>
                </a:srgbClr>
              </a:outerShdw>
            </a:effectLst>
          </p:spPr>
          <p:txBody>
            <a:bodyPr/>
            <a:lstStyle/>
            <a:p>
              <a:endParaRPr lang="en-GB"/>
            </a:p>
          </p:txBody>
        </p:sp>
        <p:sp>
          <p:nvSpPr>
            <p:cNvPr id="29" name="Text 22"/>
            <p:cNvSpPr txBox="1"/>
            <p:nvPr/>
          </p:nvSpPr>
          <p:spPr>
            <a:xfrm>
              <a:off x="8183880" y="1920240"/>
              <a:ext cx="2651760" cy="1554480"/>
            </a:xfrm>
            <a:prstGeom prst="rect">
              <a:avLst/>
            </a:prstGeom>
            <a:noFill/>
            <a:ln/>
          </p:spPr>
          <p:txBody>
            <a:bodyPr wrap="square" lIns="0" tIns="0" rIns="0" bIns="0" rtlCol="0" anchor="ctr"/>
            <a:lstStyle/>
            <a:p>
              <a:pPr marL="0" indent="0" algn="ctr">
                <a:buNone/>
              </a:pPr>
              <a:r>
                <a:rPr lang="en-US" sz="2000" b="1" dirty="0">
                  <a:solidFill>
                    <a:srgbClr val="004077"/>
                  </a:solidFill>
                  <a:latin typeface="Arial" pitchFamily="34" charset="0"/>
                  <a:ea typeface="Arial" pitchFamily="34" charset="-122"/>
                  <a:cs typeface="Arial" pitchFamily="34" charset="-120"/>
                </a:rPr>
                <a:t>Explore ALL the information before you decide!</a:t>
              </a:r>
              <a:endParaRPr lang="en-US" sz="2000" dirty="0"/>
            </a:p>
          </p:txBody>
        </p:sp>
      </p:grpSp>
      <p:grpSp>
        <p:nvGrpSpPr>
          <p:cNvPr id="37" name="Group 36">
            <a:extLst>
              <a:ext uri="{FF2B5EF4-FFF2-40B4-BE49-F238E27FC236}">
                <a16:creationId xmlns:a16="http://schemas.microsoft.com/office/drawing/2014/main" id="{98FC37E5-8B5D-9D56-2CCB-2078E4B6900C}"/>
              </a:ext>
            </a:extLst>
          </p:cNvPr>
          <p:cNvGrpSpPr/>
          <p:nvPr/>
        </p:nvGrpSpPr>
        <p:grpSpPr>
          <a:xfrm>
            <a:off x="548640" y="5440680"/>
            <a:ext cx="11091672" cy="685800"/>
            <a:chOff x="548640" y="5440680"/>
            <a:chExt cx="11091672" cy="685800"/>
          </a:xfrm>
        </p:grpSpPr>
        <p:sp>
          <p:nvSpPr>
            <p:cNvPr id="30"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31" name="question circle"/>
            <p:cNvSpPr/>
            <p:nvPr/>
          </p:nvSpPr>
          <p:spPr>
            <a:xfrm>
              <a:off x="731520" y="554583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32" name="question icon" descr="preencoded.png"/>
            <p:cNvPicPr>
              <a:picLocks noChangeAspect="1"/>
            </p:cNvPicPr>
            <p:nvPr/>
          </p:nvPicPr>
          <p:blipFill>
            <a:blip r:embed="rId4"/>
            <a:stretch>
              <a:fillRect/>
            </a:stretch>
          </p:blipFill>
          <p:spPr>
            <a:xfrm>
              <a:off x="845637" y="5659953"/>
              <a:ext cx="247254" cy="247254"/>
            </a:xfrm>
            <a:prstGeom prst="rect">
              <a:avLst/>
            </a:prstGeom>
          </p:spPr>
        </p:pic>
        <p:sp>
          <p:nvSpPr>
            <p:cNvPr id="33" name="Text 25"/>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Which place do you want to go to now?</a:t>
              </a:r>
              <a:endParaRPr lang="en-US" sz="20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career?</a:t>
            </a:r>
            <a:endParaRPr lang="en-US" sz="3200" dirty="0"/>
          </a:p>
        </p:txBody>
      </p:sp>
      <p:sp>
        <p:nvSpPr>
          <p:cNvPr id="3" name="card"/>
          <p:cNvSpPr/>
          <p:nvPr/>
        </p:nvSpPr>
        <p:spPr>
          <a:xfrm>
            <a:off x="548640" y="1463040"/>
            <a:ext cx="6949440" cy="210312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career circle"/>
          <p:cNvSpPr/>
          <p:nvPr/>
        </p:nvSpPr>
        <p:spPr>
          <a:xfrm>
            <a:off x="777240" y="1691640"/>
            <a:ext cx="566928" cy="566928"/>
          </a:xfrm>
          <a:prstGeom prst="ellipse">
            <a:avLst/>
          </a:prstGeom>
          <a:solidFill>
            <a:srgbClr val="0072BA"/>
          </a:solidFill>
          <a:ln w="12700">
            <a:solidFill>
              <a:srgbClr val="0072BA"/>
            </a:solidFill>
            <a:prstDash val="solid"/>
          </a:ln>
        </p:spPr>
        <p:txBody>
          <a:bodyPr/>
          <a:lstStyle/>
          <a:p>
            <a:endParaRPr lang="en-GB"/>
          </a:p>
        </p:txBody>
      </p:sp>
      <p:pic>
        <p:nvPicPr>
          <p:cNvPr id="5" name="career icon" descr="preencoded.png"/>
          <p:cNvPicPr>
            <a:picLocks noChangeAspect="1"/>
          </p:cNvPicPr>
          <p:nvPr/>
        </p:nvPicPr>
        <p:blipFill>
          <a:blip r:embed="rId3"/>
          <a:stretch>
            <a:fillRect/>
          </a:stretch>
        </p:blipFill>
        <p:spPr>
          <a:xfrm>
            <a:off x="913303" y="1827703"/>
            <a:ext cx="294803" cy="294803"/>
          </a:xfrm>
          <a:prstGeom prst="rect">
            <a:avLst/>
          </a:prstGeom>
        </p:spPr>
      </p:pic>
      <p:sp>
        <p:nvSpPr>
          <p:cNvPr id="6" name="Text 3"/>
          <p:cNvSpPr txBox="1"/>
          <p:nvPr/>
        </p:nvSpPr>
        <p:spPr>
          <a:xfrm>
            <a:off x="1554480" y="1554480"/>
            <a:ext cx="5760720" cy="1920240"/>
          </a:xfrm>
          <a:prstGeom prst="rect">
            <a:avLst/>
          </a:prstGeom>
          <a:noFill/>
          <a:ln/>
        </p:spPr>
        <p:txBody>
          <a:bodyPr wrap="square" lIns="0" tIns="0" rIns="0" bIns="0" rtlCol="0" anchor="ctr"/>
          <a:lstStyle/>
          <a:p>
            <a:pPr marL="0" indent="0">
              <a:buNone/>
            </a:pPr>
            <a:r>
              <a:rPr lang="en-US" sz="1900" dirty="0">
                <a:solidFill>
                  <a:srgbClr val="0B2A4A"/>
                </a:solidFill>
                <a:latin typeface="Arial" pitchFamily="34" charset="0"/>
                <a:ea typeface="Arial" pitchFamily="34" charset="-122"/>
                <a:cs typeface="Arial" pitchFamily="34" charset="-120"/>
              </a:rPr>
              <a:t>A career is </a:t>
            </a:r>
            <a:r>
              <a:rPr lang="en-US" sz="1900" b="1" dirty="0">
                <a:solidFill>
                  <a:srgbClr val="004077"/>
                </a:solidFill>
                <a:latin typeface="Arial" pitchFamily="34" charset="0"/>
                <a:ea typeface="Arial" pitchFamily="34" charset="-122"/>
                <a:cs typeface="Arial" pitchFamily="34" charset="-120"/>
              </a:rPr>
              <a:t>an individual's journey through life, learning and work.</a:t>
            </a:r>
            <a:endParaRPr lang="en-US" sz="19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1900" dirty="0"/>
          </a:p>
          <a:p>
            <a:pPr marL="0" indent="0">
              <a:buNone/>
            </a:pPr>
            <a:r>
              <a:rPr lang="en-US" sz="1600" dirty="0">
                <a:solidFill>
                  <a:srgbClr val="0B2A4A"/>
                </a:solidFill>
                <a:latin typeface="Arial" pitchFamily="34" charset="0"/>
                <a:ea typeface="Arial" pitchFamily="34" charset="-122"/>
                <a:cs typeface="Arial" pitchFamily="34" charset="-120"/>
              </a:rPr>
              <a:t>A job is something you might do to earn money as part of your career journey. There are lots of job sectors you could work in – from finance, to art and design, to working with animals.</a:t>
            </a:r>
            <a:endParaRPr lang="en-US" sz="1900" dirty="0"/>
          </a:p>
        </p:txBody>
      </p:sp>
      <p:pic>
        <p:nvPicPr>
          <p:cNvPr id="7" name="Crowd of people" descr="Crowd of people"/>
          <p:cNvPicPr>
            <a:picLocks noChangeAspect="1"/>
          </p:cNvPicPr>
          <p:nvPr/>
        </p:nvPicPr>
        <p:blipFill>
          <a:blip r:embed="rId4"/>
          <a:srcRect/>
          <a:stretch/>
        </p:blipFill>
        <p:spPr>
          <a:xfrm>
            <a:off x="7726680" y="1463040"/>
            <a:ext cx="3913632" cy="2103120"/>
          </a:xfrm>
          <a:prstGeom prst="rect">
            <a:avLst/>
          </a:prstGeom>
        </p:spPr>
      </p:pic>
      <p:sp>
        <p:nvSpPr>
          <p:cNvPr id="8" name="big things heading"/>
          <p:cNvSpPr/>
          <p:nvPr/>
        </p:nvSpPr>
        <p:spPr>
          <a:xfrm>
            <a:off x="548640" y="3749040"/>
            <a:ext cx="11091672" cy="502920"/>
          </a:xfrm>
          <a:prstGeom prst="roundRect">
            <a:avLst>
              <a:gd name="adj" fmla="val 18182"/>
            </a:avLst>
          </a:prstGeom>
          <a:solidFill>
            <a:srgbClr val="C25C8F"/>
          </a:solidFill>
          <a:ln w="12700">
            <a:solidFill>
              <a:srgbClr val="C25C8F"/>
            </a:solidFill>
            <a:prstDash val="solid"/>
          </a:ln>
        </p:spPr>
        <p:txBody>
          <a:bodyPr/>
          <a:lstStyle/>
          <a:p>
            <a:endParaRPr lang="en-GB"/>
          </a:p>
        </p:txBody>
      </p:sp>
      <p:sp>
        <p:nvSpPr>
          <p:cNvPr id="9" name="Text 5"/>
          <p:cNvSpPr txBox="1"/>
          <p:nvPr/>
        </p:nvSpPr>
        <p:spPr>
          <a:xfrm>
            <a:off x="548640" y="3749040"/>
            <a:ext cx="11091672" cy="502920"/>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Year 11: the big career things</a:t>
            </a:r>
            <a:endParaRPr lang="en-US" sz="1900" dirty="0"/>
          </a:p>
        </p:txBody>
      </p:sp>
      <p:sp>
        <p:nvSpPr>
          <p:cNvPr id="10" name="big thing 1"/>
          <p:cNvSpPr/>
          <p:nvPr/>
        </p:nvSpPr>
        <p:spPr>
          <a:xfrm>
            <a:off x="548640" y="4389120"/>
            <a:ext cx="5440680" cy="1691640"/>
          </a:xfrm>
          <a:prstGeom prst="roundRect">
            <a:avLst>
              <a:gd name="adj" fmla="val 6486"/>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11" name="big thing 1 circle"/>
          <p:cNvSpPr/>
          <p:nvPr/>
        </p:nvSpPr>
        <p:spPr>
          <a:xfrm>
            <a:off x="822960" y="4846320"/>
            <a:ext cx="777240" cy="777240"/>
          </a:xfrm>
          <a:prstGeom prst="ellipse">
            <a:avLst/>
          </a:prstGeom>
          <a:solidFill>
            <a:srgbClr val="004077"/>
          </a:solidFill>
          <a:ln w="12700">
            <a:solidFill>
              <a:srgbClr val="004077"/>
            </a:solidFill>
            <a:prstDash val="solid"/>
          </a:ln>
        </p:spPr>
        <p:txBody>
          <a:bodyPr/>
          <a:lstStyle/>
          <a:p>
            <a:endParaRPr lang="en-GB"/>
          </a:p>
        </p:txBody>
      </p:sp>
      <p:pic>
        <p:nvPicPr>
          <p:cNvPr id="12" name="big thing 1 icon" descr="preencoded.png"/>
          <p:cNvPicPr>
            <a:picLocks noChangeAspect="1"/>
          </p:cNvPicPr>
          <p:nvPr/>
        </p:nvPicPr>
        <p:blipFill>
          <a:blip r:embed="rId5"/>
          <a:stretch>
            <a:fillRect/>
          </a:stretch>
        </p:blipFill>
        <p:spPr>
          <a:xfrm>
            <a:off x="1009498" y="5032858"/>
            <a:ext cx="404165" cy="404165"/>
          </a:xfrm>
          <a:prstGeom prst="rect">
            <a:avLst/>
          </a:prstGeom>
        </p:spPr>
      </p:pic>
      <p:sp>
        <p:nvSpPr>
          <p:cNvPr id="13" name="Text 8"/>
          <p:cNvSpPr txBox="1"/>
          <p:nvPr/>
        </p:nvSpPr>
        <p:spPr>
          <a:xfrm>
            <a:off x="1828800" y="4389120"/>
            <a:ext cx="4023360" cy="16916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Explore all your options and firm up what you will do at the end of Year 11</a:t>
            </a:r>
            <a:endParaRPr lang="en-US" sz="2000" dirty="0"/>
          </a:p>
        </p:txBody>
      </p:sp>
      <p:sp>
        <p:nvSpPr>
          <p:cNvPr id="14" name="big thing 2"/>
          <p:cNvSpPr/>
          <p:nvPr/>
        </p:nvSpPr>
        <p:spPr>
          <a:xfrm>
            <a:off x="6199632" y="4389120"/>
            <a:ext cx="5440680" cy="1691640"/>
          </a:xfrm>
          <a:prstGeom prst="roundRect">
            <a:avLst>
              <a:gd name="adj" fmla="val 6486"/>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15" name="big thing 2 circle"/>
          <p:cNvSpPr/>
          <p:nvPr/>
        </p:nvSpPr>
        <p:spPr>
          <a:xfrm>
            <a:off x="6473952" y="4846320"/>
            <a:ext cx="777240" cy="777240"/>
          </a:xfrm>
          <a:prstGeom prst="ellipse">
            <a:avLst/>
          </a:prstGeom>
          <a:solidFill>
            <a:srgbClr val="004077"/>
          </a:solidFill>
          <a:ln w="12700">
            <a:solidFill>
              <a:srgbClr val="004077"/>
            </a:solidFill>
            <a:prstDash val="solid"/>
          </a:ln>
        </p:spPr>
        <p:txBody>
          <a:bodyPr/>
          <a:lstStyle/>
          <a:p>
            <a:endParaRPr lang="en-GB"/>
          </a:p>
        </p:txBody>
      </p:sp>
      <p:pic>
        <p:nvPicPr>
          <p:cNvPr id="16" name="big thing 2 icon" descr="preencoded.png"/>
          <p:cNvPicPr>
            <a:picLocks noChangeAspect="1"/>
          </p:cNvPicPr>
          <p:nvPr/>
        </p:nvPicPr>
        <p:blipFill>
          <a:blip r:embed="rId6"/>
          <a:stretch>
            <a:fillRect/>
          </a:stretch>
        </p:blipFill>
        <p:spPr>
          <a:xfrm>
            <a:off x="6660490" y="5032858"/>
            <a:ext cx="404165" cy="404165"/>
          </a:xfrm>
          <a:prstGeom prst="rect">
            <a:avLst/>
          </a:prstGeom>
        </p:spPr>
      </p:pic>
      <p:sp>
        <p:nvSpPr>
          <p:cNvPr id="17" name="Text 11"/>
          <p:cNvSpPr txBox="1"/>
          <p:nvPr/>
        </p:nvSpPr>
        <p:spPr>
          <a:xfrm>
            <a:off x="7479792" y="4389120"/>
            <a:ext cx="4023360" cy="16916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Get the best GCSEs you can</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3" grpId="0" animBg="1"/>
      <p:bldP spid="14" grpId="0" animBg="1"/>
      <p:bldP spid="15"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Where are future jobs going to be?</a:t>
            </a:r>
            <a:endParaRPr lang="en-US" sz="3200" dirty="0"/>
          </a:p>
        </p:txBody>
      </p:sp>
      <p:sp>
        <p:nvSpPr>
          <p:cNvPr id="3" name="Medical, health science and care card"/>
          <p:cNvSpPr/>
          <p:nvPr/>
        </p:nvSpPr>
        <p:spPr>
          <a:xfrm>
            <a:off x="548640" y="1463040"/>
            <a:ext cx="2624328" cy="379476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Medical, health science and care" descr="Medical, health science and care"/>
          <p:cNvPicPr>
            <a:picLocks noChangeAspect="1"/>
          </p:cNvPicPr>
          <p:nvPr/>
        </p:nvPicPr>
        <p:blipFill>
          <a:blip r:embed="rId3"/>
          <a:srcRect/>
          <a:stretch/>
        </p:blipFill>
        <p:spPr>
          <a:xfrm>
            <a:off x="658368" y="1572768"/>
            <a:ext cx="2404872" cy="1691640"/>
          </a:xfrm>
          <a:prstGeom prst="rect">
            <a:avLst/>
          </a:prstGeom>
        </p:spPr>
      </p:pic>
      <p:sp>
        <p:nvSpPr>
          <p:cNvPr id="5" name="Text 2"/>
          <p:cNvSpPr txBox="1"/>
          <p:nvPr/>
        </p:nvSpPr>
        <p:spPr>
          <a:xfrm>
            <a:off x="731520" y="3337560"/>
            <a:ext cx="2258568" cy="685800"/>
          </a:xfrm>
          <a:prstGeom prst="rect">
            <a:avLst/>
          </a:prstGeom>
          <a:noFill/>
          <a:ln/>
        </p:spPr>
        <p:txBody>
          <a:bodyPr wrap="square" lIns="0" tIns="0" rIns="0" bIns="0" rtlCol="0" anchor="ctr"/>
          <a:lstStyle/>
          <a:p>
            <a:pPr marL="0" indent="0">
              <a:buNone/>
            </a:pPr>
            <a:r>
              <a:rPr lang="en-US" sz="1700" b="1" dirty="0">
                <a:solidFill>
                  <a:srgbClr val="0072BA"/>
                </a:solidFill>
                <a:latin typeface="Arial" pitchFamily="34" charset="0"/>
                <a:ea typeface="Arial" pitchFamily="34" charset="-122"/>
                <a:cs typeface="Arial" pitchFamily="34" charset="-120"/>
              </a:rPr>
              <a:t>Medical, health science and care</a:t>
            </a:r>
            <a:endParaRPr lang="en-US" sz="1700" dirty="0"/>
          </a:p>
        </p:txBody>
      </p:sp>
      <p:sp>
        <p:nvSpPr>
          <p:cNvPr id="6" name="Text 3"/>
          <p:cNvSpPr txBox="1"/>
          <p:nvPr/>
        </p:nvSpPr>
        <p:spPr>
          <a:xfrm>
            <a:off x="731520" y="4069080"/>
            <a:ext cx="2258568" cy="109728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Medical scientists, researchers, doctors, nurses, care workers</a:t>
            </a:r>
            <a:endParaRPr lang="en-US" sz="1400" dirty="0"/>
          </a:p>
        </p:txBody>
      </p:sp>
      <p:sp>
        <p:nvSpPr>
          <p:cNvPr id="7" name="IT and digital technology card"/>
          <p:cNvSpPr/>
          <p:nvPr/>
        </p:nvSpPr>
        <p:spPr>
          <a:xfrm>
            <a:off x="3364992" y="1463040"/>
            <a:ext cx="2624328" cy="379476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IT and digital technology" descr="IT and digital technology"/>
          <p:cNvPicPr>
            <a:picLocks noChangeAspect="1"/>
          </p:cNvPicPr>
          <p:nvPr/>
        </p:nvPicPr>
        <p:blipFill>
          <a:blip r:embed="rId4"/>
          <a:srcRect/>
          <a:stretch/>
        </p:blipFill>
        <p:spPr>
          <a:xfrm>
            <a:off x="3474720" y="1572768"/>
            <a:ext cx="2404872" cy="1691640"/>
          </a:xfrm>
          <a:prstGeom prst="rect">
            <a:avLst/>
          </a:prstGeom>
        </p:spPr>
      </p:pic>
      <p:sp>
        <p:nvSpPr>
          <p:cNvPr id="9" name="Text 5"/>
          <p:cNvSpPr txBox="1"/>
          <p:nvPr/>
        </p:nvSpPr>
        <p:spPr>
          <a:xfrm>
            <a:off x="3547872" y="3337560"/>
            <a:ext cx="2258568" cy="685800"/>
          </a:xfrm>
          <a:prstGeom prst="rect">
            <a:avLst/>
          </a:prstGeom>
          <a:noFill/>
          <a:ln/>
        </p:spPr>
        <p:txBody>
          <a:bodyPr wrap="square" lIns="0" tIns="0" rIns="0" bIns="0" rtlCol="0" anchor="ctr"/>
          <a:lstStyle/>
          <a:p>
            <a:pPr marL="0" indent="0">
              <a:buNone/>
            </a:pPr>
            <a:r>
              <a:rPr lang="en-US" sz="1700" b="1" dirty="0">
                <a:solidFill>
                  <a:srgbClr val="5F295F"/>
                </a:solidFill>
                <a:latin typeface="Arial" pitchFamily="34" charset="0"/>
                <a:ea typeface="Arial" pitchFamily="34" charset="-122"/>
                <a:cs typeface="Arial" pitchFamily="34" charset="-120"/>
              </a:rPr>
              <a:t>IT and digital technology</a:t>
            </a:r>
            <a:endParaRPr lang="en-US" sz="1700" dirty="0"/>
          </a:p>
        </p:txBody>
      </p:sp>
      <p:sp>
        <p:nvSpPr>
          <p:cNvPr id="10" name="Text 6"/>
          <p:cNvSpPr txBox="1"/>
          <p:nvPr/>
        </p:nvSpPr>
        <p:spPr>
          <a:xfrm>
            <a:off x="3547872" y="4069080"/>
            <a:ext cx="2258568" cy="109728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Data analysts, technology researchers, AI developers</a:t>
            </a:r>
            <a:endParaRPr lang="en-US" sz="1400" dirty="0"/>
          </a:p>
        </p:txBody>
      </p:sp>
      <p:sp>
        <p:nvSpPr>
          <p:cNvPr id="11" name="Engineering and construction card"/>
          <p:cNvSpPr/>
          <p:nvPr/>
        </p:nvSpPr>
        <p:spPr>
          <a:xfrm>
            <a:off x="6181344" y="1463040"/>
            <a:ext cx="2624328" cy="379476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Engineering and construction" descr="Engineering and construction"/>
          <p:cNvPicPr>
            <a:picLocks noChangeAspect="1"/>
          </p:cNvPicPr>
          <p:nvPr/>
        </p:nvPicPr>
        <p:blipFill>
          <a:blip r:embed="rId5"/>
          <a:srcRect/>
          <a:stretch/>
        </p:blipFill>
        <p:spPr>
          <a:xfrm>
            <a:off x="6291072" y="1572768"/>
            <a:ext cx="2404872" cy="1691640"/>
          </a:xfrm>
          <a:prstGeom prst="rect">
            <a:avLst/>
          </a:prstGeom>
        </p:spPr>
      </p:pic>
      <p:sp>
        <p:nvSpPr>
          <p:cNvPr id="13" name="Text 8"/>
          <p:cNvSpPr txBox="1"/>
          <p:nvPr/>
        </p:nvSpPr>
        <p:spPr>
          <a:xfrm>
            <a:off x="6364224" y="3337560"/>
            <a:ext cx="2258568" cy="685800"/>
          </a:xfrm>
          <a:prstGeom prst="rect">
            <a:avLst/>
          </a:prstGeom>
          <a:noFill/>
          <a:ln/>
        </p:spPr>
        <p:txBody>
          <a:bodyPr wrap="square" lIns="0" tIns="0" rIns="0" bIns="0" rtlCol="0" anchor="ctr"/>
          <a:lstStyle/>
          <a:p>
            <a:pPr marL="0" indent="0">
              <a:buNone/>
            </a:pPr>
            <a:r>
              <a:rPr lang="en-US" sz="1700" b="1" dirty="0">
                <a:solidFill>
                  <a:srgbClr val="8E3A66"/>
                </a:solidFill>
                <a:latin typeface="Arial" pitchFamily="34" charset="0"/>
                <a:ea typeface="Arial" pitchFamily="34" charset="-122"/>
                <a:cs typeface="Arial" pitchFamily="34" charset="-120"/>
              </a:rPr>
              <a:t>Engineering and construction</a:t>
            </a:r>
            <a:endParaRPr lang="en-US" sz="1700" dirty="0"/>
          </a:p>
        </p:txBody>
      </p:sp>
      <p:sp>
        <p:nvSpPr>
          <p:cNvPr id="14" name="Text 9"/>
          <p:cNvSpPr txBox="1"/>
          <p:nvPr/>
        </p:nvSpPr>
        <p:spPr>
          <a:xfrm>
            <a:off x="6364224" y="4069080"/>
            <a:ext cx="2258568" cy="109728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Architects, electricians, energy engineers</a:t>
            </a:r>
            <a:endParaRPr lang="en-US" sz="1400" dirty="0"/>
          </a:p>
        </p:txBody>
      </p:sp>
      <p:sp>
        <p:nvSpPr>
          <p:cNvPr id="15" name="Environmental (green jobs) card"/>
          <p:cNvSpPr/>
          <p:nvPr/>
        </p:nvSpPr>
        <p:spPr>
          <a:xfrm>
            <a:off x="8997696" y="1463040"/>
            <a:ext cx="2624328" cy="379476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6" name="Environmental (green jobs)" descr="Environmental (green jobs)"/>
          <p:cNvPicPr>
            <a:picLocks noChangeAspect="1"/>
          </p:cNvPicPr>
          <p:nvPr/>
        </p:nvPicPr>
        <p:blipFill>
          <a:blip r:embed="rId6"/>
          <a:srcRect/>
          <a:stretch/>
        </p:blipFill>
        <p:spPr>
          <a:xfrm>
            <a:off x="9107424" y="1572768"/>
            <a:ext cx="2404872" cy="1691640"/>
          </a:xfrm>
          <a:prstGeom prst="rect">
            <a:avLst/>
          </a:prstGeom>
        </p:spPr>
      </p:pic>
      <p:sp>
        <p:nvSpPr>
          <p:cNvPr id="17" name="Text 11"/>
          <p:cNvSpPr txBox="1"/>
          <p:nvPr/>
        </p:nvSpPr>
        <p:spPr>
          <a:xfrm>
            <a:off x="9180576" y="3337560"/>
            <a:ext cx="2258568" cy="685800"/>
          </a:xfrm>
          <a:prstGeom prst="rect">
            <a:avLst/>
          </a:prstGeom>
          <a:noFill/>
          <a:ln/>
        </p:spPr>
        <p:txBody>
          <a:bodyPr wrap="square" lIns="0" tIns="0" rIns="0" bIns="0" rtlCol="0" anchor="ctr"/>
          <a:lstStyle/>
          <a:p>
            <a:pPr marL="0" indent="0">
              <a:buNone/>
            </a:pPr>
            <a:r>
              <a:rPr lang="en-US" sz="1700" b="1" dirty="0">
                <a:solidFill>
                  <a:srgbClr val="007A43"/>
                </a:solidFill>
                <a:latin typeface="Arial" pitchFamily="34" charset="0"/>
                <a:ea typeface="Arial" pitchFamily="34" charset="-122"/>
                <a:cs typeface="Arial" pitchFamily="34" charset="-120"/>
              </a:rPr>
              <a:t>Environmental (green jobs)</a:t>
            </a:r>
            <a:endParaRPr lang="en-US" sz="1700" dirty="0"/>
          </a:p>
        </p:txBody>
      </p:sp>
      <p:sp>
        <p:nvSpPr>
          <p:cNvPr id="18" name="Text 12"/>
          <p:cNvSpPr txBox="1"/>
          <p:nvPr/>
        </p:nvSpPr>
        <p:spPr>
          <a:xfrm>
            <a:off x="9180576" y="4069080"/>
            <a:ext cx="2258568" cy="109728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Ecologists, foresters, environmental advisers</a:t>
            </a:r>
            <a:endParaRPr lang="en-US" sz="1400" dirty="0"/>
          </a:p>
        </p:txBody>
      </p:sp>
      <p:sp>
        <p:nvSpPr>
          <p:cNvPr id="19"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0" name="question circle"/>
          <p:cNvSpPr/>
          <p:nvPr/>
        </p:nvSpPr>
        <p:spPr>
          <a:xfrm>
            <a:off x="731520" y="554583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21" name="question icon" descr="preencoded.png"/>
          <p:cNvPicPr>
            <a:picLocks noChangeAspect="1"/>
          </p:cNvPicPr>
          <p:nvPr/>
        </p:nvPicPr>
        <p:blipFill>
          <a:blip r:embed="rId7"/>
          <a:stretch>
            <a:fillRect/>
          </a:stretch>
        </p:blipFill>
        <p:spPr>
          <a:xfrm>
            <a:off x="845637" y="5659953"/>
            <a:ext cx="247254" cy="247254"/>
          </a:xfrm>
          <a:prstGeom prst="rect">
            <a:avLst/>
          </a:prstGeom>
        </p:spPr>
      </p:pic>
      <p:sp>
        <p:nvSpPr>
          <p:cNvPr id="22" name="Text 15"/>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This is Labour Market Information (LMI): be in the know to know where to go.</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Get ready for your future career</a:t>
            </a:r>
            <a:endParaRPr lang="en-US" sz="3200" dirty="0"/>
          </a:p>
        </p:txBody>
      </p:sp>
      <p:grpSp>
        <p:nvGrpSpPr>
          <p:cNvPr id="34" name="Group 33">
            <a:extLst>
              <a:ext uri="{FF2B5EF4-FFF2-40B4-BE49-F238E27FC236}">
                <a16:creationId xmlns:a16="http://schemas.microsoft.com/office/drawing/2014/main" id="{02CE13A9-FBF2-3988-8ACB-7AB0D80CB5B3}"/>
              </a:ext>
            </a:extLst>
          </p:cNvPr>
          <p:cNvGrpSpPr/>
          <p:nvPr/>
        </p:nvGrpSpPr>
        <p:grpSpPr>
          <a:xfrm>
            <a:off x="548640" y="2899955"/>
            <a:ext cx="2624328" cy="3291840"/>
            <a:chOff x="548640" y="2899955"/>
            <a:chExt cx="2624328" cy="3291840"/>
          </a:xfrm>
        </p:grpSpPr>
        <p:sp>
          <p:nvSpPr>
            <p:cNvPr id="3" name="Know yourself card"/>
            <p:cNvSpPr/>
            <p:nvPr/>
          </p:nvSpPr>
          <p:spPr>
            <a:xfrm>
              <a:off x="548640" y="2899955"/>
              <a:ext cx="2624328" cy="3291840"/>
            </a:xfrm>
            <a:prstGeom prst="roundRect">
              <a:avLst>
                <a:gd name="adj" fmla="val 4181"/>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4" name="step 1"/>
            <p:cNvSpPr/>
            <p:nvPr/>
          </p:nvSpPr>
          <p:spPr>
            <a:xfrm>
              <a:off x="777240" y="3128555"/>
              <a:ext cx="731520" cy="731520"/>
            </a:xfrm>
            <a:prstGeom prst="ellipse">
              <a:avLst/>
            </a:prstGeom>
            <a:solidFill>
              <a:srgbClr val="FFFFFF"/>
            </a:solidFill>
            <a:ln w="12700">
              <a:solidFill>
                <a:srgbClr val="FFFFFF"/>
              </a:solidFill>
              <a:prstDash val="solid"/>
            </a:ln>
          </p:spPr>
          <p:txBody>
            <a:bodyPr/>
            <a:lstStyle/>
            <a:p>
              <a:endParaRPr lang="en-GB"/>
            </a:p>
          </p:txBody>
        </p:sp>
        <p:sp>
          <p:nvSpPr>
            <p:cNvPr id="5" name="Text 3"/>
            <p:cNvSpPr txBox="1"/>
            <p:nvPr/>
          </p:nvSpPr>
          <p:spPr>
            <a:xfrm>
              <a:off x="777240" y="3128555"/>
              <a:ext cx="731520" cy="731520"/>
            </a:xfrm>
            <a:prstGeom prst="rect">
              <a:avLst/>
            </a:prstGeom>
            <a:noFill/>
            <a:ln/>
          </p:spPr>
          <p:txBody>
            <a:bodyPr wrap="square" lIns="0" tIns="0" rIns="0" bIns="0" rtlCol="0" anchor="ctr"/>
            <a:lstStyle/>
            <a:p>
              <a:pPr marL="0" indent="0" algn="ctr">
                <a:buNone/>
              </a:pPr>
              <a:r>
                <a:rPr lang="en-US" sz="2600" b="1" dirty="0">
                  <a:solidFill>
                    <a:srgbClr val="5F295F"/>
                  </a:solidFill>
                  <a:latin typeface="Arial" pitchFamily="34" charset="0"/>
                  <a:ea typeface="Arial" pitchFamily="34" charset="-122"/>
                  <a:cs typeface="Arial" pitchFamily="34" charset="-120"/>
                </a:rPr>
                <a:t>1</a:t>
              </a:r>
              <a:endParaRPr lang="en-US" sz="2600" dirty="0"/>
            </a:p>
          </p:txBody>
        </p:sp>
        <p:pic>
          <p:nvPicPr>
            <p:cNvPr id="6" name="Image 0" descr="preencoded.png"/>
            <p:cNvPicPr>
              <a:picLocks noChangeAspect="1"/>
            </p:cNvPicPr>
            <p:nvPr/>
          </p:nvPicPr>
          <p:blipFill>
            <a:blip r:embed="rId3"/>
            <a:stretch>
              <a:fillRect/>
            </a:stretch>
          </p:blipFill>
          <p:spPr>
            <a:xfrm>
              <a:off x="2395728" y="3247427"/>
              <a:ext cx="502920" cy="502920"/>
            </a:xfrm>
            <a:prstGeom prst="rect">
              <a:avLst/>
            </a:prstGeom>
          </p:spPr>
        </p:pic>
        <p:sp>
          <p:nvSpPr>
            <p:cNvPr id="7" name="Text 4"/>
            <p:cNvSpPr txBox="1"/>
            <p:nvPr/>
          </p:nvSpPr>
          <p:spPr>
            <a:xfrm>
              <a:off x="777240" y="4042955"/>
              <a:ext cx="2167128" cy="82296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Know yourself</a:t>
              </a:r>
              <a:endParaRPr lang="en-US" sz="2100" dirty="0"/>
            </a:p>
          </p:txBody>
        </p:sp>
        <p:sp>
          <p:nvSpPr>
            <p:cNvPr id="8" name="Text 5"/>
            <p:cNvSpPr txBox="1"/>
            <p:nvPr/>
          </p:nvSpPr>
          <p:spPr>
            <a:xfrm>
              <a:off x="777240" y="4911635"/>
              <a:ext cx="2167128"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What are you good at? What do you enjoy?</a:t>
              </a:r>
              <a:endParaRPr lang="en-US" sz="1500" dirty="0"/>
            </a:p>
          </p:txBody>
        </p:sp>
      </p:grpSp>
      <p:grpSp>
        <p:nvGrpSpPr>
          <p:cNvPr id="35" name="Group 34">
            <a:extLst>
              <a:ext uri="{FF2B5EF4-FFF2-40B4-BE49-F238E27FC236}">
                <a16:creationId xmlns:a16="http://schemas.microsoft.com/office/drawing/2014/main" id="{B1F41C6D-4340-1EF5-1A19-4D621038FDE9}"/>
              </a:ext>
            </a:extLst>
          </p:cNvPr>
          <p:cNvGrpSpPr/>
          <p:nvPr/>
        </p:nvGrpSpPr>
        <p:grpSpPr>
          <a:xfrm>
            <a:off x="3364992" y="2899955"/>
            <a:ext cx="2624328" cy="3291840"/>
            <a:chOff x="3364992" y="2899955"/>
            <a:chExt cx="2624328" cy="3291840"/>
          </a:xfrm>
        </p:grpSpPr>
        <p:sp>
          <p:nvSpPr>
            <p:cNvPr id="9" name="Do stuff card"/>
            <p:cNvSpPr/>
            <p:nvPr/>
          </p:nvSpPr>
          <p:spPr>
            <a:xfrm>
              <a:off x="3364992" y="2899955"/>
              <a:ext cx="2624328" cy="3291840"/>
            </a:xfrm>
            <a:prstGeom prst="roundRect">
              <a:avLst>
                <a:gd name="adj" fmla="val 4181"/>
              </a:avLst>
            </a:prstGeom>
            <a:solidFill>
              <a:srgbClr val="00A3A3"/>
            </a:solidFill>
            <a:ln w="12700">
              <a:solidFill>
                <a:srgbClr val="00A3A3"/>
              </a:solidFill>
              <a:prstDash val="solid"/>
            </a:ln>
            <a:effectLst>
              <a:outerShdw blurRad="76200" dist="25400" dir="5400000" algn="bl" rotWithShape="0">
                <a:srgbClr val="000000">
                  <a:alpha val="12000"/>
                </a:srgbClr>
              </a:outerShdw>
            </a:effectLst>
          </p:spPr>
          <p:txBody>
            <a:bodyPr/>
            <a:lstStyle/>
            <a:p>
              <a:endParaRPr lang="en-GB"/>
            </a:p>
          </p:txBody>
        </p:sp>
        <p:sp>
          <p:nvSpPr>
            <p:cNvPr id="10" name="step 2"/>
            <p:cNvSpPr/>
            <p:nvPr/>
          </p:nvSpPr>
          <p:spPr>
            <a:xfrm>
              <a:off x="3593592" y="3128555"/>
              <a:ext cx="731520" cy="731520"/>
            </a:xfrm>
            <a:prstGeom prst="ellipse">
              <a:avLst/>
            </a:prstGeom>
            <a:solidFill>
              <a:srgbClr val="FFFFFF"/>
            </a:solidFill>
            <a:ln w="12700">
              <a:solidFill>
                <a:srgbClr val="FFFFFF"/>
              </a:solidFill>
              <a:prstDash val="solid"/>
            </a:ln>
          </p:spPr>
          <p:txBody>
            <a:bodyPr/>
            <a:lstStyle/>
            <a:p>
              <a:endParaRPr lang="en-GB"/>
            </a:p>
          </p:txBody>
        </p:sp>
        <p:sp>
          <p:nvSpPr>
            <p:cNvPr id="11" name="Text 8"/>
            <p:cNvSpPr txBox="1"/>
            <p:nvPr/>
          </p:nvSpPr>
          <p:spPr>
            <a:xfrm>
              <a:off x="3593592" y="3128555"/>
              <a:ext cx="731520" cy="731520"/>
            </a:xfrm>
            <a:prstGeom prst="rect">
              <a:avLst/>
            </a:prstGeom>
            <a:noFill/>
            <a:ln/>
          </p:spPr>
          <p:txBody>
            <a:bodyPr wrap="square" lIns="0" tIns="0" rIns="0" bIns="0" rtlCol="0" anchor="ctr"/>
            <a:lstStyle/>
            <a:p>
              <a:pPr marL="0" indent="0" algn="ctr">
                <a:buNone/>
              </a:pPr>
              <a:r>
                <a:rPr lang="en-US" sz="2600" b="1" dirty="0">
                  <a:solidFill>
                    <a:srgbClr val="00A3A3"/>
                  </a:solidFill>
                  <a:latin typeface="Arial" pitchFamily="34" charset="0"/>
                  <a:ea typeface="Arial" pitchFamily="34" charset="-122"/>
                  <a:cs typeface="Arial" pitchFamily="34" charset="-120"/>
                </a:rPr>
                <a:t>2</a:t>
              </a:r>
              <a:endParaRPr lang="en-US" sz="2600" dirty="0"/>
            </a:p>
          </p:txBody>
        </p:sp>
        <p:pic>
          <p:nvPicPr>
            <p:cNvPr id="12" name="Image 1" descr="preencoded.png"/>
            <p:cNvPicPr>
              <a:picLocks noChangeAspect="1"/>
            </p:cNvPicPr>
            <p:nvPr/>
          </p:nvPicPr>
          <p:blipFill>
            <a:blip r:embed="rId4"/>
            <a:stretch>
              <a:fillRect/>
            </a:stretch>
          </p:blipFill>
          <p:spPr>
            <a:xfrm>
              <a:off x="5212080" y="3247427"/>
              <a:ext cx="502920" cy="502920"/>
            </a:xfrm>
            <a:prstGeom prst="rect">
              <a:avLst/>
            </a:prstGeom>
          </p:spPr>
        </p:pic>
        <p:sp>
          <p:nvSpPr>
            <p:cNvPr id="13" name="Text 9"/>
            <p:cNvSpPr txBox="1"/>
            <p:nvPr/>
          </p:nvSpPr>
          <p:spPr>
            <a:xfrm>
              <a:off x="3593592" y="4042955"/>
              <a:ext cx="2167128" cy="82296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Do stuff</a:t>
              </a:r>
              <a:endParaRPr lang="en-US" sz="2100" dirty="0"/>
            </a:p>
          </p:txBody>
        </p:sp>
        <p:sp>
          <p:nvSpPr>
            <p:cNvPr id="14" name="Text 10"/>
            <p:cNvSpPr txBox="1"/>
            <p:nvPr/>
          </p:nvSpPr>
          <p:spPr>
            <a:xfrm>
              <a:off x="3593592" y="4911635"/>
              <a:ext cx="2167128"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Activities, clubs, volunteering and work experience</a:t>
              </a:r>
              <a:endParaRPr lang="en-US" sz="1500" dirty="0"/>
            </a:p>
          </p:txBody>
        </p:sp>
      </p:grpSp>
      <p:grpSp>
        <p:nvGrpSpPr>
          <p:cNvPr id="36" name="Group 35">
            <a:extLst>
              <a:ext uri="{FF2B5EF4-FFF2-40B4-BE49-F238E27FC236}">
                <a16:creationId xmlns:a16="http://schemas.microsoft.com/office/drawing/2014/main" id="{290B3438-BAC2-6362-3925-47A926BBD7E4}"/>
              </a:ext>
            </a:extLst>
          </p:cNvPr>
          <p:cNvGrpSpPr/>
          <p:nvPr/>
        </p:nvGrpSpPr>
        <p:grpSpPr>
          <a:xfrm>
            <a:off x="6181344" y="2899955"/>
            <a:ext cx="2624328" cy="3291840"/>
            <a:chOff x="6181344" y="2899955"/>
            <a:chExt cx="2624328" cy="3291840"/>
          </a:xfrm>
        </p:grpSpPr>
        <p:sp>
          <p:nvSpPr>
            <p:cNvPr id="15" name="Know all your options card"/>
            <p:cNvSpPr/>
            <p:nvPr/>
          </p:nvSpPr>
          <p:spPr>
            <a:xfrm>
              <a:off x="6181344" y="2899955"/>
              <a:ext cx="2624328" cy="3291840"/>
            </a:xfrm>
            <a:prstGeom prst="roundRect">
              <a:avLst>
                <a:gd name="adj" fmla="val 4181"/>
              </a:avLst>
            </a:prstGeom>
            <a:solidFill>
              <a:srgbClr val="007A43"/>
            </a:solidFill>
            <a:ln w="12700">
              <a:solidFill>
                <a:srgbClr val="007A43"/>
              </a:solidFill>
              <a:prstDash val="solid"/>
            </a:ln>
            <a:effectLst>
              <a:outerShdw blurRad="76200" dist="25400" dir="5400000" algn="bl" rotWithShape="0">
                <a:srgbClr val="000000">
                  <a:alpha val="12000"/>
                </a:srgbClr>
              </a:outerShdw>
            </a:effectLst>
          </p:spPr>
          <p:txBody>
            <a:bodyPr/>
            <a:lstStyle/>
            <a:p>
              <a:endParaRPr lang="en-GB"/>
            </a:p>
          </p:txBody>
        </p:sp>
        <p:sp>
          <p:nvSpPr>
            <p:cNvPr id="16" name="step 3"/>
            <p:cNvSpPr/>
            <p:nvPr/>
          </p:nvSpPr>
          <p:spPr>
            <a:xfrm>
              <a:off x="6409944" y="3128555"/>
              <a:ext cx="731520" cy="731520"/>
            </a:xfrm>
            <a:prstGeom prst="ellipse">
              <a:avLst/>
            </a:prstGeom>
            <a:solidFill>
              <a:srgbClr val="FFFFFF"/>
            </a:solidFill>
            <a:ln w="12700">
              <a:solidFill>
                <a:srgbClr val="FFFFFF"/>
              </a:solidFill>
              <a:prstDash val="solid"/>
            </a:ln>
          </p:spPr>
          <p:txBody>
            <a:bodyPr/>
            <a:lstStyle/>
            <a:p>
              <a:endParaRPr lang="en-GB"/>
            </a:p>
          </p:txBody>
        </p:sp>
        <p:sp>
          <p:nvSpPr>
            <p:cNvPr id="17" name="Text 13"/>
            <p:cNvSpPr txBox="1"/>
            <p:nvPr/>
          </p:nvSpPr>
          <p:spPr>
            <a:xfrm>
              <a:off x="6409944" y="3128555"/>
              <a:ext cx="731520" cy="731520"/>
            </a:xfrm>
            <a:prstGeom prst="rect">
              <a:avLst/>
            </a:prstGeom>
            <a:noFill/>
            <a:ln/>
          </p:spPr>
          <p:txBody>
            <a:bodyPr wrap="square" lIns="0" tIns="0" rIns="0" bIns="0" rtlCol="0" anchor="ctr"/>
            <a:lstStyle/>
            <a:p>
              <a:pPr marL="0" indent="0" algn="ctr">
                <a:buNone/>
              </a:pPr>
              <a:r>
                <a:rPr lang="en-US" sz="2600" b="1" dirty="0">
                  <a:solidFill>
                    <a:srgbClr val="007A43"/>
                  </a:solidFill>
                  <a:latin typeface="Arial" pitchFamily="34" charset="0"/>
                  <a:ea typeface="Arial" pitchFamily="34" charset="-122"/>
                  <a:cs typeface="Arial" pitchFamily="34" charset="-120"/>
                </a:rPr>
                <a:t>3</a:t>
              </a:r>
              <a:endParaRPr lang="en-US" sz="2600" dirty="0"/>
            </a:p>
          </p:txBody>
        </p:sp>
        <p:pic>
          <p:nvPicPr>
            <p:cNvPr id="18" name="Image 2" descr="preencoded.png"/>
            <p:cNvPicPr>
              <a:picLocks noChangeAspect="1"/>
            </p:cNvPicPr>
            <p:nvPr/>
          </p:nvPicPr>
          <p:blipFill>
            <a:blip r:embed="rId5"/>
            <a:stretch>
              <a:fillRect/>
            </a:stretch>
          </p:blipFill>
          <p:spPr>
            <a:xfrm>
              <a:off x="8028432" y="3247427"/>
              <a:ext cx="502920" cy="502920"/>
            </a:xfrm>
            <a:prstGeom prst="rect">
              <a:avLst/>
            </a:prstGeom>
          </p:spPr>
        </p:pic>
        <p:sp>
          <p:nvSpPr>
            <p:cNvPr id="19" name="Text 14"/>
            <p:cNvSpPr txBox="1"/>
            <p:nvPr/>
          </p:nvSpPr>
          <p:spPr>
            <a:xfrm>
              <a:off x="6409944" y="4042955"/>
              <a:ext cx="2167128" cy="82296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Know all your options</a:t>
              </a:r>
              <a:endParaRPr lang="en-US" sz="2100" dirty="0"/>
            </a:p>
          </p:txBody>
        </p:sp>
        <p:sp>
          <p:nvSpPr>
            <p:cNvPr id="20" name="Text 15"/>
            <p:cNvSpPr txBox="1"/>
            <p:nvPr/>
          </p:nvSpPr>
          <p:spPr>
            <a:xfrm>
              <a:off x="6409944" y="4911635"/>
              <a:ext cx="2167128"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Find out about every pathway – that's today!</a:t>
              </a:r>
              <a:endParaRPr lang="en-US" sz="1500" dirty="0"/>
            </a:p>
          </p:txBody>
        </p:sp>
      </p:grpSp>
      <p:grpSp>
        <p:nvGrpSpPr>
          <p:cNvPr id="38" name="Group 37">
            <a:extLst>
              <a:ext uri="{FF2B5EF4-FFF2-40B4-BE49-F238E27FC236}">
                <a16:creationId xmlns:a16="http://schemas.microsoft.com/office/drawing/2014/main" id="{11E05911-9BAC-718A-704D-8CC28A77FDCD}"/>
              </a:ext>
            </a:extLst>
          </p:cNvPr>
          <p:cNvGrpSpPr/>
          <p:nvPr/>
        </p:nvGrpSpPr>
        <p:grpSpPr>
          <a:xfrm>
            <a:off x="6661404" y="2671355"/>
            <a:ext cx="1618488" cy="411480"/>
            <a:chOff x="12920472" y="4030545"/>
            <a:chExt cx="1618488" cy="411480"/>
          </a:xfrm>
        </p:grpSpPr>
        <p:sp>
          <p:nvSpPr>
            <p:cNvPr id="21" name="today tag"/>
            <p:cNvSpPr/>
            <p:nvPr/>
          </p:nvSpPr>
          <p:spPr>
            <a:xfrm>
              <a:off x="12920472" y="4030545"/>
              <a:ext cx="1618488" cy="411480"/>
            </a:xfrm>
            <a:prstGeom prst="roundRect">
              <a:avLst>
                <a:gd name="adj" fmla="val 48889"/>
              </a:avLst>
            </a:prstGeom>
            <a:solidFill>
              <a:srgbClr val="F6D000"/>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2" name="Text 17"/>
            <p:cNvSpPr txBox="1"/>
            <p:nvPr/>
          </p:nvSpPr>
          <p:spPr>
            <a:xfrm>
              <a:off x="12920472" y="4030545"/>
              <a:ext cx="1618488" cy="411480"/>
            </a:xfrm>
            <a:prstGeom prst="rect">
              <a:avLst/>
            </a:prstGeom>
            <a:noFill/>
            <a:ln/>
          </p:spPr>
          <p:txBody>
            <a:bodyPr wrap="square" lIns="0" tIns="0" rIns="0" bIns="0" rtlCol="0" anchor="ctr"/>
            <a:lstStyle/>
            <a:p>
              <a:pPr marL="0" indent="0" algn="ctr">
                <a:buNone/>
              </a:pPr>
              <a:r>
                <a:rPr lang="en-US" sz="1500" b="1" dirty="0">
                  <a:solidFill>
                    <a:srgbClr val="004077"/>
                  </a:solidFill>
                  <a:latin typeface="Arial" pitchFamily="34" charset="0"/>
                  <a:ea typeface="Arial" pitchFamily="34" charset="-122"/>
                  <a:cs typeface="Arial" pitchFamily="34" charset="-120"/>
                </a:rPr>
                <a:t>TODAY</a:t>
              </a:r>
              <a:endParaRPr lang="en-US" sz="1500" dirty="0"/>
            </a:p>
          </p:txBody>
        </p:sp>
      </p:grpSp>
      <p:grpSp>
        <p:nvGrpSpPr>
          <p:cNvPr id="37" name="Group 36">
            <a:extLst>
              <a:ext uri="{FF2B5EF4-FFF2-40B4-BE49-F238E27FC236}">
                <a16:creationId xmlns:a16="http://schemas.microsoft.com/office/drawing/2014/main" id="{9C76A411-965C-C91E-5E1B-D112BAFFD947}"/>
              </a:ext>
            </a:extLst>
          </p:cNvPr>
          <p:cNvGrpSpPr/>
          <p:nvPr/>
        </p:nvGrpSpPr>
        <p:grpSpPr>
          <a:xfrm>
            <a:off x="8997696" y="2899955"/>
            <a:ext cx="2624328" cy="3291840"/>
            <a:chOff x="8997696" y="2899955"/>
            <a:chExt cx="2624328" cy="3291840"/>
          </a:xfrm>
        </p:grpSpPr>
        <p:sp>
          <p:nvSpPr>
            <p:cNvPr id="23" name="Use your supporters card"/>
            <p:cNvSpPr/>
            <p:nvPr/>
          </p:nvSpPr>
          <p:spPr>
            <a:xfrm>
              <a:off x="8997696" y="2899955"/>
              <a:ext cx="2624328" cy="3291840"/>
            </a:xfrm>
            <a:prstGeom prst="roundRect">
              <a:avLst>
                <a:gd name="adj" fmla="val 4181"/>
              </a:avLst>
            </a:prstGeom>
            <a:solidFill>
              <a:srgbClr val="E06A00"/>
            </a:solidFill>
            <a:ln w="12700">
              <a:solidFill>
                <a:srgbClr val="E06A00"/>
              </a:solidFill>
              <a:prstDash val="solid"/>
            </a:ln>
            <a:effectLst>
              <a:outerShdw blurRad="76200" dist="25400" dir="5400000" algn="bl" rotWithShape="0">
                <a:srgbClr val="000000">
                  <a:alpha val="12000"/>
                </a:srgbClr>
              </a:outerShdw>
            </a:effectLst>
          </p:spPr>
          <p:txBody>
            <a:bodyPr/>
            <a:lstStyle/>
            <a:p>
              <a:endParaRPr lang="en-GB"/>
            </a:p>
          </p:txBody>
        </p:sp>
        <p:sp>
          <p:nvSpPr>
            <p:cNvPr id="24" name="step 4"/>
            <p:cNvSpPr/>
            <p:nvPr/>
          </p:nvSpPr>
          <p:spPr>
            <a:xfrm>
              <a:off x="9226296" y="3128555"/>
              <a:ext cx="731520" cy="731520"/>
            </a:xfrm>
            <a:prstGeom prst="ellipse">
              <a:avLst/>
            </a:prstGeom>
            <a:solidFill>
              <a:srgbClr val="FFFFFF"/>
            </a:solidFill>
            <a:ln w="12700">
              <a:solidFill>
                <a:srgbClr val="FFFFFF"/>
              </a:solidFill>
              <a:prstDash val="solid"/>
            </a:ln>
          </p:spPr>
          <p:txBody>
            <a:bodyPr/>
            <a:lstStyle/>
            <a:p>
              <a:endParaRPr lang="en-GB"/>
            </a:p>
          </p:txBody>
        </p:sp>
        <p:sp>
          <p:nvSpPr>
            <p:cNvPr id="25" name="Text 20"/>
            <p:cNvSpPr txBox="1"/>
            <p:nvPr/>
          </p:nvSpPr>
          <p:spPr>
            <a:xfrm>
              <a:off x="9226296" y="3128555"/>
              <a:ext cx="731520" cy="731520"/>
            </a:xfrm>
            <a:prstGeom prst="rect">
              <a:avLst/>
            </a:prstGeom>
            <a:noFill/>
            <a:ln/>
          </p:spPr>
          <p:txBody>
            <a:bodyPr wrap="square" lIns="0" tIns="0" rIns="0" bIns="0" rtlCol="0" anchor="ctr"/>
            <a:lstStyle/>
            <a:p>
              <a:pPr marL="0" indent="0" algn="ctr">
                <a:buNone/>
              </a:pPr>
              <a:r>
                <a:rPr lang="en-US" sz="2600" b="1" dirty="0">
                  <a:solidFill>
                    <a:srgbClr val="E06A00"/>
                  </a:solidFill>
                  <a:latin typeface="Arial" pitchFamily="34" charset="0"/>
                  <a:ea typeface="Arial" pitchFamily="34" charset="-122"/>
                  <a:cs typeface="Arial" pitchFamily="34" charset="-120"/>
                </a:rPr>
                <a:t>4</a:t>
              </a:r>
              <a:endParaRPr lang="en-US" sz="2600" dirty="0"/>
            </a:p>
          </p:txBody>
        </p:sp>
        <p:pic>
          <p:nvPicPr>
            <p:cNvPr id="26" name="Image 3" descr="preencoded.png"/>
            <p:cNvPicPr>
              <a:picLocks noChangeAspect="1"/>
            </p:cNvPicPr>
            <p:nvPr/>
          </p:nvPicPr>
          <p:blipFill>
            <a:blip r:embed="rId6"/>
            <a:stretch>
              <a:fillRect/>
            </a:stretch>
          </p:blipFill>
          <p:spPr>
            <a:xfrm>
              <a:off x="10844784" y="3247427"/>
              <a:ext cx="502920" cy="502920"/>
            </a:xfrm>
            <a:prstGeom prst="rect">
              <a:avLst/>
            </a:prstGeom>
          </p:spPr>
        </p:pic>
        <p:sp>
          <p:nvSpPr>
            <p:cNvPr id="27" name="Text 21"/>
            <p:cNvSpPr txBox="1"/>
            <p:nvPr/>
          </p:nvSpPr>
          <p:spPr>
            <a:xfrm>
              <a:off x="9226296" y="4042955"/>
              <a:ext cx="2167128" cy="82296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Use your supporters</a:t>
              </a:r>
              <a:endParaRPr lang="en-US" sz="2100" dirty="0"/>
            </a:p>
          </p:txBody>
        </p:sp>
        <p:sp>
          <p:nvSpPr>
            <p:cNvPr id="28" name="Text 22"/>
            <p:cNvSpPr txBox="1"/>
            <p:nvPr/>
          </p:nvSpPr>
          <p:spPr>
            <a:xfrm>
              <a:off x="9226296" y="4911635"/>
              <a:ext cx="2167128" cy="109728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Family, teachers, careers advisers</a:t>
              </a:r>
              <a:endParaRPr lang="en-US" sz="1500" dirty="0"/>
            </a:p>
          </p:txBody>
        </p:sp>
      </p:grpSp>
      <p:sp>
        <p:nvSpPr>
          <p:cNvPr id="29" name="video"/>
          <p:cNvSpPr/>
          <p:nvPr/>
        </p:nvSpPr>
        <p:spPr>
          <a:xfrm>
            <a:off x="521208" y="1371600"/>
            <a:ext cx="11091672" cy="1097280"/>
          </a:xfrm>
          <a:prstGeom prst="roundRect">
            <a:avLst>
              <a:gd name="adj" fmla="val 10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30" name="video circle"/>
          <p:cNvSpPr/>
          <p:nvPr/>
        </p:nvSpPr>
        <p:spPr>
          <a:xfrm>
            <a:off x="749808" y="1572768"/>
            <a:ext cx="685800" cy="685800"/>
          </a:xfrm>
          <a:prstGeom prst="ellipse">
            <a:avLst/>
          </a:prstGeom>
          <a:solidFill>
            <a:srgbClr val="C4302B"/>
          </a:solidFill>
          <a:ln w="12700">
            <a:solidFill>
              <a:srgbClr val="C4302B"/>
            </a:solidFill>
            <a:prstDash val="solid"/>
          </a:ln>
        </p:spPr>
        <p:txBody>
          <a:bodyPr/>
          <a:lstStyle/>
          <a:p>
            <a:endParaRPr lang="en-GB"/>
          </a:p>
        </p:txBody>
      </p:sp>
      <p:pic>
        <p:nvPicPr>
          <p:cNvPr id="31" name="video icon" descr="preencoded.png"/>
          <p:cNvPicPr>
            <a:picLocks noChangeAspect="1"/>
          </p:cNvPicPr>
          <p:nvPr/>
        </p:nvPicPr>
        <p:blipFill>
          <a:blip r:embed="rId7"/>
          <a:stretch>
            <a:fillRect/>
          </a:stretch>
        </p:blipFill>
        <p:spPr>
          <a:xfrm>
            <a:off x="914400" y="1737360"/>
            <a:ext cx="356616" cy="356616"/>
          </a:xfrm>
          <a:prstGeom prst="rect">
            <a:avLst/>
          </a:prstGeom>
        </p:spPr>
      </p:pic>
      <p:sp>
        <p:nvSpPr>
          <p:cNvPr id="32" name="Text 25"/>
          <p:cNvSpPr txBox="1"/>
          <p:nvPr/>
        </p:nvSpPr>
        <p:spPr>
          <a:xfrm>
            <a:off x="1664208" y="1371600"/>
            <a:ext cx="9784080" cy="109728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Watch the video: </a:t>
            </a:r>
            <a:r>
              <a:rPr lang="en-US" sz="1700" dirty="0">
                <a:solidFill>
                  <a:srgbClr val="0B2A4A"/>
                </a:solidFill>
                <a:latin typeface="Arial" pitchFamily="34" charset="0"/>
                <a:ea typeface="Arial" pitchFamily="34" charset="-122"/>
                <a:cs typeface="Arial" pitchFamily="34" charset="-120"/>
              </a:rPr>
              <a:t>why careers matter and what you can do now</a:t>
            </a:r>
            <a:endParaRPr lang="en-US" sz="1700" dirty="0"/>
          </a:p>
          <a:p>
            <a:pPr marL="0" indent="0">
              <a:buNone/>
            </a:pPr>
            <a:r>
              <a:rPr lang="en-US" sz="1700" b="1" u="sng" dirty="0">
                <a:solidFill>
                  <a:srgbClr val="0072BA"/>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www.youtube.com/watch?v=OWZxyyK6OuA</a:t>
            </a:r>
            <a:endParaRPr lang="en-US" sz="1700" dirty="0"/>
          </a:p>
        </p:txBody>
      </p:sp>
      <p:sp>
        <p:nvSpPr>
          <p:cNvPr id="39"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Keep doing stuff!</a:t>
            </a:r>
            <a:endParaRPr lang="en-US" sz="3200" dirty="0"/>
          </a:p>
        </p:txBody>
      </p:sp>
      <p:sp>
        <p:nvSpPr>
          <p:cNvPr id="3" name="GCSE priority"/>
          <p:cNvSpPr/>
          <p:nvPr/>
        </p:nvSpPr>
        <p:spPr>
          <a:xfrm>
            <a:off x="548640" y="1463040"/>
            <a:ext cx="4206240" cy="3749040"/>
          </a:xfrm>
          <a:prstGeom prst="roundRect">
            <a:avLst>
              <a:gd name="adj" fmla="val 2927"/>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4" name="GCSEs circle"/>
          <p:cNvSpPr/>
          <p:nvPr/>
        </p:nvSpPr>
        <p:spPr>
          <a:xfrm>
            <a:off x="822960" y="1737360"/>
            <a:ext cx="822960" cy="822960"/>
          </a:xfrm>
          <a:prstGeom prst="ellipse">
            <a:avLst/>
          </a:prstGeom>
          <a:solidFill>
            <a:srgbClr val="C25C8F"/>
          </a:solidFill>
          <a:ln w="12700">
            <a:solidFill>
              <a:srgbClr val="C25C8F"/>
            </a:solidFill>
            <a:prstDash val="solid"/>
          </a:ln>
        </p:spPr>
        <p:txBody>
          <a:bodyPr/>
          <a:lstStyle/>
          <a:p>
            <a:endParaRPr lang="en-GB"/>
          </a:p>
        </p:txBody>
      </p:sp>
      <p:pic>
        <p:nvPicPr>
          <p:cNvPr id="5" name="GCSEs icon" descr="preencoded.png"/>
          <p:cNvPicPr>
            <a:picLocks noChangeAspect="1"/>
          </p:cNvPicPr>
          <p:nvPr/>
        </p:nvPicPr>
        <p:blipFill>
          <a:blip r:embed="rId3"/>
          <a:stretch>
            <a:fillRect/>
          </a:stretch>
        </p:blipFill>
        <p:spPr>
          <a:xfrm>
            <a:off x="1020470" y="1934870"/>
            <a:ext cx="427939" cy="427939"/>
          </a:xfrm>
          <a:prstGeom prst="rect">
            <a:avLst/>
          </a:prstGeom>
        </p:spPr>
      </p:pic>
      <p:sp>
        <p:nvSpPr>
          <p:cNvPr id="6" name="Text 3"/>
          <p:cNvSpPr txBox="1"/>
          <p:nvPr/>
        </p:nvSpPr>
        <p:spPr>
          <a:xfrm>
            <a:off x="822960" y="2743200"/>
            <a:ext cx="3657600" cy="1188720"/>
          </a:xfrm>
          <a:prstGeom prst="rect">
            <a:avLst/>
          </a:prstGeom>
          <a:noFill/>
          <a:ln/>
        </p:spPr>
        <p:txBody>
          <a:bodyPr wrap="square" lIns="0" tIns="0" rIns="0" bIns="0" rtlCol="0" anchor="t"/>
          <a:lstStyle/>
          <a:p>
            <a:pPr marL="0" indent="0">
              <a:buNone/>
            </a:pPr>
            <a:r>
              <a:rPr lang="en-US" sz="1700" dirty="0">
                <a:solidFill>
                  <a:srgbClr val="BFD4EA"/>
                </a:solidFill>
                <a:latin typeface="Arial" pitchFamily="34" charset="0"/>
                <a:ea typeface="Arial" pitchFamily="34" charset="-122"/>
                <a:cs typeface="Arial" pitchFamily="34" charset="-120"/>
              </a:rPr>
              <a:t>Your number 1 priority:</a:t>
            </a:r>
            <a:endParaRPr lang="en-US" sz="1700" dirty="0"/>
          </a:p>
          <a:p>
            <a:pPr marL="0" indent="0">
              <a:buNone/>
            </a:pPr>
            <a:r>
              <a:rPr lang="en-US" sz="3200" b="1" dirty="0">
                <a:solidFill>
                  <a:srgbClr val="FFFFFF"/>
                </a:solidFill>
                <a:latin typeface="Arial" pitchFamily="34" charset="0"/>
                <a:ea typeface="Arial" pitchFamily="34" charset="-122"/>
                <a:cs typeface="Arial" pitchFamily="34" charset="-120"/>
              </a:rPr>
              <a:t>your GCSEs</a:t>
            </a:r>
            <a:endParaRPr lang="en-US" sz="1700" dirty="0"/>
          </a:p>
        </p:txBody>
      </p:sp>
      <p:sp>
        <p:nvSpPr>
          <p:cNvPr id="7" name="Text 4"/>
          <p:cNvSpPr txBox="1"/>
          <p:nvPr/>
        </p:nvSpPr>
        <p:spPr>
          <a:xfrm>
            <a:off x="822960" y="3977640"/>
            <a:ext cx="3657600" cy="1097280"/>
          </a:xfrm>
          <a:prstGeom prst="rect">
            <a:avLst/>
          </a:prstGeom>
          <a:noFill/>
          <a:ln/>
        </p:spPr>
        <p:txBody>
          <a:bodyPr wrap="square" lIns="0" tIns="0" rIns="0" bIns="0" rtlCol="0" anchor="t"/>
          <a:lstStyle/>
          <a:p>
            <a:pPr marL="0" indent="0">
              <a:buNone/>
            </a:pPr>
            <a:r>
              <a:rPr lang="en-US" sz="1600" dirty="0">
                <a:solidFill>
                  <a:srgbClr val="FFFFFF"/>
                </a:solidFill>
                <a:latin typeface="Arial" pitchFamily="34" charset="0"/>
                <a:ea typeface="Arial" pitchFamily="34" charset="-122"/>
                <a:cs typeface="Arial" pitchFamily="34" charset="-120"/>
              </a:rPr>
              <a:t>But don't give up anything that will be useful for a future job, course or CV.</a:t>
            </a:r>
            <a:endParaRPr lang="en-US" sz="1600" dirty="0"/>
          </a:p>
        </p:txBody>
      </p:sp>
      <p:grpSp>
        <p:nvGrpSpPr>
          <p:cNvPr id="35" name="Group 34">
            <a:extLst>
              <a:ext uri="{FF2B5EF4-FFF2-40B4-BE49-F238E27FC236}">
                <a16:creationId xmlns:a16="http://schemas.microsoft.com/office/drawing/2014/main" id="{A4FA33D8-9479-86DD-5458-5878CD6845B9}"/>
              </a:ext>
            </a:extLst>
          </p:cNvPr>
          <p:cNvGrpSpPr/>
          <p:nvPr/>
        </p:nvGrpSpPr>
        <p:grpSpPr>
          <a:xfrm>
            <a:off x="5029200" y="1463040"/>
            <a:ext cx="6492240" cy="2697480"/>
            <a:chOff x="5029200" y="1463040"/>
            <a:chExt cx="6492240" cy="2697480"/>
          </a:xfrm>
        </p:grpSpPr>
        <p:sp>
          <p:nvSpPr>
            <p:cNvPr id="8" name="Volunteering"/>
            <p:cNvSpPr/>
            <p:nvPr/>
          </p:nvSpPr>
          <p:spPr>
            <a:xfrm>
              <a:off x="5029200" y="146304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Volunteering circle"/>
            <p:cNvSpPr/>
            <p:nvPr/>
          </p:nvSpPr>
          <p:spPr>
            <a:xfrm>
              <a:off x="5166360" y="158191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10" name="Volunteering icon" descr="preencoded.png"/>
            <p:cNvPicPr>
              <a:picLocks noChangeAspect="1"/>
            </p:cNvPicPr>
            <p:nvPr/>
          </p:nvPicPr>
          <p:blipFill>
            <a:blip r:embed="rId4"/>
            <a:stretch>
              <a:fillRect/>
            </a:stretch>
          </p:blipFill>
          <p:spPr>
            <a:xfrm>
              <a:off x="5298034" y="1713586"/>
              <a:ext cx="285293" cy="285293"/>
            </a:xfrm>
            <a:prstGeom prst="rect">
              <a:avLst/>
            </a:prstGeom>
          </p:spPr>
        </p:pic>
        <p:sp>
          <p:nvSpPr>
            <p:cNvPr id="11" name="Text 7"/>
            <p:cNvSpPr txBox="1"/>
            <p:nvPr/>
          </p:nvSpPr>
          <p:spPr>
            <a:xfrm>
              <a:off x="5852160" y="146304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Volunteering</a:t>
              </a:r>
              <a:endParaRPr lang="en-US" sz="1600" dirty="0"/>
            </a:p>
          </p:txBody>
        </p:sp>
        <p:sp>
          <p:nvSpPr>
            <p:cNvPr id="12" name="Cadets"/>
            <p:cNvSpPr/>
            <p:nvPr/>
          </p:nvSpPr>
          <p:spPr>
            <a:xfrm>
              <a:off x="8366760" y="146304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Cadets circle"/>
            <p:cNvSpPr/>
            <p:nvPr/>
          </p:nvSpPr>
          <p:spPr>
            <a:xfrm>
              <a:off x="8503920" y="158191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14" name="Cadets icon" descr="preencoded.png"/>
            <p:cNvPicPr>
              <a:picLocks noChangeAspect="1"/>
            </p:cNvPicPr>
            <p:nvPr/>
          </p:nvPicPr>
          <p:blipFill>
            <a:blip r:embed="rId5"/>
            <a:stretch>
              <a:fillRect/>
            </a:stretch>
          </p:blipFill>
          <p:spPr>
            <a:xfrm>
              <a:off x="8635594" y="1713586"/>
              <a:ext cx="285293" cy="285293"/>
            </a:xfrm>
            <a:prstGeom prst="rect">
              <a:avLst/>
            </a:prstGeom>
          </p:spPr>
        </p:pic>
        <p:sp>
          <p:nvSpPr>
            <p:cNvPr id="15" name="Text 10"/>
            <p:cNvSpPr txBox="1"/>
            <p:nvPr/>
          </p:nvSpPr>
          <p:spPr>
            <a:xfrm>
              <a:off x="9189720" y="146304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Cadets</a:t>
              </a:r>
              <a:endParaRPr lang="en-US" sz="1600" dirty="0"/>
            </a:p>
          </p:txBody>
        </p:sp>
        <p:sp>
          <p:nvSpPr>
            <p:cNvPr id="16" name="Duke of Edinburgh's Award"/>
            <p:cNvSpPr/>
            <p:nvPr/>
          </p:nvSpPr>
          <p:spPr>
            <a:xfrm>
              <a:off x="5029200" y="242316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Duke of Edinburgh's Award circle"/>
            <p:cNvSpPr/>
            <p:nvPr/>
          </p:nvSpPr>
          <p:spPr>
            <a:xfrm>
              <a:off x="5166360" y="254203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18" name="Duke of Edinburgh's Award icon" descr="preencoded.png"/>
            <p:cNvPicPr>
              <a:picLocks noChangeAspect="1"/>
            </p:cNvPicPr>
            <p:nvPr/>
          </p:nvPicPr>
          <p:blipFill>
            <a:blip r:embed="rId6"/>
            <a:stretch>
              <a:fillRect/>
            </a:stretch>
          </p:blipFill>
          <p:spPr>
            <a:xfrm>
              <a:off x="5298034" y="2673706"/>
              <a:ext cx="285293" cy="285293"/>
            </a:xfrm>
            <a:prstGeom prst="rect">
              <a:avLst/>
            </a:prstGeom>
          </p:spPr>
        </p:pic>
        <p:sp>
          <p:nvSpPr>
            <p:cNvPr id="19" name="Text 13"/>
            <p:cNvSpPr txBox="1"/>
            <p:nvPr/>
          </p:nvSpPr>
          <p:spPr>
            <a:xfrm>
              <a:off x="5852160" y="242316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Duke of Edinburgh's Award</a:t>
              </a:r>
              <a:endParaRPr lang="en-US" sz="1600" dirty="0"/>
            </a:p>
          </p:txBody>
        </p:sp>
        <p:sp>
          <p:nvSpPr>
            <p:cNvPr id="20" name="Youth groups"/>
            <p:cNvSpPr/>
            <p:nvPr/>
          </p:nvSpPr>
          <p:spPr>
            <a:xfrm>
              <a:off x="8366760" y="242316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Youth groups circle"/>
            <p:cNvSpPr/>
            <p:nvPr/>
          </p:nvSpPr>
          <p:spPr>
            <a:xfrm>
              <a:off x="8503920" y="254203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22" name="Youth groups icon" descr="preencoded.png"/>
            <p:cNvPicPr>
              <a:picLocks noChangeAspect="1"/>
            </p:cNvPicPr>
            <p:nvPr/>
          </p:nvPicPr>
          <p:blipFill>
            <a:blip r:embed="rId7"/>
            <a:stretch>
              <a:fillRect/>
            </a:stretch>
          </p:blipFill>
          <p:spPr>
            <a:xfrm>
              <a:off x="8635594" y="2673706"/>
              <a:ext cx="285293" cy="285293"/>
            </a:xfrm>
            <a:prstGeom prst="rect">
              <a:avLst/>
            </a:prstGeom>
          </p:spPr>
        </p:pic>
        <p:sp>
          <p:nvSpPr>
            <p:cNvPr id="23" name="Text 16"/>
            <p:cNvSpPr txBox="1"/>
            <p:nvPr/>
          </p:nvSpPr>
          <p:spPr>
            <a:xfrm>
              <a:off x="9189720" y="242316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Youth groups</a:t>
              </a:r>
              <a:endParaRPr lang="en-US" sz="1600" dirty="0"/>
            </a:p>
          </p:txBody>
        </p:sp>
        <p:sp>
          <p:nvSpPr>
            <p:cNvPr id="24" name="Sports teams"/>
            <p:cNvSpPr/>
            <p:nvPr/>
          </p:nvSpPr>
          <p:spPr>
            <a:xfrm>
              <a:off x="5029200" y="338328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5" name="Sports teams circle"/>
            <p:cNvSpPr/>
            <p:nvPr/>
          </p:nvSpPr>
          <p:spPr>
            <a:xfrm>
              <a:off x="5166360" y="350215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26" name="Sports teams icon" descr="preencoded.png"/>
            <p:cNvPicPr>
              <a:picLocks noChangeAspect="1"/>
            </p:cNvPicPr>
            <p:nvPr/>
          </p:nvPicPr>
          <p:blipFill>
            <a:blip r:embed="rId8"/>
            <a:stretch>
              <a:fillRect/>
            </a:stretch>
          </p:blipFill>
          <p:spPr>
            <a:xfrm>
              <a:off x="5298034" y="3633826"/>
              <a:ext cx="285293" cy="285293"/>
            </a:xfrm>
            <a:prstGeom prst="rect">
              <a:avLst/>
            </a:prstGeom>
          </p:spPr>
        </p:pic>
        <p:sp>
          <p:nvSpPr>
            <p:cNvPr id="27" name="Text 19"/>
            <p:cNvSpPr txBox="1"/>
            <p:nvPr/>
          </p:nvSpPr>
          <p:spPr>
            <a:xfrm>
              <a:off x="5852160" y="338328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Sports teams</a:t>
              </a:r>
              <a:endParaRPr lang="en-US" sz="1600" dirty="0"/>
            </a:p>
          </p:txBody>
        </p:sp>
        <p:sp>
          <p:nvSpPr>
            <p:cNvPr id="28" name="Performing arts"/>
            <p:cNvSpPr/>
            <p:nvPr/>
          </p:nvSpPr>
          <p:spPr>
            <a:xfrm>
              <a:off x="8366760" y="3383280"/>
              <a:ext cx="3154680" cy="777240"/>
            </a:xfrm>
            <a:prstGeom prst="roundRect">
              <a:avLst>
                <a:gd name="adj" fmla="val 1411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9" name="Performing arts circle"/>
            <p:cNvSpPr/>
            <p:nvPr/>
          </p:nvSpPr>
          <p:spPr>
            <a:xfrm>
              <a:off x="8503920" y="3502152"/>
              <a:ext cx="548640" cy="548640"/>
            </a:xfrm>
            <a:prstGeom prst="ellipse">
              <a:avLst/>
            </a:prstGeom>
            <a:solidFill>
              <a:srgbClr val="C25C8F"/>
            </a:solidFill>
            <a:ln w="12700">
              <a:solidFill>
                <a:srgbClr val="C25C8F"/>
              </a:solidFill>
              <a:prstDash val="solid"/>
            </a:ln>
          </p:spPr>
          <p:txBody>
            <a:bodyPr/>
            <a:lstStyle/>
            <a:p>
              <a:endParaRPr lang="en-GB"/>
            </a:p>
          </p:txBody>
        </p:sp>
        <p:pic>
          <p:nvPicPr>
            <p:cNvPr id="30" name="Performing arts icon" descr="preencoded.png"/>
            <p:cNvPicPr>
              <a:picLocks noChangeAspect="1"/>
            </p:cNvPicPr>
            <p:nvPr/>
          </p:nvPicPr>
          <p:blipFill>
            <a:blip r:embed="rId9"/>
            <a:stretch>
              <a:fillRect/>
            </a:stretch>
          </p:blipFill>
          <p:spPr>
            <a:xfrm>
              <a:off x="8635594" y="3633826"/>
              <a:ext cx="285293" cy="285293"/>
            </a:xfrm>
            <a:prstGeom prst="rect">
              <a:avLst/>
            </a:prstGeom>
          </p:spPr>
        </p:pic>
        <p:sp>
          <p:nvSpPr>
            <p:cNvPr id="31" name="Text 22"/>
            <p:cNvSpPr txBox="1"/>
            <p:nvPr/>
          </p:nvSpPr>
          <p:spPr>
            <a:xfrm>
              <a:off x="9189720" y="3383280"/>
              <a:ext cx="2240280" cy="777240"/>
            </a:xfrm>
            <a:prstGeom prst="rect">
              <a:avLst/>
            </a:prstGeom>
            <a:noFill/>
            <a:ln/>
          </p:spPr>
          <p:txBody>
            <a:bodyPr wrap="square" lIns="0" tIns="0" rIns="0" bIns="0" rtlCol="0" anchor="ctr"/>
            <a:lstStyle/>
            <a:p>
              <a:pPr marL="0" indent="0">
                <a:buNone/>
              </a:pPr>
              <a:r>
                <a:rPr lang="en-US" sz="1600" b="1" dirty="0">
                  <a:solidFill>
                    <a:srgbClr val="004077"/>
                  </a:solidFill>
                  <a:latin typeface="Arial" pitchFamily="34" charset="0"/>
                  <a:ea typeface="Arial" pitchFamily="34" charset="-122"/>
                  <a:cs typeface="Arial" pitchFamily="34" charset="-120"/>
                </a:rPr>
                <a:t>Performing arts</a:t>
              </a:r>
              <a:endParaRPr lang="en-US" sz="1600" dirty="0"/>
            </a:p>
          </p:txBody>
        </p:sp>
      </p:grpSp>
      <p:grpSp>
        <p:nvGrpSpPr>
          <p:cNvPr id="37" name="Group 36">
            <a:extLst>
              <a:ext uri="{FF2B5EF4-FFF2-40B4-BE49-F238E27FC236}">
                <a16:creationId xmlns:a16="http://schemas.microsoft.com/office/drawing/2014/main" id="{E1D81D26-4E83-D745-430A-59B5D9325E78}"/>
              </a:ext>
            </a:extLst>
          </p:cNvPr>
          <p:cNvGrpSpPr/>
          <p:nvPr/>
        </p:nvGrpSpPr>
        <p:grpSpPr>
          <a:xfrm>
            <a:off x="6720840" y="4343400"/>
            <a:ext cx="3200400" cy="1783080"/>
            <a:chOff x="6720840" y="4343400"/>
            <a:chExt cx="3200400" cy="1783080"/>
          </a:xfrm>
        </p:grpSpPr>
        <p:sp>
          <p:nvSpPr>
            <p:cNvPr id="32" name="star"/>
            <p:cNvSpPr/>
            <p:nvPr/>
          </p:nvSpPr>
          <p:spPr>
            <a:xfrm>
              <a:off x="6720840" y="4343400"/>
              <a:ext cx="3200400" cy="1783080"/>
            </a:xfrm>
            <a:prstGeom prst="star12">
              <a:avLst/>
            </a:prstGeom>
            <a:solidFill>
              <a:srgbClr val="F6D000"/>
            </a:solidFill>
            <a:ln w="19050">
              <a:solidFill>
                <a:srgbClr val="E0B800"/>
              </a:solidFill>
              <a:prstDash val="solid"/>
            </a:ln>
            <a:effectLst>
              <a:outerShdw blurRad="76200" dist="25400" dir="5400000" algn="bl" rotWithShape="0">
                <a:srgbClr val="000000">
                  <a:alpha val="12000"/>
                </a:srgbClr>
              </a:outerShdw>
            </a:effectLst>
          </p:spPr>
          <p:txBody>
            <a:bodyPr/>
            <a:lstStyle/>
            <a:p>
              <a:endParaRPr lang="en-GB"/>
            </a:p>
          </p:txBody>
        </p:sp>
        <p:sp>
          <p:nvSpPr>
            <p:cNvPr id="33" name="Text 24"/>
            <p:cNvSpPr txBox="1"/>
            <p:nvPr/>
          </p:nvSpPr>
          <p:spPr>
            <a:xfrm>
              <a:off x="7269480" y="4617720"/>
              <a:ext cx="2103120" cy="1234440"/>
            </a:xfrm>
            <a:prstGeom prst="rect">
              <a:avLst/>
            </a:prstGeom>
            <a:noFill/>
            <a:ln/>
          </p:spPr>
          <p:txBody>
            <a:bodyPr wrap="square" lIns="0" tIns="0" rIns="0" bIns="0" rtlCol="0" anchor="ctr"/>
            <a:lstStyle/>
            <a:p>
              <a:pPr marL="0" indent="0" algn="ctr">
                <a:buNone/>
              </a:pPr>
              <a:r>
                <a:rPr lang="en-US" sz="1600" b="1" dirty="0">
                  <a:solidFill>
                    <a:srgbClr val="004077"/>
                  </a:solidFill>
                  <a:latin typeface="Arial" pitchFamily="34" charset="0"/>
                  <a:ea typeface="Arial" pitchFamily="34" charset="-122"/>
                  <a:cs typeface="Arial" pitchFamily="34" charset="-120"/>
                </a:rPr>
                <a:t>Don't drop them! Great for your CV</a:t>
              </a:r>
              <a:endParaRPr lang="en-US" sz="16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Pathways after Year 11</a:t>
            </a:r>
            <a:endParaRPr lang="en-US" sz="3200" dirty="0"/>
          </a:p>
        </p:txBody>
      </p:sp>
      <p:sp>
        <p:nvSpPr>
          <p:cNvPr id="3" name="Text 1"/>
          <p:cNvSpPr txBox="1"/>
          <p:nvPr/>
        </p:nvSpPr>
        <p:spPr>
          <a:xfrm>
            <a:off x="548640" y="1325880"/>
            <a:ext cx="11091672" cy="457200"/>
          </a:xfrm>
          <a:prstGeom prst="rect">
            <a:avLst/>
          </a:prstGeom>
          <a:noFill/>
          <a:ln/>
        </p:spPr>
        <p:txBody>
          <a:bodyPr wrap="square" lIns="0" tIns="0" rIns="0" bIns="0" rtlCol="0" anchor="ctr"/>
          <a:lstStyle/>
          <a:p>
            <a:pPr marL="0" indent="0">
              <a:buNone/>
            </a:pPr>
            <a:r>
              <a:rPr lang="en-US" sz="2000" b="1" dirty="0">
                <a:solidFill>
                  <a:srgbClr val="0B2A4A"/>
                </a:solidFill>
                <a:latin typeface="Arial" pitchFamily="34" charset="0"/>
                <a:ea typeface="Arial" pitchFamily="34" charset="-122"/>
                <a:cs typeface="Arial" pitchFamily="34" charset="-120"/>
              </a:rPr>
              <a:t>What pathways can I choose at the end of Year 11?</a:t>
            </a:r>
            <a:endParaRPr lang="en-US" sz="2000" dirty="0"/>
          </a:p>
        </p:txBody>
      </p:sp>
      <p:grpSp>
        <p:nvGrpSpPr>
          <p:cNvPr id="33" name="Group 32">
            <a:extLst>
              <a:ext uri="{FF2B5EF4-FFF2-40B4-BE49-F238E27FC236}">
                <a16:creationId xmlns:a16="http://schemas.microsoft.com/office/drawing/2014/main" id="{24409479-BB0B-589F-21F4-C60222A1A0BF}"/>
              </a:ext>
            </a:extLst>
          </p:cNvPr>
          <p:cNvGrpSpPr/>
          <p:nvPr/>
        </p:nvGrpSpPr>
        <p:grpSpPr>
          <a:xfrm>
            <a:off x="548640" y="1965960"/>
            <a:ext cx="3547872" cy="3291840"/>
            <a:chOff x="548640" y="1965960"/>
            <a:chExt cx="3547872" cy="3291840"/>
          </a:xfrm>
        </p:grpSpPr>
        <p:sp>
          <p:nvSpPr>
            <p:cNvPr id="4" name="Academic card"/>
            <p:cNvSpPr/>
            <p:nvPr/>
          </p:nvSpPr>
          <p:spPr>
            <a:xfrm>
              <a:off x="5486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Academic header"/>
            <p:cNvSpPr/>
            <p:nvPr/>
          </p:nvSpPr>
          <p:spPr>
            <a:xfrm>
              <a:off x="548640" y="1965960"/>
              <a:ext cx="3547872" cy="1143000"/>
            </a:xfrm>
            <a:prstGeom prst="roundRect">
              <a:avLst>
                <a:gd name="adj" fmla="val 9600"/>
              </a:avLst>
            </a:prstGeom>
            <a:solidFill>
              <a:srgbClr val="B5122E"/>
            </a:solidFill>
            <a:ln w="12700">
              <a:solidFill>
                <a:srgbClr val="B5122E"/>
              </a:solidFill>
              <a:prstDash val="solid"/>
            </a:ln>
          </p:spPr>
          <p:txBody>
            <a:bodyPr/>
            <a:lstStyle/>
            <a:p>
              <a:endParaRPr lang="en-GB"/>
            </a:p>
          </p:txBody>
        </p:sp>
        <p:sp>
          <p:nvSpPr>
            <p:cNvPr id="6" name="Academic header base"/>
            <p:cNvSpPr/>
            <p:nvPr/>
          </p:nvSpPr>
          <p:spPr>
            <a:xfrm>
              <a:off x="548640" y="2834640"/>
              <a:ext cx="3547872" cy="274320"/>
            </a:xfrm>
            <a:prstGeom prst="rect">
              <a:avLst/>
            </a:prstGeom>
            <a:solidFill>
              <a:srgbClr val="B5122E"/>
            </a:solidFill>
            <a:ln w="12700">
              <a:solidFill>
                <a:srgbClr val="B5122E"/>
              </a:solidFill>
              <a:prstDash val="solid"/>
            </a:ln>
          </p:spPr>
          <p:txBody>
            <a:bodyPr/>
            <a:lstStyle/>
            <a:p>
              <a:endParaRPr lang="en-GB"/>
            </a:p>
          </p:txBody>
        </p:sp>
        <p:sp>
          <p:nvSpPr>
            <p:cNvPr id="7" name="Academic icon circle"/>
            <p:cNvSpPr/>
            <p:nvPr/>
          </p:nvSpPr>
          <p:spPr>
            <a:xfrm>
              <a:off x="7772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8" name="Academic icon" descr="preencoded.png"/>
            <p:cNvPicPr>
              <a:picLocks noChangeAspect="1"/>
            </p:cNvPicPr>
            <p:nvPr/>
          </p:nvPicPr>
          <p:blipFill>
            <a:blip r:embed="rId3"/>
            <a:stretch>
              <a:fillRect/>
            </a:stretch>
          </p:blipFill>
          <p:spPr>
            <a:xfrm>
              <a:off x="941832" y="2359152"/>
              <a:ext cx="356616" cy="356616"/>
            </a:xfrm>
            <a:prstGeom prst="rect">
              <a:avLst/>
            </a:prstGeom>
          </p:spPr>
        </p:pic>
        <p:sp>
          <p:nvSpPr>
            <p:cNvPr id="9" name="Text 6"/>
            <p:cNvSpPr txBox="1"/>
            <p:nvPr/>
          </p:nvSpPr>
          <p:spPr>
            <a:xfrm>
              <a:off x="16002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Academic</a:t>
              </a:r>
              <a:endParaRPr lang="en-US" sz="2100" dirty="0"/>
            </a:p>
          </p:txBody>
        </p:sp>
        <p:sp>
          <p:nvSpPr>
            <p:cNvPr id="10" name="Text 7"/>
            <p:cNvSpPr txBox="1"/>
            <p:nvPr/>
          </p:nvSpPr>
          <p:spPr>
            <a:xfrm>
              <a:off x="777240" y="3291840"/>
              <a:ext cx="3090672" cy="548640"/>
            </a:xfrm>
            <a:prstGeom prst="rect">
              <a:avLst/>
            </a:prstGeom>
            <a:noFill/>
            <a:ln/>
          </p:spPr>
          <p:txBody>
            <a:bodyPr wrap="square" lIns="0" tIns="0" rIns="0" bIns="0" rtlCol="0" anchor="ctr"/>
            <a:lstStyle/>
            <a:p>
              <a:pPr marL="0" indent="0">
                <a:buNone/>
              </a:pPr>
              <a:r>
                <a:rPr lang="en-US" sz="1900" b="1" dirty="0">
                  <a:solidFill>
                    <a:srgbClr val="B5122E"/>
                  </a:solidFill>
                  <a:latin typeface="Arial" pitchFamily="34" charset="0"/>
                  <a:ea typeface="Arial" pitchFamily="34" charset="-122"/>
                  <a:cs typeface="Arial" pitchFamily="34" charset="-120"/>
                </a:rPr>
                <a:t>A levels</a:t>
              </a:r>
              <a:endParaRPr lang="en-US" sz="1900" dirty="0"/>
            </a:p>
          </p:txBody>
        </p:sp>
        <p:sp>
          <p:nvSpPr>
            <p:cNvPr id="11" name="Text 8"/>
            <p:cNvSpPr txBox="1"/>
            <p:nvPr/>
          </p:nvSpPr>
          <p:spPr>
            <a:xfrm>
              <a:off x="7772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sixth form or sixth form college</a:t>
              </a:r>
              <a:endParaRPr lang="en-US" sz="1700" dirty="0"/>
            </a:p>
          </p:txBody>
        </p:sp>
      </p:grpSp>
      <p:grpSp>
        <p:nvGrpSpPr>
          <p:cNvPr id="34" name="Group 33">
            <a:extLst>
              <a:ext uri="{FF2B5EF4-FFF2-40B4-BE49-F238E27FC236}">
                <a16:creationId xmlns:a16="http://schemas.microsoft.com/office/drawing/2014/main" id="{703ED5FD-3447-A3EC-D09C-A8A722E21406}"/>
              </a:ext>
            </a:extLst>
          </p:cNvPr>
          <p:cNvGrpSpPr/>
          <p:nvPr/>
        </p:nvGrpSpPr>
        <p:grpSpPr>
          <a:xfrm>
            <a:off x="4320540" y="1965960"/>
            <a:ext cx="3547872" cy="3291840"/>
            <a:chOff x="4320540" y="1965960"/>
            <a:chExt cx="3547872" cy="3291840"/>
          </a:xfrm>
        </p:grpSpPr>
        <p:sp>
          <p:nvSpPr>
            <p:cNvPr id="12" name="Technical &amp; vocational card"/>
            <p:cNvSpPr/>
            <p:nvPr/>
          </p:nvSpPr>
          <p:spPr>
            <a:xfrm>
              <a:off x="43205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chnical &amp; vocational header"/>
            <p:cNvSpPr/>
            <p:nvPr/>
          </p:nvSpPr>
          <p:spPr>
            <a:xfrm>
              <a:off x="4320540" y="1965960"/>
              <a:ext cx="3547872" cy="1143000"/>
            </a:xfrm>
            <a:prstGeom prst="roundRect">
              <a:avLst>
                <a:gd name="adj" fmla="val 9600"/>
              </a:avLst>
            </a:prstGeom>
            <a:solidFill>
              <a:srgbClr val="007A43"/>
            </a:solidFill>
            <a:ln w="12700">
              <a:solidFill>
                <a:srgbClr val="007A43"/>
              </a:solidFill>
              <a:prstDash val="solid"/>
            </a:ln>
          </p:spPr>
          <p:txBody>
            <a:bodyPr/>
            <a:lstStyle/>
            <a:p>
              <a:endParaRPr lang="en-GB"/>
            </a:p>
          </p:txBody>
        </p:sp>
        <p:sp>
          <p:nvSpPr>
            <p:cNvPr id="14" name="Technical &amp; vocational header base"/>
            <p:cNvSpPr/>
            <p:nvPr/>
          </p:nvSpPr>
          <p:spPr>
            <a:xfrm>
              <a:off x="4320540" y="2834640"/>
              <a:ext cx="3547872" cy="274320"/>
            </a:xfrm>
            <a:prstGeom prst="rect">
              <a:avLst/>
            </a:prstGeom>
            <a:solidFill>
              <a:srgbClr val="007A43"/>
            </a:solidFill>
            <a:ln w="12700">
              <a:solidFill>
                <a:srgbClr val="007A43"/>
              </a:solidFill>
              <a:prstDash val="solid"/>
            </a:ln>
          </p:spPr>
          <p:txBody>
            <a:bodyPr/>
            <a:lstStyle/>
            <a:p>
              <a:endParaRPr lang="en-GB"/>
            </a:p>
          </p:txBody>
        </p:sp>
        <p:sp>
          <p:nvSpPr>
            <p:cNvPr id="15" name="Technical &amp; vocational icon circle"/>
            <p:cNvSpPr/>
            <p:nvPr/>
          </p:nvSpPr>
          <p:spPr>
            <a:xfrm>
              <a:off x="45491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16" name="Technical &amp; vocational icon" descr="preencoded.png"/>
            <p:cNvPicPr>
              <a:picLocks noChangeAspect="1"/>
            </p:cNvPicPr>
            <p:nvPr/>
          </p:nvPicPr>
          <p:blipFill>
            <a:blip r:embed="rId4"/>
            <a:stretch>
              <a:fillRect/>
            </a:stretch>
          </p:blipFill>
          <p:spPr>
            <a:xfrm>
              <a:off x="4713732" y="2359152"/>
              <a:ext cx="356616" cy="356616"/>
            </a:xfrm>
            <a:prstGeom prst="rect">
              <a:avLst/>
            </a:prstGeom>
          </p:spPr>
        </p:pic>
        <p:sp>
          <p:nvSpPr>
            <p:cNvPr id="17" name="Text 13"/>
            <p:cNvSpPr txBox="1"/>
            <p:nvPr/>
          </p:nvSpPr>
          <p:spPr>
            <a:xfrm>
              <a:off x="53721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Technical &amp; vocational</a:t>
              </a:r>
              <a:endParaRPr lang="en-US" sz="2100" dirty="0"/>
            </a:p>
          </p:txBody>
        </p:sp>
        <p:sp>
          <p:nvSpPr>
            <p:cNvPr id="18" name="Text 14"/>
            <p:cNvSpPr txBox="1"/>
            <p:nvPr/>
          </p:nvSpPr>
          <p:spPr>
            <a:xfrm>
              <a:off x="4549140" y="3291840"/>
              <a:ext cx="3090672" cy="548640"/>
            </a:xfrm>
            <a:prstGeom prst="rect">
              <a:avLst/>
            </a:prstGeom>
            <a:noFill/>
            <a:ln/>
          </p:spPr>
          <p:txBody>
            <a:bodyPr wrap="square" lIns="0" tIns="0" rIns="0" bIns="0" rtlCol="0" anchor="ctr"/>
            <a:lstStyle/>
            <a:p>
              <a:pPr marL="0" indent="0">
                <a:buNone/>
              </a:pPr>
              <a:r>
                <a:rPr lang="en-US" sz="1900" b="1" dirty="0">
                  <a:solidFill>
                    <a:srgbClr val="007A43"/>
                  </a:solidFill>
                  <a:latin typeface="Arial" pitchFamily="34" charset="0"/>
                  <a:ea typeface="Arial" pitchFamily="34" charset="-122"/>
                  <a:cs typeface="Arial" pitchFamily="34" charset="-120"/>
                </a:rPr>
                <a:t>Vocational courses and T Levels</a:t>
              </a:r>
              <a:endParaRPr lang="en-US" sz="1900" dirty="0"/>
            </a:p>
          </p:txBody>
        </p:sp>
        <p:sp>
          <p:nvSpPr>
            <p:cNvPr id="19" name="Text 15"/>
            <p:cNvSpPr txBox="1"/>
            <p:nvPr/>
          </p:nvSpPr>
          <p:spPr>
            <a:xfrm>
              <a:off x="45491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local college, but some in schools</a:t>
              </a:r>
              <a:endParaRPr lang="en-US" sz="1700" dirty="0"/>
            </a:p>
          </p:txBody>
        </p:sp>
      </p:grpSp>
      <p:grpSp>
        <p:nvGrpSpPr>
          <p:cNvPr id="35" name="Group 34">
            <a:extLst>
              <a:ext uri="{FF2B5EF4-FFF2-40B4-BE49-F238E27FC236}">
                <a16:creationId xmlns:a16="http://schemas.microsoft.com/office/drawing/2014/main" id="{DD133AB8-D6B0-1250-13B8-112CD83EB2D5}"/>
              </a:ext>
            </a:extLst>
          </p:cNvPr>
          <p:cNvGrpSpPr/>
          <p:nvPr/>
        </p:nvGrpSpPr>
        <p:grpSpPr>
          <a:xfrm>
            <a:off x="8092440" y="1965960"/>
            <a:ext cx="3547872" cy="3291840"/>
            <a:chOff x="8092440" y="1965960"/>
            <a:chExt cx="3547872" cy="3291840"/>
          </a:xfrm>
        </p:grpSpPr>
        <p:sp>
          <p:nvSpPr>
            <p:cNvPr id="20" name="Work-based card"/>
            <p:cNvSpPr/>
            <p:nvPr/>
          </p:nvSpPr>
          <p:spPr>
            <a:xfrm>
              <a:off x="80924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Work-based header"/>
            <p:cNvSpPr/>
            <p:nvPr/>
          </p:nvSpPr>
          <p:spPr>
            <a:xfrm>
              <a:off x="8092440" y="1965960"/>
              <a:ext cx="3547872" cy="1143000"/>
            </a:xfrm>
            <a:prstGeom prst="roundRect">
              <a:avLst>
                <a:gd name="adj" fmla="val 9600"/>
              </a:avLst>
            </a:prstGeom>
            <a:solidFill>
              <a:srgbClr val="004077"/>
            </a:solidFill>
            <a:ln w="12700">
              <a:solidFill>
                <a:srgbClr val="004077"/>
              </a:solidFill>
              <a:prstDash val="solid"/>
            </a:ln>
          </p:spPr>
          <p:txBody>
            <a:bodyPr/>
            <a:lstStyle/>
            <a:p>
              <a:endParaRPr lang="en-GB"/>
            </a:p>
          </p:txBody>
        </p:sp>
        <p:sp>
          <p:nvSpPr>
            <p:cNvPr id="22" name="Work-based header base"/>
            <p:cNvSpPr/>
            <p:nvPr/>
          </p:nvSpPr>
          <p:spPr>
            <a:xfrm>
              <a:off x="8092440" y="2834640"/>
              <a:ext cx="3547872" cy="274320"/>
            </a:xfrm>
            <a:prstGeom prst="rect">
              <a:avLst/>
            </a:prstGeom>
            <a:solidFill>
              <a:srgbClr val="004077"/>
            </a:solidFill>
            <a:ln w="12700">
              <a:solidFill>
                <a:srgbClr val="004077"/>
              </a:solidFill>
              <a:prstDash val="solid"/>
            </a:ln>
          </p:spPr>
          <p:txBody>
            <a:bodyPr/>
            <a:lstStyle/>
            <a:p>
              <a:endParaRPr lang="en-GB"/>
            </a:p>
          </p:txBody>
        </p:sp>
        <p:sp>
          <p:nvSpPr>
            <p:cNvPr id="23" name="Work-based icon circle"/>
            <p:cNvSpPr/>
            <p:nvPr/>
          </p:nvSpPr>
          <p:spPr>
            <a:xfrm>
              <a:off x="83210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24" name="Work-based icon" descr="preencoded.png"/>
            <p:cNvPicPr>
              <a:picLocks noChangeAspect="1"/>
            </p:cNvPicPr>
            <p:nvPr/>
          </p:nvPicPr>
          <p:blipFill>
            <a:blip r:embed="rId5"/>
            <a:stretch>
              <a:fillRect/>
            </a:stretch>
          </p:blipFill>
          <p:spPr>
            <a:xfrm>
              <a:off x="8485632" y="2359152"/>
              <a:ext cx="356616" cy="356616"/>
            </a:xfrm>
            <a:prstGeom prst="rect">
              <a:avLst/>
            </a:prstGeom>
          </p:spPr>
        </p:pic>
        <p:sp>
          <p:nvSpPr>
            <p:cNvPr id="25" name="Text 20"/>
            <p:cNvSpPr txBox="1"/>
            <p:nvPr/>
          </p:nvSpPr>
          <p:spPr>
            <a:xfrm>
              <a:off x="91440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Work-based</a:t>
              </a:r>
              <a:endParaRPr lang="en-US" sz="2100" dirty="0"/>
            </a:p>
          </p:txBody>
        </p:sp>
        <p:sp>
          <p:nvSpPr>
            <p:cNvPr id="26" name="Text 21"/>
            <p:cNvSpPr txBox="1"/>
            <p:nvPr/>
          </p:nvSpPr>
          <p:spPr>
            <a:xfrm>
              <a:off x="8321040" y="3291840"/>
              <a:ext cx="3090672"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Apprenticeships</a:t>
              </a:r>
              <a:endParaRPr lang="en-US" sz="1900" dirty="0"/>
            </a:p>
          </p:txBody>
        </p:sp>
        <p:sp>
          <p:nvSpPr>
            <p:cNvPr id="27" name="Text 22"/>
            <p:cNvSpPr txBox="1"/>
            <p:nvPr/>
          </p:nvSpPr>
          <p:spPr>
            <a:xfrm>
              <a:off x="83210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workplace – training on the job, and you get paid</a:t>
              </a:r>
              <a:endParaRPr lang="en-US" sz="1700" dirty="0"/>
            </a:p>
          </p:txBody>
        </p:sp>
      </p:grpSp>
      <p:grpSp>
        <p:nvGrpSpPr>
          <p:cNvPr id="36" name="Group 35">
            <a:extLst>
              <a:ext uri="{FF2B5EF4-FFF2-40B4-BE49-F238E27FC236}">
                <a16:creationId xmlns:a16="http://schemas.microsoft.com/office/drawing/2014/main" id="{D9F8A8E0-E43B-1B9B-1C74-9B76727B7933}"/>
              </a:ext>
            </a:extLst>
          </p:cNvPr>
          <p:cNvGrpSpPr/>
          <p:nvPr/>
        </p:nvGrpSpPr>
        <p:grpSpPr>
          <a:xfrm>
            <a:off x="548640" y="5440680"/>
            <a:ext cx="11091672" cy="685800"/>
            <a:chOff x="451322" y="7530738"/>
            <a:chExt cx="11091672" cy="685800"/>
          </a:xfrm>
        </p:grpSpPr>
        <p:sp>
          <p:nvSpPr>
            <p:cNvPr id="28" name="question bar"/>
            <p:cNvSpPr/>
            <p:nvPr/>
          </p:nvSpPr>
          <p:spPr>
            <a:xfrm>
              <a:off x="451322" y="7530738"/>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9" name="question circle"/>
            <p:cNvSpPr/>
            <p:nvPr/>
          </p:nvSpPr>
          <p:spPr>
            <a:xfrm>
              <a:off x="634202" y="7635894"/>
              <a:ext cx="475488" cy="475488"/>
            </a:xfrm>
            <a:prstGeom prst="ellipse">
              <a:avLst/>
            </a:prstGeom>
            <a:solidFill>
              <a:srgbClr val="C25C8F"/>
            </a:solidFill>
            <a:ln w="12700">
              <a:solidFill>
                <a:srgbClr val="C25C8F"/>
              </a:solidFill>
              <a:prstDash val="solid"/>
            </a:ln>
          </p:spPr>
          <p:txBody>
            <a:bodyPr/>
            <a:lstStyle/>
            <a:p>
              <a:endParaRPr lang="en-GB"/>
            </a:p>
          </p:txBody>
        </p:sp>
        <p:pic>
          <p:nvPicPr>
            <p:cNvPr id="30" name="question icon" descr="preencoded.png"/>
            <p:cNvPicPr>
              <a:picLocks noChangeAspect="1"/>
            </p:cNvPicPr>
            <p:nvPr/>
          </p:nvPicPr>
          <p:blipFill>
            <a:blip r:embed="rId6"/>
            <a:stretch>
              <a:fillRect/>
            </a:stretch>
          </p:blipFill>
          <p:spPr>
            <a:xfrm>
              <a:off x="748319" y="7750011"/>
              <a:ext cx="247254" cy="247254"/>
            </a:xfrm>
            <a:prstGeom prst="rect">
              <a:avLst/>
            </a:prstGeom>
          </p:spPr>
        </p:pic>
        <p:sp>
          <p:nvSpPr>
            <p:cNvPr id="31" name="Text 25"/>
            <p:cNvSpPr txBox="1"/>
            <p:nvPr/>
          </p:nvSpPr>
          <p:spPr>
            <a:xfrm>
              <a:off x="1298448" y="7530738"/>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Every pathway can lead on to university, an apprenticeship or a job.</a:t>
              </a:r>
              <a:endParaRPr lang="en-US" sz="2000" dirty="0"/>
            </a:p>
          </p:txBody>
        </p:sp>
      </p:grpSp>
      <p:sp>
        <p:nvSpPr>
          <p:cNvPr id="32"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ppt_x"/>
                                          </p:val>
                                        </p:tav>
                                        <p:tav tm="100000">
                                          <p:val>
                                            <p:strVal val="#ppt_x"/>
                                          </p:val>
                                        </p:tav>
                                      </p:tavLst>
                                    </p:anim>
                                    <p:anim calcmode="lin" valueType="num">
                                      <p:cBhvr additive="base">
                                        <p:cTn id="2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Qualification choices</a:t>
            </a:r>
            <a:endParaRPr lang="en-US" sz="3200" dirty="0"/>
          </a:p>
        </p:txBody>
      </p:sp>
      <p:sp>
        <p:nvSpPr>
          <p:cNvPr id="3" name="Text 1"/>
          <p:cNvSpPr txBox="1"/>
          <p:nvPr/>
        </p:nvSpPr>
        <p:spPr>
          <a:xfrm>
            <a:off x="548640" y="1298448"/>
            <a:ext cx="11091672" cy="4114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Every pathway has qualification levels – and every pathway can lead to a degree.</a:t>
            </a:r>
            <a:endParaRPr lang="en-US" sz="1700" dirty="0"/>
          </a:p>
        </p:txBody>
      </p:sp>
      <p:sp>
        <p:nvSpPr>
          <p:cNvPr id="4" name="Academic heading"/>
          <p:cNvSpPr/>
          <p:nvPr/>
        </p:nvSpPr>
        <p:spPr>
          <a:xfrm>
            <a:off x="1801368" y="1783080"/>
            <a:ext cx="2423160" cy="384048"/>
          </a:xfrm>
          <a:prstGeom prst="roundRect">
            <a:avLst>
              <a:gd name="adj" fmla="val 19048"/>
            </a:avLst>
          </a:prstGeom>
          <a:solidFill>
            <a:srgbClr val="B5122E"/>
          </a:solidFill>
          <a:ln w="12700">
            <a:solidFill>
              <a:srgbClr val="B5122E"/>
            </a:solidFill>
            <a:prstDash val="solid"/>
          </a:ln>
        </p:spPr>
        <p:txBody>
          <a:bodyPr/>
          <a:lstStyle/>
          <a:p>
            <a:endParaRPr lang="en-GB"/>
          </a:p>
        </p:txBody>
      </p:sp>
      <p:sp>
        <p:nvSpPr>
          <p:cNvPr id="5" name="Text 3"/>
          <p:cNvSpPr txBox="1"/>
          <p:nvPr/>
        </p:nvSpPr>
        <p:spPr>
          <a:xfrm>
            <a:off x="1801368"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Academic</a:t>
            </a:r>
            <a:endParaRPr lang="en-US" sz="1400" dirty="0"/>
          </a:p>
        </p:txBody>
      </p:sp>
      <p:sp>
        <p:nvSpPr>
          <p:cNvPr id="6" name="Technical &amp; vocational heading"/>
          <p:cNvSpPr/>
          <p:nvPr/>
        </p:nvSpPr>
        <p:spPr>
          <a:xfrm>
            <a:off x="4334256" y="1783080"/>
            <a:ext cx="2423160" cy="384048"/>
          </a:xfrm>
          <a:prstGeom prst="roundRect">
            <a:avLst>
              <a:gd name="adj" fmla="val 19048"/>
            </a:avLst>
          </a:prstGeom>
          <a:solidFill>
            <a:srgbClr val="007A43"/>
          </a:solidFill>
          <a:ln w="12700">
            <a:solidFill>
              <a:srgbClr val="007A43"/>
            </a:solidFill>
            <a:prstDash val="solid"/>
          </a:ln>
        </p:spPr>
        <p:txBody>
          <a:bodyPr/>
          <a:lstStyle/>
          <a:p>
            <a:endParaRPr lang="en-GB"/>
          </a:p>
        </p:txBody>
      </p:sp>
      <p:sp>
        <p:nvSpPr>
          <p:cNvPr id="7" name="Text 5"/>
          <p:cNvSpPr txBox="1"/>
          <p:nvPr/>
        </p:nvSpPr>
        <p:spPr>
          <a:xfrm>
            <a:off x="4334256"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Technical &amp; vocational</a:t>
            </a:r>
            <a:endParaRPr lang="en-US" sz="1400" dirty="0"/>
          </a:p>
        </p:txBody>
      </p:sp>
      <p:sp>
        <p:nvSpPr>
          <p:cNvPr id="8" name="Apprenticeships heading"/>
          <p:cNvSpPr/>
          <p:nvPr/>
        </p:nvSpPr>
        <p:spPr>
          <a:xfrm>
            <a:off x="6867144"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9" name="Text 7"/>
          <p:cNvSpPr txBox="1"/>
          <p:nvPr/>
        </p:nvSpPr>
        <p:spPr>
          <a:xfrm>
            <a:off x="6867144"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Apprenticeships</a:t>
            </a:r>
            <a:endParaRPr lang="en-US" sz="1400" dirty="0"/>
          </a:p>
        </p:txBody>
      </p:sp>
      <p:sp>
        <p:nvSpPr>
          <p:cNvPr id="10" name="level 6"/>
          <p:cNvSpPr/>
          <p:nvPr/>
        </p:nvSpPr>
        <p:spPr>
          <a:xfrm>
            <a:off x="548640" y="2240280"/>
            <a:ext cx="1143000" cy="566928"/>
          </a:xfrm>
          <a:prstGeom prst="roundRect">
            <a:avLst>
              <a:gd name="adj" fmla="val 12903"/>
            </a:avLst>
          </a:prstGeom>
          <a:solidFill>
            <a:srgbClr val="6F8F00"/>
          </a:solidFill>
          <a:ln w="12700">
            <a:solidFill>
              <a:srgbClr val="6F8F00"/>
            </a:solidFill>
            <a:prstDash val="solid"/>
          </a:ln>
        </p:spPr>
        <p:txBody>
          <a:bodyPr/>
          <a:lstStyle/>
          <a:p>
            <a:endParaRPr lang="en-GB"/>
          </a:p>
        </p:txBody>
      </p:sp>
      <p:sp>
        <p:nvSpPr>
          <p:cNvPr id="11" name="Text 9"/>
          <p:cNvSpPr txBox="1"/>
          <p:nvPr/>
        </p:nvSpPr>
        <p:spPr>
          <a:xfrm>
            <a:off x="548640" y="22402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6</a:t>
            </a:r>
            <a:endParaRPr lang="en-US" sz="1500" dirty="0"/>
          </a:p>
        </p:txBody>
      </p:sp>
      <p:sp>
        <p:nvSpPr>
          <p:cNvPr id="12" name="level 6 cell"/>
          <p:cNvSpPr/>
          <p:nvPr/>
        </p:nvSpPr>
        <p:spPr>
          <a:xfrm>
            <a:off x="1801368" y="2240280"/>
            <a:ext cx="7488936" cy="566928"/>
          </a:xfrm>
          <a:prstGeom prst="roundRect">
            <a:avLst>
              <a:gd name="adj" fmla="val 12903"/>
            </a:avLst>
          </a:prstGeom>
          <a:solidFill>
            <a:schemeClr val="accent6">
              <a:lumMod val="40000"/>
              <a:lumOff val="60000"/>
            </a:schemeClr>
          </a:solidFill>
          <a:ln w="9525">
            <a:solidFill>
              <a:srgbClr val="C9D3DE"/>
            </a:solidFill>
            <a:prstDash val="solid"/>
          </a:ln>
        </p:spPr>
        <p:txBody>
          <a:bodyPr/>
          <a:lstStyle/>
          <a:p>
            <a:endParaRPr lang="en-GB" sz="1600"/>
          </a:p>
        </p:txBody>
      </p:sp>
      <p:sp>
        <p:nvSpPr>
          <p:cNvPr id="13" name="Text 11"/>
          <p:cNvSpPr txBox="1"/>
          <p:nvPr/>
        </p:nvSpPr>
        <p:spPr>
          <a:xfrm>
            <a:off x="1892808" y="2240280"/>
            <a:ext cx="7306056" cy="566928"/>
          </a:xfrm>
          <a:prstGeom prst="rect">
            <a:avLst/>
          </a:prstGeom>
          <a:solidFill>
            <a:schemeClr val="accent6">
              <a:lumMod val="40000"/>
              <a:lumOff val="60000"/>
            </a:schemeClr>
          </a:solid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achieved</a:t>
            </a:r>
            <a:endParaRPr lang="en-US" sz="1600" dirty="0"/>
          </a:p>
        </p:txBody>
      </p:sp>
      <p:sp>
        <p:nvSpPr>
          <p:cNvPr id="14" name="level 5"/>
          <p:cNvSpPr/>
          <p:nvPr/>
        </p:nvSpPr>
        <p:spPr>
          <a:xfrm>
            <a:off x="548640" y="2880360"/>
            <a:ext cx="1143000" cy="566928"/>
          </a:xfrm>
          <a:prstGeom prst="roundRect">
            <a:avLst>
              <a:gd name="adj" fmla="val 12903"/>
            </a:avLst>
          </a:prstGeom>
          <a:solidFill>
            <a:srgbClr val="00A9E0"/>
          </a:solidFill>
          <a:ln w="12700">
            <a:solidFill>
              <a:srgbClr val="00A9E0"/>
            </a:solidFill>
            <a:prstDash val="solid"/>
          </a:ln>
        </p:spPr>
        <p:txBody>
          <a:bodyPr/>
          <a:lstStyle/>
          <a:p>
            <a:endParaRPr lang="en-GB"/>
          </a:p>
        </p:txBody>
      </p:sp>
      <p:sp>
        <p:nvSpPr>
          <p:cNvPr id="15" name="Text 13"/>
          <p:cNvSpPr txBox="1"/>
          <p:nvPr/>
        </p:nvSpPr>
        <p:spPr>
          <a:xfrm>
            <a:off x="548640" y="288036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5</a:t>
            </a:r>
            <a:endParaRPr lang="en-US" sz="1500" dirty="0"/>
          </a:p>
        </p:txBody>
      </p:sp>
      <p:sp>
        <p:nvSpPr>
          <p:cNvPr id="16" name="level 5 cell"/>
          <p:cNvSpPr/>
          <p:nvPr/>
        </p:nvSpPr>
        <p:spPr>
          <a:xfrm>
            <a:off x="1801368"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17" name="Text 15"/>
          <p:cNvSpPr txBox="1"/>
          <p:nvPr/>
        </p:nvSpPr>
        <p:spPr>
          <a:xfrm>
            <a:off x="1892808"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Year 2</a:t>
            </a:r>
            <a:endParaRPr lang="en-US" sz="1600" dirty="0"/>
          </a:p>
        </p:txBody>
      </p:sp>
      <p:sp>
        <p:nvSpPr>
          <p:cNvPr id="18" name="level 5 cell"/>
          <p:cNvSpPr/>
          <p:nvPr/>
        </p:nvSpPr>
        <p:spPr>
          <a:xfrm>
            <a:off x="4334256"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19" name="Text 17"/>
          <p:cNvSpPr txBox="1"/>
          <p:nvPr/>
        </p:nvSpPr>
        <p:spPr>
          <a:xfrm>
            <a:off x="4425696"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HND / Foundation Degree Year 2</a:t>
            </a:r>
            <a:endParaRPr lang="en-US" sz="1600" dirty="0"/>
          </a:p>
        </p:txBody>
      </p:sp>
      <p:sp>
        <p:nvSpPr>
          <p:cNvPr id="20" name="level 5 cell"/>
          <p:cNvSpPr/>
          <p:nvPr/>
        </p:nvSpPr>
        <p:spPr>
          <a:xfrm>
            <a:off x="6867144"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1" name="Text 19"/>
          <p:cNvSpPr txBox="1"/>
          <p:nvPr/>
        </p:nvSpPr>
        <p:spPr>
          <a:xfrm>
            <a:off x="6958584"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Higher Apprenticeship</a:t>
            </a:r>
            <a:endParaRPr lang="en-US" sz="1600" dirty="0"/>
          </a:p>
        </p:txBody>
      </p:sp>
      <p:sp>
        <p:nvSpPr>
          <p:cNvPr id="22" name="level 4"/>
          <p:cNvSpPr/>
          <p:nvPr/>
        </p:nvSpPr>
        <p:spPr>
          <a:xfrm>
            <a:off x="548640" y="3520440"/>
            <a:ext cx="1143000" cy="566928"/>
          </a:xfrm>
          <a:prstGeom prst="roundRect">
            <a:avLst>
              <a:gd name="adj" fmla="val 12903"/>
            </a:avLst>
          </a:prstGeom>
          <a:solidFill>
            <a:srgbClr val="007DAE"/>
          </a:solidFill>
          <a:ln w="12700">
            <a:solidFill>
              <a:srgbClr val="007DAE"/>
            </a:solidFill>
            <a:prstDash val="solid"/>
          </a:ln>
        </p:spPr>
        <p:txBody>
          <a:bodyPr/>
          <a:lstStyle/>
          <a:p>
            <a:endParaRPr lang="en-GB"/>
          </a:p>
        </p:txBody>
      </p:sp>
      <p:sp>
        <p:nvSpPr>
          <p:cNvPr id="23" name="Text 21"/>
          <p:cNvSpPr txBox="1"/>
          <p:nvPr/>
        </p:nvSpPr>
        <p:spPr>
          <a:xfrm>
            <a:off x="548640" y="352044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4</a:t>
            </a:r>
            <a:endParaRPr lang="en-US" sz="1500" dirty="0"/>
          </a:p>
        </p:txBody>
      </p:sp>
      <p:sp>
        <p:nvSpPr>
          <p:cNvPr id="24" name="level 4 cell"/>
          <p:cNvSpPr/>
          <p:nvPr/>
        </p:nvSpPr>
        <p:spPr>
          <a:xfrm>
            <a:off x="1801368"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5" name="Text 23"/>
          <p:cNvSpPr txBox="1"/>
          <p:nvPr/>
        </p:nvSpPr>
        <p:spPr>
          <a:xfrm>
            <a:off x="1892808"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Year 1</a:t>
            </a:r>
            <a:endParaRPr lang="en-US" sz="1600" dirty="0"/>
          </a:p>
        </p:txBody>
      </p:sp>
      <p:sp>
        <p:nvSpPr>
          <p:cNvPr id="26" name="level 4 cell"/>
          <p:cNvSpPr/>
          <p:nvPr/>
        </p:nvSpPr>
        <p:spPr>
          <a:xfrm>
            <a:off x="4334256"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7" name="Text 25"/>
          <p:cNvSpPr txBox="1"/>
          <p:nvPr/>
        </p:nvSpPr>
        <p:spPr>
          <a:xfrm>
            <a:off x="4425696"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HNC / Foundation Degree Year 1</a:t>
            </a:r>
            <a:endParaRPr lang="en-US" sz="1600" dirty="0"/>
          </a:p>
        </p:txBody>
      </p:sp>
      <p:sp>
        <p:nvSpPr>
          <p:cNvPr id="28" name="level 4 cell"/>
          <p:cNvSpPr/>
          <p:nvPr/>
        </p:nvSpPr>
        <p:spPr>
          <a:xfrm>
            <a:off x="6867144"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9" name="Text 27"/>
          <p:cNvSpPr txBox="1"/>
          <p:nvPr/>
        </p:nvSpPr>
        <p:spPr>
          <a:xfrm>
            <a:off x="6958584"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Higher Apprenticeship</a:t>
            </a:r>
            <a:endParaRPr lang="en-US" sz="1600" dirty="0"/>
          </a:p>
        </p:txBody>
      </p:sp>
      <p:sp>
        <p:nvSpPr>
          <p:cNvPr id="30" name="level 3"/>
          <p:cNvSpPr/>
          <p:nvPr/>
        </p:nvSpPr>
        <p:spPr>
          <a:xfrm>
            <a:off x="548640" y="4160520"/>
            <a:ext cx="1143000" cy="566928"/>
          </a:xfrm>
          <a:prstGeom prst="roundRect">
            <a:avLst>
              <a:gd name="adj" fmla="val 12903"/>
            </a:avLst>
          </a:prstGeom>
          <a:solidFill>
            <a:srgbClr val="5B3FB5"/>
          </a:solidFill>
          <a:ln w="12700">
            <a:solidFill>
              <a:srgbClr val="5B3FB5"/>
            </a:solidFill>
            <a:prstDash val="solid"/>
          </a:ln>
        </p:spPr>
        <p:txBody>
          <a:bodyPr/>
          <a:lstStyle/>
          <a:p>
            <a:endParaRPr lang="en-GB"/>
          </a:p>
        </p:txBody>
      </p:sp>
      <p:sp>
        <p:nvSpPr>
          <p:cNvPr id="31" name="Text 29"/>
          <p:cNvSpPr txBox="1"/>
          <p:nvPr/>
        </p:nvSpPr>
        <p:spPr>
          <a:xfrm>
            <a:off x="548640" y="416052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3</a:t>
            </a:r>
            <a:endParaRPr lang="en-US" sz="1500" dirty="0"/>
          </a:p>
        </p:txBody>
      </p:sp>
      <p:sp>
        <p:nvSpPr>
          <p:cNvPr id="32" name="level 3 cell"/>
          <p:cNvSpPr/>
          <p:nvPr/>
        </p:nvSpPr>
        <p:spPr>
          <a:xfrm>
            <a:off x="1801368"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3" name="Text 31"/>
          <p:cNvSpPr txBox="1"/>
          <p:nvPr/>
        </p:nvSpPr>
        <p:spPr>
          <a:xfrm>
            <a:off x="1892808"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A levels</a:t>
            </a:r>
            <a:endParaRPr lang="en-US" sz="1600" dirty="0"/>
          </a:p>
        </p:txBody>
      </p:sp>
      <p:sp>
        <p:nvSpPr>
          <p:cNvPr id="34" name="level 3 cell"/>
          <p:cNvSpPr/>
          <p:nvPr/>
        </p:nvSpPr>
        <p:spPr>
          <a:xfrm>
            <a:off x="4334256"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5" name="Text 33"/>
          <p:cNvSpPr txBox="1"/>
          <p:nvPr/>
        </p:nvSpPr>
        <p:spPr>
          <a:xfrm>
            <a:off x="4425696"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T Level, BTEC / OCR and other Level 3</a:t>
            </a:r>
            <a:endParaRPr lang="en-US" sz="1600" dirty="0"/>
          </a:p>
        </p:txBody>
      </p:sp>
      <p:sp>
        <p:nvSpPr>
          <p:cNvPr id="36" name="level 3 cell"/>
          <p:cNvSpPr/>
          <p:nvPr/>
        </p:nvSpPr>
        <p:spPr>
          <a:xfrm>
            <a:off x="6867144"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7" name="Text 35"/>
          <p:cNvSpPr txBox="1"/>
          <p:nvPr/>
        </p:nvSpPr>
        <p:spPr>
          <a:xfrm>
            <a:off x="6958584"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Advanced Apprenticeship</a:t>
            </a:r>
            <a:endParaRPr lang="en-US" sz="1600" dirty="0"/>
          </a:p>
        </p:txBody>
      </p:sp>
      <p:sp>
        <p:nvSpPr>
          <p:cNvPr id="38" name="level 2"/>
          <p:cNvSpPr/>
          <p:nvPr/>
        </p:nvSpPr>
        <p:spPr>
          <a:xfrm>
            <a:off x="548640" y="4800600"/>
            <a:ext cx="1143000" cy="566928"/>
          </a:xfrm>
          <a:prstGeom prst="roundRect">
            <a:avLst>
              <a:gd name="adj" fmla="val 12903"/>
            </a:avLst>
          </a:prstGeom>
          <a:solidFill>
            <a:srgbClr val="A3157F"/>
          </a:solidFill>
          <a:ln w="12700">
            <a:solidFill>
              <a:srgbClr val="A3157F"/>
            </a:solidFill>
            <a:prstDash val="solid"/>
          </a:ln>
        </p:spPr>
        <p:txBody>
          <a:bodyPr/>
          <a:lstStyle/>
          <a:p>
            <a:endParaRPr lang="en-GB"/>
          </a:p>
        </p:txBody>
      </p:sp>
      <p:sp>
        <p:nvSpPr>
          <p:cNvPr id="39" name="Text 37"/>
          <p:cNvSpPr txBox="1"/>
          <p:nvPr/>
        </p:nvSpPr>
        <p:spPr>
          <a:xfrm>
            <a:off x="548640" y="480060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2</a:t>
            </a:r>
            <a:endParaRPr lang="en-US" sz="1500" dirty="0"/>
          </a:p>
        </p:txBody>
      </p:sp>
      <p:sp>
        <p:nvSpPr>
          <p:cNvPr id="40" name="level 2 cell"/>
          <p:cNvSpPr/>
          <p:nvPr/>
        </p:nvSpPr>
        <p:spPr>
          <a:xfrm>
            <a:off x="1801368"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1" name="Text 39"/>
          <p:cNvSpPr txBox="1"/>
          <p:nvPr/>
        </p:nvSpPr>
        <p:spPr>
          <a:xfrm>
            <a:off x="1892808"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5 GCSEs at grades 4–9</a:t>
            </a:r>
            <a:endParaRPr lang="en-US" sz="1600" dirty="0"/>
          </a:p>
        </p:txBody>
      </p:sp>
      <p:sp>
        <p:nvSpPr>
          <p:cNvPr id="42" name="level 2 cell"/>
          <p:cNvSpPr/>
          <p:nvPr/>
        </p:nvSpPr>
        <p:spPr>
          <a:xfrm>
            <a:off x="4334256"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3" name="Text 41"/>
          <p:cNvSpPr txBox="1"/>
          <p:nvPr/>
        </p:nvSpPr>
        <p:spPr>
          <a:xfrm>
            <a:off x="4425696"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T Level Foundation and other Level 2</a:t>
            </a:r>
            <a:endParaRPr lang="en-US" sz="1600" dirty="0"/>
          </a:p>
        </p:txBody>
      </p:sp>
      <p:sp>
        <p:nvSpPr>
          <p:cNvPr id="44" name="level 2 cell"/>
          <p:cNvSpPr/>
          <p:nvPr/>
        </p:nvSpPr>
        <p:spPr>
          <a:xfrm>
            <a:off x="6867144"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5" name="Text 43"/>
          <p:cNvSpPr txBox="1"/>
          <p:nvPr/>
        </p:nvSpPr>
        <p:spPr>
          <a:xfrm>
            <a:off x="6958584"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Intermediate Apprenticeship</a:t>
            </a:r>
            <a:endParaRPr lang="en-US" sz="1600" dirty="0"/>
          </a:p>
        </p:txBody>
      </p:sp>
      <p:sp>
        <p:nvSpPr>
          <p:cNvPr id="46" name="level 1"/>
          <p:cNvSpPr/>
          <p:nvPr/>
        </p:nvSpPr>
        <p:spPr>
          <a:xfrm>
            <a:off x="548640" y="5440680"/>
            <a:ext cx="1143000" cy="566928"/>
          </a:xfrm>
          <a:prstGeom prst="roundRect">
            <a:avLst>
              <a:gd name="adj" fmla="val 12903"/>
            </a:avLst>
          </a:prstGeom>
          <a:solidFill>
            <a:srgbClr val="B5122E"/>
          </a:solidFill>
          <a:ln w="12700">
            <a:solidFill>
              <a:srgbClr val="B5122E"/>
            </a:solidFill>
            <a:prstDash val="solid"/>
          </a:ln>
        </p:spPr>
        <p:txBody>
          <a:bodyPr/>
          <a:lstStyle/>
          <a:p>
            <a:endParaRPr lang="en-GB"/>
          </a:p>
        </p:txBody>
      </p:sp>
      <p:sp>
        <p:nvSpPr>
          <p:cNvPr id="47" name="Text 45"/>
          <p:cNvSpPr txBox="1"/>
          <p:nvPr/>
        </p:nvSpPr>
        <p:spPr>
          <a:xfrm>
            <a:off x="548640" y="54406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1</a:t>
            </a:r>
            <a:endParaRPr lang="en-US" sz="1500" dirty="0"/>
          </a:p>
        </p:txBody>
      </p:sp>
      <p:sp>
        <p:nvSpPr>
          <p:cNvPr id="48" name="level 1 cell"/>
          <p:cNvSpPr/>
          <p:nvPr/>
        </p:nvSpPr>
        <p:spPr>
          <a:xfrm>
            <a:off x="1801368" y="5440680"/>
            <a:ext cx="7488936"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49" name="Text 47"/>
          <p:cNvSpPr txBox="1"/>
          <p:nvPr/>
        </p:nvSpPr>
        <p:spPr>
          <a:xfrm>
            <a:off x="1892808" y="5440680"/>
            <a:ext cx="7306056"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GCSEs at grades 1–3</a:t>
            </a:r>
            <a:endParaRPr lang="en-US" sz="1600" dirty="0"/>
          </a:p>
        </p:txBody>
      </p:sp>
      <p:sp>
        <p:nvSpPr>
          <p:cNvPr id="50" name="callout"/>
          <p:cNvSpPr/>
          <p:nvPr/>
        </p:nvSpPr>
        <p:spPr>
          <a:xfrm>
            <a:off x="9555480" y="1783080"/>
            <a:ext cx="2084832" cy="2514600"/>
          </a:xfrm>
          <a:prstGeom prst="roundRect">
            <a:avLst>
              <a:gd name="adj" fmla="val 5263"/>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51" name="callout circle"/>
          <p:cNvSpPr/>
          <p:nvPr/>
        </p:nvSpPr>
        <p:spPr>
          <a:xfrm>
            <a:off x="10277856" y="192024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52" name="callout icon" descr="preencoded.png"/>
          <p:cNvPicPr>
            <a:picLocks noChangeAspect="1"/>
          </p:cNvPicPr>
          <p:nvPr/>
        </p:nvPicPr>
        <p:blipFill>
          <a:blip r:embed="rId3"/>
          <a:stretch>
            <a:fillRect/>
          </a:stretch>
        </p:blipFill>
        <p:spPr>
          <a:xfrm>
            <a:off x="10431475" y="2073859"/>
            <a:ext cx="332842" cy="332842"/>
          </a:xfrm>
          <a:prstGeom prst="rect">
            <a:avLst/>
          </a:prstGeom>
        </p:spPr>
      </p:pic>
      <p:sp>
        <p:nvSpPr>
          <p:cNvPr id="53" name="Text 50"/>
          <p:cNvSpPr txBox="1"/>
          <p:nvPr/>
        </p:nvSpPr>
        <p:spPr>
          <a:xfrm>
            <a:off x="9692640" y="2651760"/>
            <a:ext cx="1810512" cy="1554480"/>
          </a:xfrm>
          <a:prstGeom prst="rect">
            <a:avLst/>
          </a:prstGeom>
          <a:noFill/>
          <a:ln/>
        </p:spPr>
        <p:txBody>
          <a:bodyPr wrap="square" lIns="0" tIns="0" rIns="0" bIns="0" rtlCol="0" anchor="t"/>
          <a:lstStyle/>
          <a:p>
            <a:pPr marL="0" indent="0" algn="ctr">
              <a:buNone/>
            </a:pPr>
            <a:r>
              <a:rPr lang="en-US" sz="1500" b="1" dirty="0">
                <a:solidFill>
                  <a:srgbClr val="FFFFFF"/>
                </a:solidFill>
                <a:latin typeface="Arial" pitchFamily="34" charset="0"/>
                <a:ea typeface="Arial" pitchFamily="34" charset="-122"/>
                <a:cs typeface="Arial" pitchFamily="34" charset="-120"/>
              </a:rPr>
              <a:t>Your choices after GCSEs are mostly at Levels 2 and 3.</a:t>
            </a:r>
            <a:endParaRPr lang="en-US" sz="1500" dirty="0"/>
          </a:p>
        </p:txBody>
      </p:sp>
      <p:sp>
        <p:nvSpPr>
          <p:cNvPr id="54" name="explore more"/>
          <p:cNvSpPr/>
          <p:nvPr/>
        </p:nvSpPr>
        <p:spPr>
          <a:xfrm>
            <a:off x="9555480" y="4434840"/>
            <a:ext cx="2084832"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5" name="Text 52"/>
          <p:cNvSpPr txBox="1"/>
          <p:nvPr/>
        </p:nvSpPr>
        <p:spPr>
          <a:xfrm>
            <a:off x="9692640" y="4526280"/>
            <a:ext cx="1810512" cy="141732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See every level, up to Level 8:</a:t>
            </a:r>
            <a:endParaRPr lang="en-US" sz="1200" dirty="0"/>
          </a:p>
          <a:p>
            <a:pPr marL="0" indent="0">
              <a:buNone/>
            </a:pPr>
            <a:r>
              <a:rPr lang="en-US" sz="1200" dirty="0">
                <a:solidFill>
                  <a:srgbClr val="0B2A4A"/>
                </a:solidFill>
                <a:latin typeface="Arial" pitchFamily="34" charset="0"/>
                <a:ea typeface="Arial" pitchFamily="34" charset="-122"/>
                <a:cs typeface="Arial" pitchFamily="34" charset="-120"/>
              </a:rPr>
              <a:t>Tools › Qualification Ladder on </a:t>
            </a:r>
            <a:r>
              <a:rPr lang="en-US" sz="1200" b="1" dirty="0">
                <a:solidFill>
                  <a:srgbClr val="0072BA"/>
                </a:solidFill>
                <a:latin typeface="Arial" pitchFamily="34" charset="0"/>
                <a:ea typeface="Arial" pitchFamily="34" charset="-122"/>
                <a:cs typeface="Arial" pitchFamily="34" charset="-120"/>
              </a:rPr>
              <a:t>nextstepsready.org.uk</a:t>
            </a:r>
            <a:endParaRPr lang="en-US" sz="1200" dirty="0"/>
          </a:p>
        </p:txBody>
      </p:sp>
      <p:sp>
        <p:nvSpPr>
          <p:cNvPr id="5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P spid="17" grpId="0" animBg="1"/>
      <p:bldP spid="18" grpId="0" animBg="1"/>
      <p:bldP spid="19" grpId="0" animBg="1"/>
      <p:bldP spid="20" grpId="0" animBg="1"/>
      <p:bldP spid="21" grpId="0" animBg="1"/>
      <p:bldP spid="24" grpId="0" animBg="1"/>
      <p:bldP spid="25" grpId="0" animBg="1"/>
      <p:bldP spid="26" grpId="0" animBg="1"/>
      <p:bldP spid="27" grpId="0" animBg="1"/>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42" name="Lucy route">
            <a:extLst>
              <a:ext uri="{FF2B5EF4-FFF2-40B4-BE49-F238E27FC236}">
                <a16:creationId xmlns:a16="http://schemas.microsoft.com/office/drawing/2014/main" id="{D70F0E9C-2E7F-2298-3108-36B7E411DDCF}"/>
              </a:ext>
            </a:extLst>
          </p:cNvPr>
          <p:cNvSpPr/>
          <p:nvPr/>
        </p:nvSpPr>
        <p:spPr>
          <a:xfrm>
            <a:off x="9326880" y="2880360"/>
            <a:ext cx="2313432" cy="187452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Different routes to the same job</a:t>
            </a:r>
            <a:endParaRPr lang="en-US" sz="3200" dirty="0"/>
          </a:p>
        </p:txBody>
      </p:sp>
      <p:sp>
        <p:nvSpPr>
          <p:cNvPr id="3" name="Text 1"/>
          <p:cNvSpPr txBox="1"/>
          <p:nvPr/>
        </p:nvSpPr>
        <p:spPr>
          <a:xfrm>
            <a:off x="548640" y="1298448"/>
            <a:ext cx="8595360" cy="45720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Lucy and Leon are both nurses – but they took different routes after their GCSEs.</a:t>
            </a:r>
            <a:endParaRPr lang="en-US" sz="1800" dirty="0"/>
          </a:p>
        </p:txBody>
      </p:sp>
      <p:grpSp>
        <p:nvGrpSpPr>
          <p:cNvPr id="39" name="Group 38">
            <a:extLst>
              <a:ext uri="{FF2B5EF4-FFF2-40B4-BE49-F238E27FC236}">
                <a16:creationId xmlns:a16="http://schemas.microsoft.com/office/drawing/2014/main" id="{FD67A751-148C-C7EA-3AD0-281CBA8B8846}"/>
              </a:ext>
            </a:extLst>
          </p:cNvPr>
          <p:cNvGrpSpPr/>
          <p:nvPr/>
        </p:nvGrpSpPr>
        <p:grpSpPr>
          <a:xfrm>
            <a:off x="548640" y="1874520"/>
            <a:ext cx="8595360" cy="1783080"/>
            <a:chOff x="548640" y="1874520"/>
            <a:chExt cx="8595360" cy="1783080"/>
          </a:xfrm>
        </p:grpSpPr>
        <p:sp>
          <p:nvSpPr>
            <p:cNvPr id="4" name="Lucy route"/>
            <p:cNvSpPr/>
            <p:nvPr/>
          </p:nvSpPr>
          <p:spPr>
            <a:xfrm>
              <a:off x="548640" y="1874520"/>
              <a:ext cx="8595360" cy="178308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Lucy"/>
            <p:cNvSpPr/>
            <p:nvPr/>
          </p:nvSpPr>
          <p:spPr>
            <a:xfrm>
              <a:off x="685800" y="2011680"/>
              <a:ext cx="1234440" cy="1508760"/>
            </a:xfrm>
            <a:prstGeom prst="roundRect">
              <a:avLst>
                <a:gd name="adj" fmla="val 7407"/>
              </a:avLst>
            </a:prstGeom>
            <a:solidFill>
              <a:srgbClr val="007A43"/>
            </a:solidFill>
            <a:ln w="12700">
              <a:solidFill>
                <a:srgbClr val="007A43"/>
              </a:solidFill>
              <a:prstDash val="solid"/>
            </a:ln>
          </p:spPr>
          <p:txBody>
            <a:bodyPr/>
            <a:lstStyle/>
            <a:p>
              <a:endParaRPr lang="en-GB"/>
            </a:p>
          </p:txBody>
        </p:sp>
        <p:sp>
          <p:nvSpPr>
            <p:cNvPr id="6" name="Lucy circle"/>
            <p:cNvSpPr/>
            <p:nvPr/>
          </p:nvSpPr>
          <p:spPr>
            <a:xfrm>
              <a:off x="1005840" y="2148840"/>
              <a:ext cx="594360" cy="594360"/>
            </a:xfrm>
            <a:prstGeom prst="ellipse">
              <a:avLst/>
            </a:prstGeom>
            <a:solidFill>
              <a:srgbClr val="004077"/>
            </a:solidFill>
            <a:ln w="12700">
              <a:solidFill>
                <a:srgbClr val="004077"/>
              </a:solidFill>
              <a:prstDash val="solid"/>
            </a:ln>
          </p:spPr>
          <p:txBody>
            <a:bodyPr/>
            <a:lstStyle/>
            <a:p>
              <a:endParaRPr lang="en-GB"/>
            </a:p>
          </p:txBody>
        </p:sp>
        <p:pic>
          <p:nvPicPr>
            <p:cNvPr id="7" name="Lucy icon" descr="preencoded.png"/>
            <p:cNvPicPr>
              <a:picLocks noChangeAspect="1"/>
            </p:cNvPicPr>
            <p:nvPr/>
          </p:nvPicPr>
          <p:blipFill>
            <a:blip r:embed="rId3"/>
            <a:stretch>
              <a:fillRect/>
            </a:stretch>
          </p:blipFill>
          <p:spPr>
            <a:xfrm>
              <a:off x="1148486" y="2291486"/>
              <a:ext cx="309067" cy="309067"/>
            </a:xfrm>
            <a:prstGeom prst="rect">
              <a:avLst/>
            </a:prstGeom>
          </p:spPr>
        </p:pic>
        <p:sp>
          <p:nvSpPr>
            <p:cNvPr id="8" name="Text 5"/>
            <p:cNvSpPr txBox="1"/>
            <p:nvPr/>
          </p:nvSpPr>
          <p:spPr>
            <a:xfrm>
              <a:off x="685800" y="2834640"/>
              <a:ext cx="12344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Lucy</a:t>
              </a:r>
              <a:endParaRPr lang="en-US" sz="1800" dirty="0"/>
            </a:p>
          </p:txBody>
        </p:sp>
        <p:sp>
          <p:nvSpPr>
            <p:cNvPr id="9" name="BTEC Health and Social Care at college"/>
            <p:cNvSpPr/>
            <p:nvPr/>
          </p:nvSpPr>
          <p:spPr>
            <a:xfrm>
              <a:off x="2103120" y="2194560"/>
              <a:ext cx="2118360" cy="1143000"/>
            </a:xfrm>
            <a:prstGeom prst="roundRect">
              <a:avLst>
                <a:gd name="adj" fmla="val 8000"/>
              </a:avLst>
            </a:prstGeom>
            <a:solidFill>
              <a:srgbClr val="DAF4E7"/>
            </a:solidFill>
            <a:ln w="12700">
              <a:solidFill>
                <a:srgbClr val="DAF4E7"/>
              </a:solidFill>
              <a:prstDash val="solid"/>
            </a:ln>
          </p:spPr>
          <p:txBody>
            <a:bodyPr/>
            <a:lstStyle/>
            <a:p>
              <a:endParaRPr lang="en-GB"/>
            </a:p>
          </p:txBody>
        </p:sp>
        <p:sp>
          <p:nvSpPr>
            <p:cNvPr id="10" name="Text 7"/>
            <p:cNvSpPr txBox="1"/>
            <p:nvPr/>
          </p:nvSpPr>
          <p:spPr>
            <a:xfrm>
              <a:off x="2148840" y="2194560"/>
              <a:ext cx="202692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BTEC Health and Social Care at college</a:t>
              </a:r>
              <a:endParaRPr lang="en-US" sz="1300" dirty="0"/>
            </a:p>
          </p:txBody>
        </p:sp>
        <p:pic>
          <p:nvPicPr>
            <p:cNvPr id="11" name="Image 1" descr="preencoded.png"/>
            <p:cNvPicPr>
              <a:picLocks noChangeAspect="1"/>
            </p:cNvPicPr>
            <p:nvPr/>
          </p:nvPicPr>
          <p:blipFill>
            <a:blip r:embed="rId4"/>
            <a:stretch>
              <a:fillRect/>
            </a:stretch>
          </p:blipFill>
          <p:spPr>
            <a:xfrm>
              <a:off x="4239768" y="2642616"/>
              <a:ext cx="237744" cy="237744"/>
            </a:xfrm>
            <a:prstGeom prst="rect">
              <a:avLst/>
            </a:prstGeom>
          </p:spPr>
        </p:pic>
        <p:sp>
          <p:nvSpPr>
            <p:cNvPr id="12" name="Nursing degree at university"/>
            <p:cNvSpPr/>
            <p:nvPr/>
          </p:nvSpPr>
          <p:spPr>
            <a:xfrm>
              <a:off x="4495800" y="2194560"/>
              <a:ext cx="2118360" cy="1143000"/>
            </a:xfrm>
            <a:prstGeom prst="roundRect">
              <a:avLst>
                <a:gd name="adj" fmla="val 8000"/>
              </a:avLst>
            </a:prstGeom>
            <a:solidFill>
              <a:srgbClr val="DCEDF9"/>
            </a:solidFill>
            <a:ln w="12700">
              <a:solidFill>
                <a:srgbClr val="DCEDF9"/>
              </a:solidFill>
              <a:prstDash val="solid"/>
            </a:ln>
          </p:spPr>
          <p:txBody>
            <a:bodyPr/>
            <a:lstStyle/>
            <a:p>
              <a:endParaRPr lang="en-GB"/>
            </a:p>
          </p:txBody>
        </p:sp>
        <p:sp>
          <p:nvSpPr>
            <p:cNvPr id="13" name="Text 9"/>
            <p:cNvSpPr txBox="1"/>
            <p:nvPr/>
          </p:nvSpPr>
          <p:spPr>
            <a:xfrm>
              <a:off x="4541520" y="2194560"/>
              <a:ext cx="202692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Nursing degree at university</a:t>
              </a:r>
              <a:endParaRPr lang="en-US" sz="1300" dirty="0"/>
            </a:p>
          </p:txBody>
        </p:sp>
        <p:pic>
          <p:nvPicPr>
            <p:cNvPr id="14" name="Image 2" descr="preencoded.png"/>
            <p:cNvPicPr>
              <a:picLocks noChangeAspect="1"/>
            </p:cNvPicPr>
            <p:nvPr/>
          </p:nvPicPr>
          <p:blipFill>
            <a:blip r:embed="rId4"/>
            <a:stretch>
              <a:fillRect/>
            </a:stretch>
          </p:blipFill>
          <p:spPr>
            <a:xfrm>
              <a:off x="6632448" y="2642616"/>
              <a:ext cx="237744" cy="237744"/>
            </a:xfrm>
            <a:prstGeom prst="rect">
              <a:avLst/>
            </a:prstGeom>
          </p:spPr>
        </p:pic>
        <p:sp>
          <p:nvSpPr>
            <p:cNvPr id="15" name="Nurse"/>
            <p:cNvSpPr/>
            <p:nvPr/>
          </p:nvSpPr>
          <p:spPr>
            <a:xfrm>
              <a:off x="6888480" y="2194560"/>
              <a:ext cx="2118360" cy="1143000"/>
            </a:xfrm>
            <a:prstGeom prst="roundRect">
              <a:avLst>
                <a:gd name="adj" fmla="val 8000"/>
              </a:avLst>
            </a:prstGeom>
            <a:solidFill>
              <a:srgbClr val="F6E3EE"/>
            </a:solidFill>
            <a:ln w="12700">
              <a:solidFill>
                <a:srgbClr val="F6E3EE"/>
              </a:solidFill>
              <a:prstDash val="solid"/>
            </a:ln>
          </p:spPr>
          <p:txBody>
            <a:bodyPr/>
            <a:lstStyle/>
            <a:p>
              <a:endParaRPr lang="en-GB"/>
            </a:p>
          </p:txBody>
        </p:sp>
        <p:sp>
          <p:nvSpPr>
            <p:cNvPr id="16" name="Text 11"/>
            <p:cNvSpPr txBox="1"/>
            <p:nvPr/>
          </p:nvSpPr>
          <p:spPr>
            <a:xfrm>
              <a:off x="6934200" y="2194560"/>
              <a:ext cx="202692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Nurse</a:t>
              </a:r>
              <a:endParaRPr lang="en-US" sz="1300" dirty="0"/>
            </a:p>
          </p:txBody>
        </p:sp>
      </p:grpSp>
      <p:grpSp>
        <p:nvGrpSpPr>
          <p:cNvPr id="40" name="Group 39">
            <a:extLst>
              <a:ext uri="{FF2B5EF4-FFF2-40B4-BE49-F238E27FC236}">
                <a16:creationId xmlns:a16="http://schemas.microsoft.com/office/drawing/2014/main" id="{E22B3B7D-16B6-96DB-7751-808B8D02A47E}"/>
              </a:ext>
            </a:extLst>
          </p:cNvPr>
          <p:cNvGrpSpPr/>
          <p:nvPr/>
        </p:nvGrpSpPr>
        <p:grpSpPr>
          <a:xfrm>
            <a:off x="548640" y="3794760"/>
            <a:ext cx="8595360" cy="1783080"/>
            <a:chOff x="548640" y="3794760"/>
            <a:chExt cx="8595360" cy="1783080"/>
          </a:xfrm>
        </p:grpSpPr>
        <p:sp>
          <p:nvSpPr>
            <p:cNvPr id="17" name="Leon route"/>
            <p:cNvSpPr/>
            <p:nvPr/>
          </p:nvSpPr>
          <p:spPr>
            <a:xfrm>
              <a:off x="548640" y="3794760"/>
              <a:ext cx="8595360" cy="1783080"/>
            </a:xfrm>
            <a:prstGeom prst="roundRect">
              <a:avLst>
                <a:gd name="adj" fmla="val 6154"/>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Leon"/>
            <p:cNvSpPr/>
            <p:nvPr/>
          </p:nvSpPr>
          <p:spPr>
            <a:xfrm>
              <a:off x="685800" y="3931920"/>
              <a:ext cx="1234440" cy="1508760"/>
            </a:xfrm>
            <a:prstGeom prst="roundRect">
              <a:avLst>
                <a:gd name="adj" fmla="val 7407"/>
              </a:avLst>
            </a:prstGeom>
            <a:solidFill>
              <a:srgbClr val="B5122E"/>
            </a:solidFill>
            <a:ln w="12700">
              <a:solidFill>
                <a:srgbClr val="B5122E"/>
              </a:solidFill>
              <a:prstDash val="solid"/>
            </a:ln>
          </p:spPr>
          <p:txBody>
            <a:bodyPr/>
            <a:lstStyle/>
            <a:p>
              <a:endParaRPr lang="en-GB"/>
            </a:p>
          </p:txBody>
        </p:sp>
        <p:sp>
          <p:nvSpPr>
            <p:cNvPr id="19" name="Leon circle"/>
            <p:cNvSpPr/>
            <p:nvPr/>
          </p:nvSpPr>
          <p:spPr>
            <a:xfrm>
              <a:off x="1005840" y="4069080"/>
              <a:ext cx="594360" cy="594360"/>
            </a:xfrm>
            <a:prstGeom prst="ellipse">
              <a:avLst/>
            </a:prstGeom>
            <a:solidFill>
              <a:srgbClr val="004077"/>
            </a:solidFill>
            <a:ln w="12700">
              <a:solidFill>
                <a:srgbClr val="004077"/>
              </a:solidFill>
              <a:prstDash val="solid"/>
            </a:ln>
          </p:spPr>
          <p:txBody>
            <a:bodyPr/>
            <a:lstStyle/>
            <a:p>
              <a:endParaRPr lang="en-GB"/>
            </a:p>
          </p:txBody>
        </p:sp>
        <p:pic>
          <p:nvPicPr>
            <p:cNvPr id="20" name="Leon icon" descr="preencoded.png"/>
            <p:cNvPicPr>
              <a:picLocks noChangeAspect="1"/>
            </p:cNvPicPr>
            <p:nvPr/>
          </p:nvPicPr>
          <p:blipFill>
            <a:blip r:embed="rId3"/>
            <a:stretch>
              <a:fillRect/>
            </a:stretch>
          </p:blipFill>
          <p:spPr>
            <a:xfrm>
              <a:off x="1148486" y="4211726"/>
              <a:ext cx="309067" cy="309067"/>
            </a:xfrm>
            <a:prstGeom prst="rect">
              <a:avLst/>
            </a:prstGeom>
          </p:spPr>
        </p:pic>
        <p:sp>
          <p:nvSpPr>
            <p:cNvPr id="21" name="Text 15"/>
            <p:cNvSpPr txBox="1"/>
            <p:nvPr/>
          </p:nvSpPr>
          <p:spPr>
            <a:xfrm>
              <a:off x="685800" y="4754880"/>
              <a:ext cx="12344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Leon</a:t>
              </a:r>
              <a:endParaRPr lang="en-US" sz="1800" dirty="0"/>
            </a:p>
          </p:txBody>
        </p:sp>
        <p:sp>
          <p:nvSpPr>
            <p:cNvPr id="22" name="A levels"/>
            <p:cNvSpPr/>
            <p:nvPr/>
          </p:nvSpPr>
          <p:spPr>
            <a:xfrm>
              <a:off x="2103120" y="4114800"/>
              <a:ext cx="1520190" cy="1143000"/>
            </a:xfrm>
            <a:prstGeom prst="roundRect">
              <a:avLst>
                <a:gd name="adj" fmla="val 8000"/>
              </a:avLst>
            </a:prstGeom>
            <a:solidFill>
              <a:srgbClr val="F7D9DE"/>
            </a:solidFill>
            <a:ln w="12700">
              <a:solidFill>
                <a:srgbClr val="F7D9DE"/>
              </a:solidFill>
              <a:prstDash val="solid"/>
            </a:ln>
          </p:spPr>
          <p:txBody>
            <a:bodyPr/>
            <a:lstStyle/>
            <a:p>
              <a:endParaRPr lang="en-GB"/>
            </a:p>
          </p:txBody>
        </p:sp>
        <p:sp>
          <p:nvSpPr>
            <p:cNvPr id="23" name="Text 17"/>
            <p:cNvSpPr txBox="1"/>
            <p:nvPr/>
          </p:nvSpPr>
          <p:spPr>
            <a:xfrm>
              <a:off x="2148840" y="4114800"/>
              <a:ext cx="142875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A levels</a:t>
              </a:r>
              <a:endParaRPr lang="en-US" sz="1300" dirty="0"/>
            </a:p>
          </p:txBody>
        </p:sp>
        <p:pic>
          <p:nvPicPr>
            <p:cNvPr id="24" name="Image 4" descr="preencoded.png"/>
            <p:cNvPicPr>
              <a:picLocks noChangeAspect="1"/>
            </p:cNvPicPr>
            <p:nvPr/>
          </p:nvPicPr>
          <p:blipFill>
            <a:blip r:embed="rId4"/>
            <a:stretch>
              <a:fillRect/>
            </a:stretch>
          </p:blipFill>
          <p:spPr>
            <a:xfrm>
              <a:off x="3641598" y="4562856"/>
              <a:ext cx="237744" cy="237744"/>
            </a:xfrm>
            <a:prstGeom prst="rect">
              <a:avLst/>
            </a:prstGeom>
          </p:spPr>
        </p:pic>
        <p:sp>
          <p:nvSpPr>
            <p:cNvPr id="25" name="Hospital porter"/>
            <p:cNvSpPr/>
            <p:nvPr/>
          </p:nvSpPr>
          <p:spPr>
            <a:xfrm>
              <a:off x="3897630" y="4114800"/>
              <a:ext cx="1520190" cy="1143000"/>
            </a:xfrm>
            <a:prstGeom prst="roundRect">
              <a:avLst>
                <a:gd name="adj" fmla="val 8000"/>
              </a:avLst>
            </a:prstGeom>
            <a:solidFill>
              <a:srgbClr val="D6F7F7"/>
            </a:solidFill>
            <a:ln w="12700">
              <a:solidFill>
                <a:srgbClr val="D6F7F7"/>
              </a:solidFill>
              <a:prstDash val="solid"/>
            </a:ln>
          </p:spPr>
          <p:txBody>
            <a:bodyPr/>
            <a:lstStyle/>
            <a:p>
              <a:endParaRPr lang="en-GB"/>
            </a:p>
          </p:txBody>
        </p:sp>
        <p:sp>
          <p:nvSpPr>
            <p:cNvPr id="26" name="Text 19"/>
            <p:cNvSpPr txBox="1"/>
            <p:nvPr/>
          </p:nvSpPr>
          <p:spPr>
            <a:xfrm>
              <a:off x="3943350" y="4114800"/>
              <a:ext cx="142875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Hospital porter</a:t>
              </a:r>
              <a:endParaRPr lang="en-US" sz="1300" dirty="0"/>
            </a:p>
          </p:txBody>
        </p:sp>
        <p:pic>
          <p:nvPicPr>
            <p:cNvPr id="27" name="Image 5" descr="preencoded.png"/>
            <p:cNvPicPr>
              <a:picLocks noChangeAspect="1"/>
            </p:cNvPicPr>
            <p:nvPr/>
          </p:nvPicPr>
          <p:blipFill>
            <a:blip r:embed="rId4"/>
            <a:stretch>
              <a:fillRect/>
            </a:stretch>
          </p:blipFill>
          <p:spPr>
            <a:xfrm>
              <a:off x="5436108" y="4562856"/>
              <a:ext cx="237744" cy="237744"/>
            </a:xfrm>
            <a:prstGeom prst="rect">
              <a:avLst/>
            </a:prstGeom>
          </p:spPr>
        </p:pic>
        <p:sp>
          <p:nvSpPr>
            <p:cNvPr id="28" name="Healthcare degree apprenticeship"/>
            <p:cNvSpPr/>
            <p:nvPr/>
          </p:nvSpPr>
          <p:spPr>
            <a:xfrm>
              <a:off x="5692140" y="4114800"/>
              <a:ext cx="1520190" cy="1143000"/>
            </a:xfrm>
            <a:prstGeom prst="roundRect">
              <a:avLst>
                <a:gd name="adj" fmla="val 8000"/>
              </a:avLst>
            </a:prstGeom>
            <a:solidFill>
              <a:srgbClr val="DCEDF9"/>
            </a:solidFill>
            <a:ln w="12700">
              <a:solidFill>
                <a:srgbClr val="DCEDF9"/>
              </a:solidFill>
              <a:prstDash val="solid"/>
            </a:ln>
          </p:spPr>
          <p:txBody>
            <a:bodyPr/>
            <a:lstStyle/>
            <a:p>
              <a:endParaRPr lang="en-GB"/>
            </a:p>
          </p:txBody>
        </p:sp>
        <p:sp>
          <p:nvSpPr>
            <p:cNvPr id="29" name="Text 21"/>
            <p:cNvSpPr txBox="1"/>
            <p:nvPr/>
          </p:nvSpPr>
          <p:spPr>
            <a:xfrm>
              <a:off x="5737860" y="4114800"/>
              <a:ext cx="142875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Healthcare degree apprenticeship</a:t>
              </a:r>
              <a:endParaRPr lang="en-US" sz="1300" dirty="0"/>
            </a:p>
          </p:txBody>
        </p:sp>
        <p:pic>
          <p:nvPicPr>
            <p:cNvPr id="30" name="Image 6" descr="preencoded.png"/>
            <p:cNvPicPr>
              <a:picLocks noChangeAspect="1"/>
            </p:cNvPicPr>
            <p:nvPr/>
          </p:nvPicPr>
          <p:blipFill>
            <a:blip r:embed="rId4"/>
            <a:stretch>
              <a:fillRect/>
            </a:stretch>
          </p:blipFill>
          <p:spPr>
            <a:xfrm>
              <a:off x="7230618" y="4562856"/>
              <a:ext cx="237744" cy="237744"/>
            </a:xfrm>
            <a:prstGeom prst="rect">
              <a:avLst/>
            </a:prstGeom>
          </p:spPr>
        </p:pic>
        <p:sp>
          <p:nvSpPr>
            <p:cNvPr id="31" name="Nurse"/>
            <p:cNvSpPr/>
            <p:nvPr/>
          </p:nvSpPr>
          <p:spPr>
            <a:xfrm>
              <a:off x="7486650" y="4114800"/>
              <a:ext cx="1520190" cy="1143000"/>
            </a:xfrm>
            <a:prstGeom prst="roundRect">
              <a:avLst>
                <a:gd name="adj" fmla="val 8000"/>
              </a:avLst>
            </a:prstGeom>
            <a:solidFill>
              <a:srgbClr val="F6E3EE"/>
            </a:solidFill>
            <a:ln w="12700">
              <a:solidFill>
                <a:srgbClr val="F6E3EE"/>
              </a:solidFill>
              <a:prstDash val="solid"/>
            </a:ln>
          </p:spPr>
          <p:txBody>
            <a:bodyPr/>
            <a:lstStyle/>
            <a:p>
              <a:endParaRPr lang="en-GB"/>
            </a:p>
          </p:txBody>
        </p:sp>
        <p:sp>
          <p:nvSpPr>
            <p:cNvPr id="32" name="Text 23"/>
            <p:cNvSpPr txBox="1"/>
            <p:nvPr/>
          </p:nvSpPr>
          <p:spPr>
            <a:xfrm>
              <a:off x="7532370" y="4114800"/>
              <a:ext cx="1428750" cy="1143000"/>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Nurse</a:t>
              </a:r>
              <a:endParaRPr lang="en-US" sz="1300" dirty="0"/>
            </a:p>
          </p:txBody>
        </p:sp>
      </p:grpSp>
      <p:pic>
        <p:nvPicPr>
          <p:cNvPr id="33" name="Nurse" descr="Nurse"/>
          <p:cNvPicPr>
            <a:picLocks noChangeAspect="1"/>
          </p:cNvPicPr>
          <p:nvPr/>
        </p:nvPicPr>
        <p:blipFill>
          <a:blip r:embed="rId5"/>
          <a:srcRect/>
          <a:stretch/>
        </p:blipFill>
        <p:spPr>
          <a:xfrm>
            <a:off x="9418320" y="2966901"/>
            <a:ext cx="2133600" cy="1655717"/>
          </a:xfrm>
          <a:prstGeom prst="rect">
            <a:avLst/>
          </a:prstGeom>
        </p:spPr>
      </p:pic>
      <p:grpSp>
        <p:nvGrpSpPr>
          <p:cNvPr id="43" name="Group 42">
            <a:extLst>
              <a:ext uri="{FF2B5EF4-FFF2-40B4-BE49-F238E27FC236}">
                <a16:creationId xmlns:a16="http://schemas.microsoft.com/office/drawing/2014/main" id="{A79C58D4-F64A-64C5-988C-E87BE44310A9}"/>
              </a:ext>
            </a:extLst>
          </p:cNvPr>
          <p:cNvGrpSpPr/>
          <p:nvPr/>
        </p:nvGrpSpPr>
        <p:grpSpPr>
          <a:xfrm>
            <a:off x="548640" y="5715000"/>
            <a:ext cx="11091672" cy="502920"/>
            <a:chOff x="548640" y="5715000"/>
            <a:chExt cx="11091672" cy="502920"/>
          </a:xfrm>
        </p:grpSpPr>
        <p:sp>
          <p:nvSpPr>
            <p:cNvPr id="34" name="question bar"/>
            <p:cNvSpPr/>
            <p:nvPr/>
          </p:nvSpPr>
          <p:spPr>
            <a:xfrm>
              <a:off x="548640" y="5715000"/>
              <a:ext cx="11091672" cy="502920"/>
            </a:xfrm>
            <a:prstGeom prst="roundRect">
              <a:avLst>
                <a:gd name="adj" fmla="val 21818"/>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35" name="question circle"/>
            <p:cNvSpPr/>
            <p:nvPr/>
          </p:nvSpPr>
          <p:spPr>
            <a:xfrm>
              <a:off x="731520" y="572871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36" name="question icon" descr="preencoded.png"/>
            <p:cNvPicPr>
              <a:picLocks noChangeAspect="1"/>
            </p:cNvPicPr>
            <p:nvPr/>
          </p:nvPicPr>
          <p:blipFill>
            <a:blip r:embed="rId6"/>
            <a:stretch>
              <a:fillRect/>
            </a:stretch>
          </p:blipFill>
          <p:spPr>
            <a:xfrm>
              <a:off x="845637" y="5842833"/>
              <a:ext cx="247254" cy="247254"/>
            </a:xfrm>
            <a:prstGeom prst="rect">
              <a:avLst/>
            </a:prstGeom>
          </p:spPr>
        </p:pic>
        <p:sp>
          <p:nvSpPr>
            <p:cNvPr id="37" name="Text 26"/>
            <p:cNvSpPr txBox="1"/>
            <p:nvPr/>
          </p:nvSpPr>
          <p:spPr>
            <a:xfrm>
              <a:off x="1371600" y="5715000"/>
              <a:ext cx="10085832" cy="50292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There are lots of ways to get to the same future job.</a:t>
              </a:r>
              <a:endParaRPr lang="en-US" sz="2000" dirty="0"/>
            </a:p>
          </p:txBody>
        </p:sp>
      </p:grpSp>
      <p:sp>
        <p:nvSpPr>
          <p:cNvPr id="38"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ppt_x"/>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fill="hold"/>
                                        <p:tgtEl>
                                          <p:spTgt spid="43"/>
                                        </p:tgtEl>
                                        <p:attrNameLst>
                                          <p:attrName>ppt_x</p:attrName>
                                        </p:attrNameLst>
                                      </p:cBhvr>
                                      <p:tavLst>
                                        <p:tav tm="0">
                                          <p:val>
                                            <p:strVal val="#ppt_x"/>
                                          </p:val>
                                        </p:tav>
                                        <p:tav tm="100000">
                                          <p:val>
                                            <p:strVal val="#ppt_x"/>
                                          </p:val>
                                        </p:tav>
                                      </p:tavLst>
                                    </p:anim>
                                    <p:anim calcmode="lin" valueType="num">
                                      <p:cBhvr additive="base">
                                        <p:cTn id="3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Choosing options: what to think about</a:t>
            </a:r>
            <a:endParaRPr lang="en-US" sz="3200" dirty="0"/>
          </a:p>
        </p:txBody>
      </p:sp>
      <p:sp>
        <p:nvSpPr>
          <p:cNvPr id="3" name="question 1"/>
          <p:cNvSpPr/>
          <p:nvPr/>
        </p:nvSpPr>
        <p:spPr>
          <a:xfrm>
            <a:off x="655320" y="180594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ccent"/>
          <p:cNvSpPr/>
          <p:nvPr/>
        </p:nvSpPr>
        <p:spPr>
          <a:xfrm>
            <a:off x="655320" y="1805940"/>
            <a:ext cx="128016" cy="1691640"/>
          </a:xfrm>
          <a:prstGeom prst="rect">
            <a:avLst/>
          </a:prstGeom>
          <a:solidFill>
            <a:srgbClr val="0072BA"/>
          </a:solidFill>
          <a:ln w="12700">
            <a:solidFill>
              <a:srgbClr val="0072BA"/>
            </a:solidFill>
            <a:prstDash val="solid"/>
          </a:ln>
        </p:spPr>
        <p:txBody>
          <a:bodyPr/>
          <a:lstStyle/>
          <a:p>
            <a:endParaRPr lang="en-GB"/>
          </a:p>
        </p:txBody>
      </p:sp>
      <p:sp>
        <p:nvSpPr>
          <p:cNvPr id="5" name="question mark circle"/>
          <p:cNvSpPr/>
          <p:nvPr/>
        </p:nvSpPr>
        <p:spPr>
          <a:xfrm>
            <a:off x="975360" y="2308860"/>
            <a:ext cx="685800" cy="685800"/>
          </a:xfrm>
          <a:prstGeom prst="ellipse">
            <a:avLst/>
          </a:prstGeom>
          <a:solidFill>
            <a:srgbClr val="0072BA"/>
          </a:solidFill>
          <a:ln w="12700">
            <a:solidFill>
              <a:srgbClr val="0072BA"/>
            </a:solidFill>
            <a:prstDash val="solid"/>
          </a:ln>
        </p:spPr>
        <p:txBody>
          <a:bodyPr/>
          <a:lstStyle/>
          <a:p>
            <a:endParaRPr lang="en-GB"/>
          </a:p>
        </p:txBody>
      </p:sp>
      <p:pic>
        <p:nvPicPr>
          <p:cNvPr id="6" name="question mark icon" descr="preencoded.png"/>
          <p:cNvPicPr>
            <a:picLocks noChangeAspect="1"/>
          </p:cNvPicPr>
          <p:nvPr/>
        </p:nvPicPr>
        <p:blipFill>
          <a:blip r:embed="rId3"/>
          <a:stretch>
            <a:fillRect/>
          </a:stretch>
        </p:blipFill>
        <p:spPr>
          <a:xfrm>
            <a:off x="1139952" y="2473452"/>
            <a:ext cx="356616" cy="356616"/>
          </a:xfrm>
          <a:prstGeom prst="rect">
            <a:avLst/>
          </a:prstGeom>
        </p:spPr>
      </p:pic>
      <p:sp>
        <p:nvSpPr>
          <p:cNvPr id="7" name="Text 4"/>
          <p:cNvSpPr txBox="1"/>
          <p:nvPr/>
        </p:nvSpPr>
        <p:spPr>
          <a:xfrm>
            <a:off x="1844040" y="1805940"/>
            <a:ext cx="4069080" cy="169164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What grades are you likely to get at GCSE (especially English and maths)?</a:t>
            </a:r>
            <a:endParaRPr lang="en-US" sz="1700" dirty="0"/>
          </a:p>
        </p:txBody>
      </p:sp>
      <p:grpSp>
        <p:nvGrpSpPr>
          <p:cNvPr id="28" name="Group 27">
            <a:extLst>
              <a:ext uri="{FF2B5EF4-FFF2-40B4-BE49-F238E27FC236}">
                <a16:creationId xmlns:a16="http://schemas.microsoft.com/office/drawing/2014/main" id="{8B1EA63B-EB7F-311F-C9AE-9BF9F7006766}"/>
              </a:ext>
            </a:extLst>
          </p:cNvPr>
          <p:cNvGrpSpPr/>
          <p:nvPr/>
        </p:nvGrpSpPr>
        <p:grpSpPr>
          <a:xfrm>
            <a:off x="6306312" y="1805940"/>
            <a:ext cx="5440680" cy="1691640"/>
            <a:chOff x="6199632" y="1463040"/>
            <a:chExt cx="5440680" cy="1691640"/>
          </a:xfrm>
        </p:grpSpPr>
        <p:sp>
          <p:nvSpPr>
            <p:cNvPr id="8" name="question 2"/>
            <p:cNvSpPr/>
            <p:nvPr/>
          </p:nvSpPr>
          <p:spPr>
            <a:xfrm>
              <a:off x="6199632" y="146304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accent"/>
            <p:cNvSpPr/>
            <p:nvPr/>
          </p:nvSpPr>
          <p:spPr>
            <a:xfrm>
              <a:off x="6199632" y="1463040"/>
              <a:ext cx="128016" cy="1691640"/>
            </a:xfrm>
            <a:prstGeom prst="rect">
              <a:avLst/>
            </a:prstGeom>
            <a:solidFill>
              <a:srgbClr val="007A43"/>
            </a:solidFill>
            <a:ln w="12700">
              <a:solidFill>
                <a:srgbClr val="007A43"/>
              </a:solidFill>
              <a:prstDash val="solid"/>
            </a:ln>
          </p:spPr>
          <p:txBody>
            <a:bodyPr/>
            <a:lstStyle/>
            <a:p>
              <a:endParaRPr lang="en-GB"/>
            </a:p>
          </p:txBody>
        </p:sp>
        <p:sp>
          <p:nvSpPr>
            <p:cNvPr id="10" name="question mark circle"/>
            <p:cNvSpPr/>
            <p:nvPr/>
          </p:nvSpPr>
          <p:spPr>
            <a:xfrm>
              <a:off x="6519672" y="1965960"/>
              <a:ext cx="685800" cy="685800"/>
            </a:xfrm>
            <a:prstGeom prst="ellipse">
              <a:avLst/>
            </a:prstGeom>
            <a:solidFill>
              <a:srgbClr val="007A43"/>
            </a:solidFill>
            <a:ln w="12700">
              <a:solidFill>
                <a:srgbClr val="007A43"/>
              </a:solidFill>
              <a:prstDash val="solid"/>
            </a:ln>
          </p:spPr>
          <p:txBody>
            <a:bodyPr/>
            <a:lstStyle/>
            <a:p>
              <a:endParaRPr lang="en-GB"/>
            </a:p>
          </p:txBody>
        </p:sp>
        <p:pic>
          <p:nvPicPr>
            <p:cNvPr id="11" name="question mark icon" descr="preencoded.png"/>
            <p:cNvPicPr>
              <a:picLocks noChangeAspect="1"/>
            </p:cNvPicPr>
            <p:nvPr/>
          </p:nvPicPr>
          <p:blipFill>
            <a:blip r:embed="rId3"/>
            <a:stretch>
              <a:fillRect/>
            </a:stretch>
          </p:blipFill>
          <p:spPr>
            <a:xfrm>
              <a:off x="6684264" y="2130552"/>
              <a:ext cx="356616" cy="356616"/>
            </a:xfrm>
            <a:prstGeom prst="rect">
              <a:avLst/>
            </a:prstGeom>
          </p:spPr>
        </p:pic>
        <p:sp>
          <p:nvSpPr>
            <p:cNvPr id="12" name="Text 8"/>
            <p:cNvSpPr txBox="1"/>
            <p:nvPr/>
          </p:nvSpPr>
          <p:spPr>
            <a:xfrm>
              <a:off x="7388352" y="1463040"/>
              <a:ext cx="4069080" cy="169164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How do you like to learn – by doing, or by studying?</a:t>
              </a:r>
              <a:endParaRPr lang="en-US" sz="1700" dirty="0"/>
            </a:p>
          </p:txBody>
        </p:sp>
      </p:grpSp>
      <p:grpSp>
        <p:nvGrpSpPr>
          <p:cNvPr id="29" name="Group 28">
            <a:extLst>
              <a:ext uri="{FF2B5EF4-FFF2-40B4-BE49-F238E27FC236}">
                <a16:creationId xmlns:a16="http://schemas.microsoft.com/office/drawing/2014/main" id="{B032FF37-332E-927E-70BE-8A76FD5206A6}"/>
              </a:ext>
            </a:extLst>
          </p:cNvPr>
          <p:cNvGrpSpPr/>
          <p:nvPr/>
        </p:nvGrpSpPr>
        <p:grpSpPr>
          <a:xfrm>
            <a:off x="655320" y="3726180"/>
            <a:ext cx="5440680" cy="1691640"/>
            <a:chOff x="548640" y="3383280"/>
            <a:chExt cx="5440680" cy="1691640"/>
          </a:xfrm>
        </p:grpSpPr>
        <p:sp>
          <p:nvSpPr>
            <p:cNvPr id="13" name="question 3"/>
            <p:cNvSpPr/>
            <p:nvPr/>
          </p:nvSpPr>
          <p:spPr>
            <a:xfrm>
              <a:off x="548640" y="338328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4" name="accent"/>
            <p:cNvSpPr/>
            <p:nvPr/>
          </p:nvSpPr>
          <p:spPr>
            <a:xfrm>
              <a:off x="548640" y="3383280"/>
              <a:ext cx="128016" cy="1691640"/>
            </a:xfrm>
            <a:prstGeom prst="rect">
              <a:avLst/>
            </a:prstGeom>
            <a:solidFill>
              <a:srgbClr val="C25C8F"/>
            </a:solidFill>
            <a:ln w="12700">
              <a:solidFill>
                <a:srgbClr val="C25C8F"/>
              </a:solidFill>
              <a:prstDash val="solid"/>
            </a:ln>
          </p:spPr>
          <p:txBody>
            <a:bodyPr/>
            <a:lstStyle/>
            <a:p>
              <a:endParaRPr lang="en-GB"/>
            </a:p>
          </p:txBody>
        </p:sp>
        <p:sp>
          <p:nvSpPr>
            <p:cNvPr id="15" name="question mark circle"/>
            <p:cNvSpPr/>
            <p:nvPr/>
          </p:nvSpPr>
          <p:spPr>
            <a:xfrm>
              <a:off x="868680" y="3886200"/>
              <a:ext cx="685800" cy="685800"/>
            </a:xfrm>
            <a:prstGeom prst="ellipse">
              <a:avLst/>
            </a:prstGeom>
            <a:solidFill>
              <a:srgbClr val="C25C8F"/>
            </a:solidFill>
            <a:ln w="12700">
              <a:solidFill>
                <a:srgbClr val="C25C8F"/>
              </a:solidFill>
              <a:prstDash val="solid"/>
            </a:ln>
          </p:spPr>
          <p:txBody>
            <a:bodyPr/>
            <a:lstStyle/>
            <a:p>
              <a:endParaRPr lang="en-GB"/>
            </a:p>
          </p:txBody>
        </p:sp>
        <p:pic>
          <p:nvPicPr>
            <p:cNvPr id="16" name="question mark icon" descr="preencoded.png"/>
            <p:cNvPicPr>
              <a:picLocks noChangeAspect="1"/>
            </p:cNvPicPr>
            <p:nvPr/>
          </p:nvPicPr>
          <p:blipFill>
            <a:blip r:embed="rId3"/>
            <a:stretch>
              <a:fillRect/>
            </a:stretch>
          </p:blipFill>
          <p:spPr>
            <a:xfrm>
              <a:off x="1033272" y="4050792"/>
              <a:ext cx="356616" cy="356616"/>
            </a:xfrm>
            <a:prstGeom prst="rect">
              <a:avLst/>
            </a:prstGeom>
          </p:spPr>
        </p:pic>
        <p:sp>
          <p:nvSpPr>
            <p:cNvPr id="17" name="Text 12"/>
            <p:cNvSpPr txBox="1"/>
            <p:nvPr/>
          </p:nvSpPr>
          <p:spPr>
            <a:xfrm>
              <a:off x="1737360" y="3383280"/>
              <a:ext cx="4069080" cy="169164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Some people start with what they want to do in the future (a course or job) and look at what they need to do to get there.</a:t>
              </a:r>
              <a:endParaRPr lang="en-US" sz="1700" dirty="0"/>
            </a:p>
          </p:txBody>
        </p:sp>
      </p:grpSp>
      <p:grpSp>
        <p:nvGrpSpPr>
          <p:cNvPr id="30" name="Group 29">
            <a:extLst>
              <a:ext uri="{FF2B5EF4-FFF2-40B4-BE49-F238E27FC236}">
                <a16:creationId xmlns:a16="http://schemas.microsoft.com/office/drawing/2014/main" id="{71EC68C5-669F-2B4B-8C2B-DC4B6464CE2F}"/>
              </a:ext>
            </a:extLst>
          </p:cNvPr>
          <p:cNvGrpSpPr/>
          <p:nvPr/>
        </p:nvGrpSpPr>
        <p:grpSpPr>
          <a:xfrm>
            <a:off x="6306312" y="3726180"/>
            <a:ext cx="5440680" cy="1691640"/>
            <a:chOff x="6199632" y="3383280"/>
            <a:chExt cx="5440680" cy="1691640"/>
          </a:xfrm>
        </p:grpSpPr>
        <p:sp>
          <p:nvSpPr>
            <p:cNvPr id="18" name="question 4"/>
            <p:cNvSpPr/>
            <p:nvPr/>
          </p:nvSpPr>
          <p:spPr>
            <a:xfrm>
              <a:off x="6199632" y="3383280"/>
              <a:ext cx="5440680"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9" name="accent"/>
            <p:cNvSpPr/>
            <p:nvPr/>
          </p:nvSpPr>
          <p:spPr>
            <a:xfrm>
              <a:off x="6199632" y="3383280"/>
              <a:ext cx="128016" cy="1691640"/>
            </a:xfrm>
            <a:prstGeom prst="rect">
              <a:avLst/>
            </a:prstGeom>
            <a:solidFill>
              <a:srgbClr val="E06A00"/>
            </a:solidFill>
            <a:ln w="12700">
              <a:solidFill>
                <a:srgbClr val="E06A00"/>
              </a:solidFill>
              <a:prstDash val="solid"/>
            </a:ln>
          </p:spPr>
          <p:txBody>
            <a:bodyPr/>
            <a:lstStyle/>
            <a:p>
              <a:endParaRPr lang="en-GB"/>
            </a:p>
          </p:txBody>
        </p:sp>
        <p:sp>
          <p:nvSpPr>
            <p:cNvPr id="20" name="question mark circle"/>
            <p:cNvSpPr/>
            <p:nvPr/>
          </p:nvSpPr>
          <p:spPr>
            <a:xfrm>
              <a:off x="6519672" y="3886200"/>
              <a:ext cx="685800" cy="685800"/>
            </a:xfrm>
            <a:prstGeom prst="ellipse">
              <a:avLst/>
            </a:prstGeom>
            <a:solidFill>
              <a:srgbClr val="E06A00"/>
            </a:solidFill>
            <a:ln w="12700">
              <a:solidFill>
                <a:srgbClr val="E06A00"/>
              </a:solidFill>
              <a:prstDash val="solid"/>
            </a:ln>
          </p:spPr>
          <p:txBody>
            <a:bodyPr/>
            <a:lstStyle/>
            <a:p>
              <a:endParaRPr lang="en-GB"/>
            </a:p>
          </p:txBody>
        </p:sp>
        <p:pic>
          <p:nvPicPr>
            <p:cNvPr id="21" name="question mark icon" descr="preencoded.png"/>
            <p:cNvPicPr>
              <a:picLocks noChangeAspect="1"/>
            </p:cNvPicPr>
            <p:nvPr/>
          </p:nvPicPr>
          <p:blipFill>
            <a:blip r:embed="rId3"/>
            <a:stretch>
              <a:fillRect/>
            </a:stretch>
          </p:blipFill>
          <p:spPr>
            <a:xfrm>
              <a:off x="6684264" y="4050792"/>
              <a:ext cx="356616" cy="356616"/>
            </a:xfrm>
            <a:prstGeom prst="rect">
              <a:avLst/>
            </a:prstGeom>
          </p:spPr>
        </p:pic>
        <p:sp>
          <p:nvSpPr>
            <p:cNvPr id="22" name="Text 16"/>
            <p:cNvSpPr txBox="1"/>
            <p:nvPr/>
          </p:nvSpPr>
          <p:spPr>
            <a:xfrm>
              <a:off x="7388352" y="3383280"/>
              <a:ext cx="4069080" cy="169164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Some people start with a subject they like and focus on a job later.</a:t>
              </a:r>
              <a:endParaRPr lang="en-US" sz="1700" dirty="0"/>
            </a:p>
          </p:txBody>
        </p:sp>
      </p:grpSp>
      <p:sp>
        <p:nvSpPr>
          <p:cNvPr id="2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Technical and vocational pathway</a:t>
            </a:r>
            <a:endParaRPr lang="en-US" sz="3200" dirty="0"/>
          </a:p>
        </p:txBody>
      </p:sp>
      <p:sp>
        <p:nvSpPr>
          <p:cNvPr id="3" name="question bar"/>
          <p:cNvSpPr/>
          <p:nvPr/>
        </p:nvSpPr>
        <p:spPr>
          <a:xfrm>
            <a:off x="548640" y="141732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4" name="question circle"/>
          <p:cNvSpPr/>
          <p:nvPr/>
        </p:nvSpPr>
        <p:spPr>
          <a:xfrm>
            <a:off x="731520" y="149961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5" name="question icon" descr="preencoded.png"/>
          <p:cNvPicPr>
            <a:picLocks noChangeAspect="1"/>
          </p:cNvPicPr>
          <p:nvPr/>
        </p:nvPicPr>
        <p:blipFill>
          <a:blip r:embed="rId3"/>
          <a:stretch>
            <a:fillRect/>
          </a:stretch>
        </p:blipFill>
        <p:spPr>
          <a:xfrm>
            <a:off x="845637" y="1613733"/>
            <a:ext cx="247254" cy="247254"/>
          </a:xfrm>
          <a:prstGeom prst="rect">
            <a:avLst/>
          </a:prstGeom>
        </p:spPr>
      </p:pic>
      <p:sp>
        <p:nvSpPr>
          <p:cNvPr id="6" name="Text 3"/>
          <p:cNvSpPr txBox="1"/>
          <p:nvPr/>
        </p:nvSpPr>
        <p:spPr>
          <a:xfrm>
            <a:off x="1371600" y="141732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Vocational courses are about a job area.</a:t>
            </a:r>
            <a:endParaRPr lang="en-US" sz="2000" dirty="0"/>
          </a:p>
        </p:txBody>
      </p:sp>
      <p:sp>
        <p:nvSpPr>
          <p:cNvPr id="7" name="fact 1"/>
          <p:cNvSpPr/>
          <p:nvPr/>
        </p:nvSpPr>
        <p:spPr>
          <a:xfrm>
            <a:off x="548640" y="2240280"/>
            <a:ext cx="603504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number 1"/>
          <p:cNvSpPr/>
          <p:nvPr/>
        </p:nvSpPr>
        <p:spPr>
          <a:xfrm>
            <a:off x="713232" y="242316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Text 6"/>
          <p:cNvSpPr txBox="1"/>
          <p:nvPr/>
        </p:nvSpPr>
        <p:spPr>
          <a:xfrm>
            <a:off x="713232" y="24231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10" name="Text 7"/>
          <p:cNvSpPr txBox="1"/>
          <p:nvPr/>
        </p:nvSpPr>
        <p:spPr>
          <a:xfrm>
            <a:off x="1371600" y="2240280"/>
            <a:ext cx="5074920" cy="868680"/>
          </a:xfrm>
          <a:prstGeom prst="rect">
            <a:avLst/>
          </a:prstGeom>
          <a:noFill/>
          <a:ln/>
        </p:spPr>
        <p:txBody>
          <a:bodyPr wrap="square" lIns="0" tIns="0" rIns="0" bIns="0" rtlCol="0" anchor="ctr"/>
          <a:lstStyle/>
          <a:p>
            <a:pPr marL="0" indent="0">
              <a:buNone/>
            </a:pPr>
            <a:r>
              <a:rPr lang="en-US" sz="1500" dirty="0">
                <a:solidFill>
                  <a:srgbClr val="0B2A4A"/>
                </a:solidFill>
                <a:latin typeface="Arial" pitchFamily="34" charset="0"/>
                <a:ea typeface="Arial" pitchFamily="34" charset="-122"/>
                <a:cs typeface="Arial" pitchFamily="34" charset="-120"/>
              </a:rPr>
              <a:t>Colleges offer lots of vocational courses at lots of levels. Schools offer some too.</a:t>
            </a:r>
            <a:endParaRPr lang="en-US" sz="1500" dirty="0"/>
          </a:p>
        </p:txBody>
      </p:sp>
      <p:sp>
        <p:nvSpPr>
          <p:cNvPr id="11" name="fact 2"/>
          <p:cNvSpPr/>
          <p:nvPr/>
        </p:nvSpPr>
        <p:spPr>
          <a:xfrm>
            <a:off x="548640" y="3227832"/>
            <a:ext cx="603504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number 2"/>
          <p:cNvSpPr/>
          <p:nvPr/>
        </p:nvSpPr>
        <p:spPr>
          <a:xfrm>
            <a:off x="713232" y="3410712"/>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713232" y="3410712"/>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4" name="Text 11"/>
          <p:cNvSpPr txBox="1"/>
          <p:nvPr/>
        </p:nvSpPr>
        <p:spPr>
          <a:xfrm>
            <a:off x="1371600" y="3227832"/>
            <a:ext cx="5074920" cy="868680"/>
          </a:xfrm>
          <a:prstGeom prst="rect">
            <a:avLst/>
          </a:prstGeom>
          <a:noFill/>
          <a:ln/>
        </p:spPr>
        <p:txBody>
          <a:bodyPr wrap="square" lIns="0" tIns="0" rIns="0" bIns="0" rtlCol="0" anchor="ctr"/>
          <a:lstStyle/>
          <a:p>
            <a:pPr marL="0" indent="0">
              <a:buNone/>
            </a:pPr>
            <a:r>
              <a:rPr lang="en-US" sz="1500" dirty="0">
                <a:solidFill>
                  <a:srgbClr val="0B2A4A"/>
                </a:solidFill>
                <a:latin typeface="Arial" pitchFamily="34" charset="0"/>
                <a:ea typeface="Arial" pitchFamily="34" charset="-122"/>
                <a:cs typeface="Arial" pitchFamily="34" charset="-120"/>
              </a:rPr>
              <a:t>Some colleges offer A levels, some don't. You can resit your maths and English GCSEs at college.</a:t>
            </a:r>
            <a:endParaRPr lang="en-US" sz="1500" dirty="0"/>
          </a:p>
        </p:txBody>
      </p:sp>
      <p:sp>
        <p:nvSpPr>
          <p:cNvPr id="15" name="fact 3"/>
          <p:cNvSpPr/>
          <p:nvPr/>
        </p:nvSpPr>
        <p:spPr>
          <a:xfrm>
            <a:off x="548640" y="4215384"/>
            <a:ext cx="603504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number 3"/>
          <p:cNvSpPr/>
          <p:nvPr/>
        </p:nvSpPr>
        <p:spPr>
          <a:xfrm>
            <a:off x="713232" y="4398264"/>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Text 14"/>
          <p:cNvSpPr txBox="1"/>
          <p:nvPr/>
        </p:nvSpPr>
        <p:spPr>
          <a:xfrm>
            <a:off x="713232" y="4398264"/>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8" name="Text 15"/>
          <p:cNvSpPr txBox="1"/>
          <p:nvPr/>
        </p:nvSpPr>
        <p:spPr>
          <a:xfrm>
            <a:off x="1371600" y="4215384"/>
            <a:ext cx="5074920" cy="868680"/>
          </a:xfrm>
          <a:prstGeom prst="rect">
            <a:avLst/>
          </a:prstGeom>
          <a:noFill/>
          <a:ln/>
        </p:spPr>
        <p:txBody>
          <a:bodyPr wrap="square" lIns="0" tIns="0" rIns="0" bIns="0" rtlCol="0" anchor="ctr"/>
          <a:lstStyle/>
          <a:p>
            <a:pPr marL="0" indent="0">
              <a:buNone/>
            </a:pPr>
            <a:r>
              <a:rPr lang="en-US" sz="1500" dirty="0">
                <a:solidFill>
                  <a:srgbClr val="0B2A4A"/>
                </a:solidFill>
                <a:latin typeface="Arial" pitchFamily="34" charset="0"/>
                <a:ea typeface="Arial" pitchFamily="34" charset="-122"/>
                <a:cs typeface="Arial" pitchFamily="34" charset="-120"/>
              </a:rPr>
              <a:t>Many Level 3 vocational courses need 4 or more GCSEs at grade 4+ (check this).</a:t>
            </a:r>
            <a:endParaRPr lang="en-US" sz="1500" dirty="0"/>
          </a:p>
        </p:txBody>
      </p:sp>
      <p:sp>
        <p:nvSpPr>
          <p:cNvPr id="19" name="UCAS"/>
          <p:cNvSpPr/>
          <p:nvPr/>
        </p:nvSpPr>
        <p:spPr>
          <a:xfrm>
            <a:off x="548640" y="5212080"/>
            <a:ext cx="6035040" cy="868680"/>
          </a:xfrm>
          <a:prstGeom prst="roundRect">
            <a:avLst>
              <a:gd name="adj" fmla="val 12632"/>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20" name="UCAS circle"/>
          <p:cNvSpPr/>
          <p:nvPr/>
        </p:nvSpPr>
        <p:spPr>
          <a:xfrm>
            <a:off x="713232" y="5367528"/>
            <a:ext cx="548640" cy="548640"/>
          </a:xfrm>
          <a:prstGeom prst="ellipse">
            <a:avLst/>
          </a:prstGeom>
          <a:solidFill>
            <a:srgbClr val="004077"/>
          </a:solidFill>
          <a:ln w="12700">
            <a:solidFill>
              <a:srgbClr val="004077"/>
            </a:solidFill>
            <a:prstDash val="solid"/>
          </a:ln>
        </p:spPr>
        <p:txBody>
          <a:bodyPr/>
          <a:lstStyle/>
          <a:p>
            <a:endParaRPr lang="en-GB"/>
          </a:p>
        </p:txBody>
      </p:sp>
      <p:pic>
        <p:nvPicPr>
          <p:cNvPr id="21" name="UCAS icon" descr="preencoded.png"/>
          <p:cNvPicPr>
            <a:picLocks noChangeAspect="1"/>
          </p:cNvPicPr>
          <p:nvPr/>
        </p:nvPicPr>
        <p:blipFill>
          <a:blip r:embed="rId4"/>
          <a:stretch>
            <a:fillRect/>
          </a:stretch>
        </p:blipFill>
        <p:spPr>
          <a:xfrm>
            <a:off x="844906" y="5499202"/>
            <a:ext cx="285293" cy="285293"/>
          </a:xfrm>
          <a:prstGeom prst="rect">
            <a:avLst/>
          </a:prstGeom>
        </p:spPr>
      </p:pic>
      <p:sp>
        <p:nvSpPr>
          <p:cNvPr id="22" name="Text 18"/>
          <p:cNvSpPr txBox="1"/>
          <p:nvPr/>
        </p:nvSpPr>
        <p:spPr>
          <a:xfrm>
            <a:off x="1371600" y="5212080"/>
            <a:ext cx="5074920" cy="86868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Level 3 courses give you UCAS points, which can get you onto a higher-level course.</a:t>
            </a:r>
            <a:endParaRPr lang="en-US" sz="1500" dirty="0"/>
          </a:p>
        </p:txBody>
      </p:sp>
      <p:sp>
        <p:nvSpPr>
          <p:cNvPr id="23" name="example courses"/>
          <p:cNvSpPr/>
          <p:nvPr/>
        </p:nvSpPr>
        <p:spPr>
          <a:xfrm>
            <a:off x="6812280" y="2240280"/>
            <a:ext cx="4828032" cy="3840480"/>
          </a:xfrm>
          <a:prstGeom prst="roundRect">
            <a:avLst>
              <a:gd name="adj" fmla="val 2857"/>
            </a:avLst>
          </a:prstGeom>
          <a:solidFill>
            <a:srgbClr val="007A43"/>
          </a:solidFill>
          <a:ln w="12700">
            <a:solidFill>
              <a:srgbClr val="007A43"/>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20"/>
          <p:cNvSpPr txBox="1"/>
          <p:nvPr/>
        </p:nvSpPr>
        <p:spPr>
          <a:xfrm>
            <a:off x="7040880" y="2377440"/>
            <a:ext cx="4389120" cy="50292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Example courses</a:t>
            </a:r>
            <a:endParaRPr lang="en-US" sz="1900" dirty="0"/>
          </a:p>
        </p:txBody>
      </p:sp>
      <p:sp>
        <p:nvSpPr>
          <p:cNvPr id="25" name="Text 21"/>
          <p:cNvSpPr txBox="1"/>
          <p:nvPr/>
        </p:nvSpPr>
        <p:spPr>
          <a:xfrm>
            <a:off x="7040880" y="297180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Accounts</a:t>
            </a:r>
            <a:r>
              <a:rPr lang="en-US" sz="1300" dirty="0">
                <a:solidFill>
                  <a:srgbClr val="CDEBD9"/>
                </a:solidFill>
                <a:latin typeface="Arial" pitchFamily="34" charset="0"/>
                <a:ea typeface="Arial" pitchFamily="34" charset="-122"/>
                <a:cs typeface="Arial" pitchFamily="34" charset="-120"/>
              </a:rPr>
              <a:t>   Level 2</a:t>
            </a:r>
            <a:endParaRPr lang="en-US" sz="1500" dirty="0"/>
          </a:p>
        </p:txBody>
      </p:sp>
      <p:sp>
        <p:nvSpPr>
          <p:cNvPr id="26" name="Text 22"/>
          <p:cNvSpPr txBox="1"/>
          <p:nvPr/>
        </p:nvSpPr>
        <p:spPr>
          <a:xfrm>
            <a:off x="7040880" y="347472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Animal care and management</a:t>
            </a:r>
            <a:r>
              <a:rPr lang="en-US" sz="1300" dirty="0">
                <a:solidFill>
                  <a:srgbClr val="CDEBD9"/>
                </a:solidFill>
                <a:latin typeface="Arial" pitchFamily="34" charset="0"/>
                <a:ea typeface="Arial" pitchFamily="34" charset="-122"/>
                <a:cs typeface="Arial" pitchFamily="34" charset="-120"/>
              </a:rPr>
              <a:t>   Levels 1 and 2</a:t>
            </a:r>
            <a:endParaRPr lang="en-US" sz="1500" dirty="0"/>
          </a:p>
        </p:txBody>
      </p:sp>
      <p:sp>
        <p:nvSpPr>
          <p:cNvPr id="27" name="Text 23"/>
          <p:cNvSpPr txBox="1"/>
          <p:nvPr/>
        </p:nvSpPr>
        <p:spPr>
          <a:xfrm>
            <a:off x="7040880" y="397764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Health and social care</a:t>
            </a:r>
            <a:r>
              <a:rPr lang="en-US" sz="1300" dirty="0">
                <a:solidFill>
                  <a:srgbClr val="CDEBD9"/>
                </a:solidFill>
                <a:latin typeface="Arial" pitchFamily="34" charset="0"/>
                <a:ea typeface="Arial" pitchFamily="34" charset="-122"/>
                <a:cs typeface="Arial" pitchFamily="34" charset="-120"/>
              </a:rPr>
              <a:t>   Levels 1 and 2</a:t>
            </a:r>
            <a:endParaRPr lang="en-US" sz="1500" dirty="0"/>
          </a:p>
        </p:txBody>
      </p:sp>
      <p:sp>
        <p:nvSpPr>
          <p:cNvPr id="28" name="Text 24"/>
          <p:cNvSpPr txBox="1"/>
          <p:nvPr/>
        </p:nvSpPr>
        <p:spPr>
          <a:xfrm>
            <a:off x="7040880" y="448056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Plumbing</a:t>
            </a:r>
            <a:r>
              <a:rPr lang="en-US" sz="1300" dirty="0">
                <a:solidFill>
                  <a:srgbClr val="CDEBD9"/>
                </a:solidFill>
                <a:latin typeface="Arial" pitchFamily="34" charset="0"/>
                <a:ea typeface="Arial" pitchFamily="34" charset="-122"/>
                <a:cs typeface="Arial" pitchFamily="34" charset="-120"/>
              </a:rPr>
              <a:t>   Levels 1, 2 and 3</a:t>
            </a:r>
            <a:endParaRPr lang="en-US" sz="1500" dirty="0"/>
          </a:p>
        </p:txBody>
      </p:sp>
      <p:sp>
        <p:nvSpPr>
          <p:cNvPr id="29" name="Text 25"/>
          <p:cNvSpPr txBox="1"/>
          <p:nvPr/>
        </p:nvSpPr>
        <p:spPr>
          <a:xfrm>
            <a:off x="7040880" y="498348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Digital design (T Level)</a:t>
            </a:r>
            <a:r>
              <a:rPr lang="en-US" sz="1300" dirty="0">
                <a:solidFill>
                  <a:srgbClr val="CDEBD9"/>
                </a:solidFill>
                <a:latin typeface="Arial" pitchFamily="34" charset="0"/>
                <a:ea typeface="Arial" pitchFamily="34" charset="-122"/>
                <a:cs typeface="Arial" pitchFamily="34" charset="-120"/>
              </a:rPr>
              <a:t>   Level 3</a:t>
            </a:r>
            <a:endParaRPr lang="en-US" sz="1500" dirty="0"/>
          </a:p>
        </p:txBody>
      </p:sp>
      <p:sp>
        <p:nvSpPr>
          <p:cNvPr id="30" name="Text 26"/>
          <p:cNvSpPr txBox="1"/>
          <p:nvPr/>
        </p:nvSpPr>
        <p:spPr>
          <a:xfrm>
            <a:off x="7040880" y="5486400"/>
            <a:ext cx="443484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Sport</a:t>
            </a:r>
            <a:r>
              <a:rPr lang="en-US" sz="1300" dirty="0">
                <a:solidFill>
                  <a:srgbClr val="CDEBD9"/>
                </a:solidFill>
                <a:latin typeface="Arial" pitchFamily="34" charset="0"/>
                <a:ea typeface="Arial" pitchFamily="34" charset="-122"/>
                <a:cs typeface="Arial" pitchFamily="34" charset="-120"/>
              </a:rPr>
              <a:t>   Levels 1, 2 and 3</a:t>
            </a:r>
            <a:endParaRPr lang="en-US" sz="1500" dirty="0"/>
          </a:p>
        </p:txBody>
      </p:sp>
      <p:sp>
        <p:nvSpPr>
          <p:cNvPr id="31"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ppt_x"/>
                                          </p:val>
                                        </p:tav>
                                        <p:tav tm="100000">
                                          <p:val>
                                            <p:strVal val="#ppt_x"/>
                                          </p:val>
                                        </p:tav>
                                      </p:tavLst>
                                    </p:anim>
                                    <p:anim calcmode="lin" valueType="num">
                                      <p:cBhvr additive="base">
                                        <p:cTn id="58" dur="500" fill="hold"/>
                                        <p:tgtEl>
                                          <p:spTgt spid="23"/>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ppt_x"/>
                                          </p:val>
                                        </p:tav>
                                        <p:tav tm="100000">
                                          <p:val>
                                            <p:strVal val="#ppt_x"/>
                                          </p:val>
                                        </p:tav>
                                      </p:tavLst>
                                    </p:anim>
                                    <p:anim calcmode="lin" valueType="num">
                                      <p:cBhvr additive="base">
                                        <p:cTn id="66" dur="500" fill="hold"/>
                                        <p:tgtEl>
                                          <p:spTgt spid="2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500" fill="hold"/>
                                        <p:tgtEl>
                                          <p:spTgt spid="26"/>
                                        </p:tgtEl>
                                        <p:attrNameLst>
                                          <p:attrName>ppt_x</p:attrName>
                                        </p:attrNameLst>
                                      </p:cBhvr>
                                      <p:tavLst>
                                        <p:tav tm="0">
                                          <p:val>
                                            <p:strVal val="#ppt_x"/>
                                          </p:val>
                                        </p:tav>
                                        <p:tav tm="100000">
                                          <p:val>
                                            <p:strVal val="#ppt_x"/>
                                          </p:val>
                                        </p:tav>
                                      </p:tavLst>
                                    </p:anim>
                                    <p:anim calcmode="lin" valueType="num">
                                      <p:cBhvr additive="base">
                                        <p:cTn id="70" dur="500" fill="hold"/>
                                        <p:tgtEl>
                                          <p:spTgt spid="2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additive="base">
                                        <p:cTn id="73" dur="500" fill="hold"/>
                                        <p:tgtEl>
                                          <p:spTgt spid="27"/>
                                        </p:tgtEl>
                                        <p:attrNameLst>
                                          <p:attrName>ppt_x</p:attrName>
                                        </p:attrNameLst>
                                      </p:cBhvr>
                                      <p:tavLst>
                                        <p:tav tm="0">
                                          <p:val>
                                            <p:strVal val="#ppt_x"/>
                                          </p:val>
                                        </p:tav>
                                        <p:tav tm="100000">
                                          <p:val>
                                            <p:strVal val="#ppt_x"/>
                                          </p:val>
                                        </p:tav>
                                      </p:tavLst>
                                    </p:anim>
                                    <p:anim calcmode="lin" valueType="num">
                                      <p:cBhvr additive="base">
                                        <p:cTn id="74" dur="500" fill="hold"/>
                                        <p:tgtEl>
                                          <p:spTgt spid="2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fill="hold"/>
                                        <p:tgtEl>
                                          <p:spTgt spid="28"/>
                                        </p:tgtEl>
                                        <p:attrNameLst>
                                          <p:attrName>ppt_x</p:attrName>
                                        </p:attrNameLst>
                                      </p:cBhvr>
                                      <p:tavLst>
                                        <p:tav tm="0">
                                          <p:val>
                                            <p:strVal val="#ppt_x"/>
                                          </p:val>
                                        </p:tav>
                                        <p:tav tm="100000">
                                          <p:val>
                                            <p:strVal val="#ppt_x"/>
                                          </p:val>
                                        </p:tav>
                                      </p:tavLst>
                                    </p:anim>
                                    <p:anim calcmode="lin" valueType="num">
                                      <p:cBhvr additive="base">
                                        <p:cTn id="78" dur="500" fill="hold"/>
                                        <p:tgtEl>
                                          <p:spTgt spid="2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additive="base">
                                        <p:cTn id="81" dur="500" fill="hold"/>
                                        <p:tgtEl>
                                          <p:spTgt spid="29"/>
                                        </p:tgtEl>
                                        <p:attrNameLst>
                                          <p:attrName>ppt_x</p:attrName>
                                        </p:attrNameLst>
                                      </p:cBhvr>
                                      <p:tavLst>
                                        <p:tav tm="0">
                                          <p:val>
                                            <p:strVal val="#ppt_x"/>
                                          </p:val>
                                        </p:tav>
                                        <p:tav tm="100000">
                                          <p:val>
                                            <p:strVal val="#ppt_x"/>
                                          </p:val>
                                        </p:tav>
                                      </p:tavLst>
                                    </p:anim>
                                    <p:anim calcmode="lin" valueType="num">
                                      <p:cBhvr additive="base">
                                        <p:cTn id="82" dur="500" fill="hold"/>
                                        <p:tgtEl>
                                          <p:spTgt spid="29"/>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additive="base">
                                        <p:cTn id="85" dur="500" fill="hold"/>
                                        <p:tgtEl>
                                          <p:spTgt spid="30"/>
                                        </p:tgtEl>
                                        <p:attrNameLst>
                                          <p:attrName>ppt_x</p:attrName>
                                        </p:attrNameLst>
                                      </p:cBhvr>
                                      <p:tavLst>
                                        <p:tav tm="0">
                                          <p:val>
                                            <p:strVal val="#ppt_x"/>
                                          </p:val>
                                        </p:tav>
                                        <p:tav tm="100000">
                                          <p:val>
                                            <p:strVal val="#ppt_x"/>
                                          </p:val>
                                        </p:tav>
                                      </p:tavLst>
                                    </p:anim>
                                    <p:anim calcmode="lin" valueType="num">
                                      <p:cBhvr additive="base">
                                        <p:cTn id="8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additive="base">
                                        <p:cTn id="91" dur="500" fill="hold"/>
                                        <p:tgtEl>
                                          <p:spTgt spid="19"/>
                                        </p:tgtEl>
                                        <p:attrNameLst>
                                          <p:attrName>ppt_x</p:attrName>
                                        </p:attrNameLst>
                                      </p:cBhvr>
                                      <p:tavLst>
                                        <p:tav tm="0">
                                          <p:val>
                                            <p:strVal val="#ppt_x"/>
                                          </p:val>
                                        </p:tav>
                                        <p:tav tm="100000">
                                          <p:val>
                                            <p:strVal val="#ppt_x"/>
                                          </p:val>
                                        </p:tav>
                                      </p:tavLst>
                                    </p:anim>
                                    <p:anim calcmode="lin" valueType="num">
                                      <p:cBhvr additive="base">
                                        <p:cTn id="92" dur="500" fill="hold"/>
                                        <p:tgtEl>
                                          <p:spTgt spid="1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additive="base">
                                        <p:cTn id="95" dur="500" fill="hold"/>
                                        <p:tgtEl>
                                          <p:spTgt spid="20"/>
                                        </p:tgtEl>
                                        <p:attrNameLst>
                                          <p:attrName>ppt_x</p:attrName>
                                        </p:attrNameLst>
                                      </p:cBhvr>
                                      <p:tavLst>
                                        <p:tav tm="0">
                                          <p:val>
                                            <p:strVal val="#ppt_x"/>
                                          </p:val>
                                        </p:tav>
                                        <p:tav tm="100000">
                                          <p:val>
                                            <p:strVal val="#ppt_x"/>
                                          </p:val>
                                        </p:tav>
                                      </p:tavLst>
                                    </p:anim>
                                    <p:anim calcmode="lin" valueType="num">
                                      <p:cBhvr additive="base">
                                        <p:cTn id="96" dur="500" fill="hold"/>
                                        <p:tgtEl>
                                          <p:spTgt spid="20"/>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500" fill="hold"/>
                                        <p:tgtEl>
                                          <p:spTgt spid="21"/>
                                        </p:tgtEl>
                                        <p:attrNameLst>
                                          <p:attrName>ppt_x</p:attrName>
                                        </p:attrNameLst>
                                      </p:cBhvr>
                                      <p:tavLst>
                                        <p:tav tm="0">
                                          <p:val>
                                            <p:strVal val="#ppt_x"/>
                                          </p:val>
                                        </p:tav>
                                        <p:tav tm="100000">
                                          <p:val>
                                            <p:strVal val="#ppt_x"/>
                                          </p:val>
                                        </p:tav>
                                      </p:tavLst>
                                    </p:anim>
                                    <p:anim calcmode="lin" valueType="num">
                                      <p:cBhvr additive="base">
                                        <p:cTn id="100" dur="500" fill="hold"/>
                                        <p:tgtEl>
                                          <p:spTgt spid="2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fill="hold"/>
                                        <p:tgtEl>
                                          <p:spTgt spid="22"/>
                                        </p:tgtEl>
                                        <p:attrNameLst>
                                          <p:attrName>ppt_x</p:attrName>
                                        </p:attrNameLst>
                                      </p:cBhvr>
                                      <p:tavLst>
                                        <p:tav tm="0">
                                          <p:val>
                                            <p:strVal val="#ppt_x"/>
                                          </p:val>
                                        </p:tav>
                                        <p:tav tm="100000">
                                          <p:val>
                                            <p:strVal val="#ppt_x"/>
                                          </p:val>
                                        </p:tav>
                                      </p:tavLst>
                                    </p:anim>
                                    <p:anim calcmode="lin" valueType="num">
                                      <p:cBhvr additive="base">
                                        <p:cTn id="10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Technical pathway: T Levels</a:t>
            </a:r>
            <a:endParaRPr lang="en-US" sz="3200" dirty="0"/>
          </a:p>
        </p:txBody>
      </p:sp>
      <p:sp>
        <p:nvSpPr>
          <p:cNvPr id="3" name="Text 1"/>
          <p:cNvSpPr txBox="1"/>
          <p:nvPr/>
        </p:nvSpPr>
        <p:spPr>
          <a:xfrm>
            <a:off x="548640" y="1325880"/>
            <a:ext cx="11091672" cy="45720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T Levels train you for a specific job area. They are mostly taught in colleges.</a:t>
            </a:r>
            <a:endParaRPr lang="en-US" sz="1800" dirty="0"/>
          </a:p>
        </p:txBody>
      </p:sp>
      <p:sp>
        <p:nvSpPr>
          <p:cNvPr id="4" name="2 years"/>
          <p:cNvSpPr/>
          <p:nvPr/>
        </p:nvSpPr>
        <p:spPr>
          <a:xfrm>
            <a:off x="548640" y="1965960"/>
            <a:ext cx="2624328"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accent bar"/>
          <p:cNvSpPr/>
          <p:nvPr/>
        </p:nvSpPr>
        <p:spPr>
          <a:xfrm>
            <a:off x="548640" y="1965960"/>
            <a:ext cx="2624328" cy="109728"/>
          </a:xfrm>
          <a:prstGeom prst="rect">
            <a:avLst/>
          </a:prstGeom>
          <a:solidFill>
            <a:srgbClr val="0072BA"/>
          </a:solidFill>
          <a:ln w="12700">
            <a:solidFill>
              <a:srgbClr val="0072BA"/>
            </a:solidFill>
            <a:prstDash val="solid"/>
          </a:ln>
        </p:spPr>
        <p:txBody>
          <a:bodyPr/>
          <a:lstStyle/>
          <a:p>
            <a:endParaRPr lang="en-GB"/>
          </a:p>
        </p:txBody>
      </p:sp>
      <p:sp>
        <p:nvSpPr>
          <p:cNvPr id="6" name="Text 4"/>
          <p:cNvSpPr txBox="1"/>
          <p:nvPr/>
        </p:nvSpPr>
        <p:spPr>
          <a:xfrm>
            <a:off x="685800" y="2148840"/>
            <a:ext cx="2350008" cy="685800"/>
          </a:xfrm>
          <a:prstGeom prst="rect">
            <a:avLst/>
          </a:prstGeom>
          <a:noFill/>
          <a:ln/>
        </p:spPr>
        <p:txBody>
          <a:bodyPr wrap="square" lIns="0" tIns="0" rIns="0" bIns="0" rtlCol="0" anchor="ctr"/>
          <a:lstStyle/>
          <a:p>
            <a:pPr marL="0" indent="0" algn="ctr">
              <a:buNone/>
            </a:pPr>
            <a:r>
              <a:rPr lang="en-US" sz="3000" b="1" dirty="0">
                <a:solidFill>
                  <a:srgbClr val="004077"/>
                </a:solidFill>
                <a:latin typeface="Arial" pitchFamily="34" charset="0"/>
                <a:ea typeface="Arial" pitchFamily="34" charset="-122"/>
                <a:cs typeface="Arial" pitchFamily="34" charset="-120"/>
              </a:rPr>
              <a:t>2 years</a:t>
            </a:r>
            <a:endParaRPr lang="en-US" sz="3000" dirty="0"/>
          </a:p>
        </p:txBody>
      </p:sp>
      <p:sp>
        <p:nvSpPr>
          <p:cNvPr id="7" name="Text 5"/>
          <p:cNvSpPr txBox="1"/>
          <p:nvPr/>
        </p:nvSpPr>
        <p:spPr>
          <a:xfrm>
            <a:off x="685800" y="2834640"/>
            <a:ext cx="2350008" cy="73152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a Level 3 qualification</a:t>
            </a:r>
            <a:endParaRPr lang="en-US" sz="1400" dirty="0"/>
          </a:p>
        </p:txBody>
      </p:sp>
      <p:sp>
        <p:nvSpPr>
          <p:cNvPr id="8" name="3 A levels"/>
          <p:cNvSpPr/>
          <p:nvPr/>
        </p:nvSpPr>
        <p:spPr>
          <a:xfrm>
            <a:off x="3364992" y="1965960"/>
            <a:ext cx="2624328"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accent bar"/>
          <p:cNvSpPr/>
          <p:nvPr/>
        </p:nvSpPr>
        <p:spPr>
          <a:xfrm>
            <a:off x="3364992" y="1965960"/>
            <a:ext cx="2624328" cy="109728"/>
          </a:xfrm>
          <a:prstGeom prst="rect">
            <a:avLst/>
          </a:prstGeom>
          <a:solidFill>
            <a:srgbClr val="0072BA"/>
          </a:solidFill>
          <a:ln w="12700">
            <a:solidFill>
              <a:srgbClr val="0072BA"/>
            </a:solidFill>
            <a:prstDash val="solid"/>
          </a:ln>
        </p:spPr>
        <p:txBody>
          <a:bodyPr/>
          <a:lstStyle/>
          <a:p>
            <a:endParaRPr lang="en-GB"/>
          </a:p>
        </p:txBody>
      </p:sp>
      <p:sp>
        <p:nvSpPr>
          <p:cNvPr id="10" name="Text 8"/>
          <p:cNvSpPr txBox="1"/>
          <p:nvPr/>
        </p:nvSpPr>
        <p:spPr>
          <a:xfrm>
            <a:off x="3502152" y="2148840"/>
            <a:ext cx="2350008" cy="685800"/>
          </a:xfrm>
          <a:prstGeom prst="rect">
            <a:avLst/>
          </a:prstGeom>
          <a:noFill/>
          <a:ln/>
        </p:spPr>
        <p:txBody>
          <a:bodyPr wrap="square" lIns="0" tIns="0" rIns="0" bIns="0" rtlCol="0" anchor="ctr"/>
          <a:lstStyle/>
          <a:p>
            <a:pPr marL="0" indent="0" algn="ctr">
              <a:buNone/>
            </a:pPr>
            <a:r>
              <a:rPr lang="en-US" sz="3000" b="1" dirty="0">
                <a:solidFill>
                  <a:srgbClr val="004077"/>
                </a:solidFill>
                <a:latin typeface="Arial" pitchFamily="34" charset="0"/>
                <a:ea typeface="Arial" pitchFamily="34" charset="-122"/>
                <a:cs typeface="Arial" pitchFamily="34" charset="-120"/>
              </a:rPr>
              <a:t>3 A levels</a:t>
            </a:r>
            <a:endParaRPr lang="en-US" sz="3000" dirty="0"/>
          </a:p>
        </p:txBody>
      </p:sp>
      <p:sp>
        <p:nvSpPr>
          <p:cNvPr id="11" name="Text 9"/>
          <p:cNvSpPr txBox="1"/>
          <p:nvPr/>
        </p:nvSpPr>
        <p:spPr>
          <a:xfrm>
            <a:off x="3502152" y="2834640"/>
            <a:ext cx="2350008" cy="73152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1 T Level is worth the same UCAS points</a:t>
            </a:r>
            <a:endParaRPr lang="en-US" sz="1400" dirty="0"/>
          </a:p>
        </p:txBody>
      </p:sp>
      <p:sp>
        <p:nvSpPr>
          <p:cNvPr id="12" name="45 days"/>
          <p:cNvSpPr/>
          <p:nvPr/>
        </p:nvSpPr>
        <p:spPr>
          <a:xfrm>
            <a:off x="6181344" y="1965960"/>
            <a:ext cx="2624328"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accent bar"/>
          <p:cNvSpPr/>
          <p:nvPr/>
        </p:nvSpPr>
        <p:spPr>
          <a:xfrm>
            <a:off x="6181344" y="1965960"/>
            <a:ext cx="2624328" cy="109728"/>
          </a:xfrm>
          <a:prstGeom prst="rect">
            <a:avLst/>
          </a:prstGeom>
          <a:solidFill>
            <a:srgbClr val="0072BA"/>
          </a:solidFill>
          <a:ln w="12700">
            <a:solidFill>
              <a:srgbClr val="0072BA"/>
            </a:solidFill>
            <a:prstDash val="solid"/>
          </a:ln>
        </p:spPr>
        <p:txBody>
          <a:bodyPr/>
          <a:lstStyle/>
          <a:p>
            <a:endParaRPr lang="en-GB"/>
          </a:p>
        </p:txBody>
      </p:sp>
      <p:sp>
        <p:nvSpPr>
          <p:cNvPr id="14" name="Text 12"/>
          <p:cNvSpPr txBox="1"/>
          <p:nvPr/>
        </p:nvSpPr>
        <p:spPr>
          <a:xfrm>
            <a:off x="6318504" y="2148840"/>
            <a:ext cx="2350008" cy="685800"/>
          </a:xfrm>
          <a:prstGeom prst="rect">
            <a:avLst/>
          </a:prstGeom>
          <a:noFill/>
          <a:ln/>
        </p:spPr>
        <p:txBody>
          <a:bodyPr wrap="square" lIns="0" tIns="0" rIns="0" bIns="0" rtlCol="0" anchor="ctr"/>
          <a:lstStyle/>
          <a:p>
            <a:pPr marL="0" indent="0" algn="ctr">
              <a:buNone/>
            </a:pPr>
            <a:r>
              <a:rPr lang="en-US" sz="3000" b="1" dirty="0">
                <a:solidFill>
                  <a:srgbClr val="004077"/>
                </a:solidFill>
                <a:latin typeface="Arial" pitchFamily="34" charset="0"/>
                <a:ea typeface="Arial" pitchFamily="34" charset="-122"/>
                <a:cs typeface="Arial" pitchFamily="34" charset="-120"/>
              </a:rPr>
              <a:t>45 days</a:t>
            </a:r>
            <a:endParaRPr lang="en-US" sz="3000" dirty="0"/>
          </a:p>
        </p:txBody>
      </p:sp>
      <p:sp>
        <p:nvSpPr>
          <p:cNvPr id="15" name="Text 13"/>
          <p:cNvSpPr txBox="1"/>
          <p:nvPr/>
        </p:nvSpPr>
        <p:spPr>
          <a:xfrm>
            <a:off x="6318504" y="2834640"/>
            <a:ext cx="2350008" cy="73152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on an industry placement with an employer</a:t>
            </a:r>
            <a:endParaRPr lang="en-US" sz="1400" dirty="0"/>
          </a:p>
        </p:txBody>
      </p:sp>
      <p:sp>
        <p:nvSpPr>
          <p:cNvPr id="16" name="80% / 20%"/>
          <p:cNvSpPr/>
          <p:nvPr/>
        </p:nvSpPr>
        <p:spPr>
          <a:xfrm>
            <a:off x="8997696" y="1965960"/>
            <a:ext cx="2624328"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accent bar"/>
          <p:cNvSpPr/>
          <p:nvPr/>
        </p:nvSpPr>
        <p:spPr>
          <a:xfrm>
            <a:off x="8997696" y="1965960"/>
            <a:ext cx="2624328" cy="109728"/>
          </a:xfrm>
          <a:prstGeom prst="rect">
            <a:avLst/>
          </a:prstGeom>
          <a:solidFill>
            <a:srgbClr val="0072BA"/>
          </a:solidFill>
          <a:ln w="12700">
            <a:solidFill>
              <a:srgbClr val="0072BA"/>
            </a:solidFill>
            <a:prstDash val="solid"/>
          </a:ln>
        </p:spPr>
        <p:txBody>
          <a:bodyPr/>
          <a:lstStyle/>
          <a:p>
            <a:endParaRPr lang="en-GB"/>
          </a:p>
        </p:txBody>
      </p:sp>
      <p:sp>
        <p:nvSpPr>
          <p:cNvPr id="18" name="Text 16"/>
          <p:cNvSpPr txBox="1"/>
          <p:nvPr/>
        </p:nvSpPr>
        <p:spPr>
          <a:xfrm>
            <a:off x="9134856" y="2148840"/>
            <a:ext cx="2350008" cy="685800"/>
          </a:xfrm>
          <a:prstGeom prst="rect">
            <a:avLst/>
          </a:prstGeom>
          <a:noFill/>
          <a:ln/>
        </p:spPr>
        <p:txBody>
          <a:bodyPr wrap="square" lIns="0" tIns="0" rIns="0" bIns="0" rtlCol="0" anchor="ctr"/>
          <a:lstStyle/>
          <a:p>
            <a:pPr marL="0" indent="0" algn="ctr">
              <a:buNone/>
            </a:pPr>
            <a:r>
              <a:rPr lang="en-US" sz="3000" b="1" dirty="0">
                <a:solidFill>
                  <a:srgbClr val="004077"/>
                </a:solidFill>
                <a:latin typeface="Arial" pitchFamily="34" charset="0"/>
                <a:ea typeface="Arial" pitchFamily="34" charset="-122"/>
                <a:cs typeface="Arial" pitchFamily="34" charset="-120"/>
              </a:rPr>
              <a:t>80% / 20%</a:t>
            </a:r>
            <a:endParaRPr lang="en-US" sz="3000" dirty="0"/>
          </a:p>
        </p:txBody>
      </p:sp>
      <p:sp>
        <p:nvSpPr>
          <p:cNvPr id="19" name="Text 17"/>
          <p:cNvSpPr txBox="1"/>
          <p:nvPr/>
        </p:nvSpPr>
        <p:spPr>
          <a:xfrm>
            <a:off x="9134856" y="2834640"/>
            <a:ext cx="2350008" cy="73152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classroom time / placement time</a:t>
            </a:r>
            <a:endParaRPr lang="en-US" sz="1400" dirty="0"/>
          </a:p>
        </p:txBody>
      </p:sp>
      <p:grpSp>
        <p:nvGrpSpPr>
          <p:cNvPr id="46" name="Group 45">
            <a:extLst>
              <a:ext uri="{FF2B5EF4-FFF2-40B4-BE49-F238E27FC236}">
                <a16:creationId xmlns:a16="http://schemas.microsoft.com/office/drawing/2014/main" id="{FB6648E2-47C8-FE58-B3B2-EFA2BEDC9F40}"/>
              </a:ext>
            </a:extLst>
          </p:cNvPr>
          <p:cNvGrpSpPr/>
          <p:nvPr/>
        </p:nvGrpSpPr>
        <p:grpSpPr>
          <a:xfrm>
            <a:off x="548640" y="3840480"/>
            <a:ext cx="11091672" cy="1527048"/>
            <a:chOff x="548640" y="3840480"/>
            <a:chExt cx="11091672" cy="1527048"/>
          </a:xfrm>
        </p:grpSpPr>
        <p:sp>
          <p:nvSpPr>
            <p:cNvPr id="20" name="Text 18"/>
            <p:cNvSpPr txBox="1"/>
            <p:nvPr/>
          </p:nvSpPr>
          <p:spPr>
            <a:xfrm>
              <a:off x="548640" y="3840480"/>
              <a:ext cx="11091672" cy="41148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Some T Level subjects:</a:t>
              </a:r>
              <a:endParaRPr lang="en-US" sz="1700" dirty="0"/>
            </a:p>
          </p:txBody>
        </p:sp>
        <p:sp>
          <p:nvSpPr>
            <p:cNvPr id="21" name="Digital"/>
            <p:cNvSpPr/>
            <p:nvPr/>
          </p:nvSpPr>
          <p:spPr>
            <a:xfrm>
              <a:off x="54864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22" name="Text 20"/>
            <p:cNvSpPr txBox="1"/>
            <p:nvPr/>
          </p:nvSpPr>
          <p:spPr>
            <a:xfrm>
              <a:off x="54864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Digital</a:t>
              </a:r>
              <a:endParaRPr lang="en-US" sz="1250" dirty="0"/>
            </a:p>
          </p:txBody>
        </p:sp>
        <p:sp>
          <p:nvSpPr>
            <p:cNvPr id="23" name="Health"/>
            <p:cNvSpPr/>
            <p:nvPr/>
          </p:nvSpPr>
          <p:spPr>
            <a:xfrm>
              <a:off x="278892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24" name="Text 22"/>
            <p:cNvSpPr txBox="1"/>
            <p:nvPr/>
          </p:nvSpPr>
          <p:spPr>
            <a:xfrm>
              <a:off x="278892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Health</a:t>
              </a:r>
              <a:endParaRPr lang="en-US" sz="1250" dirty="0"/>
            </a:p>
          </p:txBody>
        </p:sp>
        <p:sp>
          <p:nvSpPr>
            <p:cNvPr id="25" name="Healthcare science"/>
            <p:cNvSpPr/>
            <p:nvPr/>
          </p:nvSpPr>
          <p:spPr>
            <a:xfrm>
              <a:off x="502920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26" name="Text 24"/>
            <p:cNvSpPr txBox="1"/>
            <p:nvPr/>
          </p:nvSpPr>
          <p:spPr>
            <a:xfrm>
              <a:off x="502920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Healthcare science</a:t>
              </a:r>
              <a:endParaRPr lang="en-US" sz="1250" dirty="0"/>
            </a:p>
          </p:txBody>
        </p:sp>
        <p:sp>
          <p:nvSpPr>
            <p:cNvPr id="27" name="Science"/>
            <p:cNvSpPr/>
            <p:nvPr/>
          </p:nvSpPr>
          <p:spPr>
            <a:xfrm>
              <a:off x="726948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28" name="Text 26"/>
            <p:cNvSpPr txBox="1"/>
            <p:nvPr/>
          </p:nvSpPr>
          <p:spPr>
            <a:xfrm>
              <a:off x="726948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Science</a:t>
              </a:r>
              <a:endParaRPr lang="en-US" sz="1250" dirty="0"/>
            </a:p>
          </p:txBody>
        </p:sp>
        <p:sp>
          <p:nvSpPr>
            <p:cNvPr id="29" name="Education and early years"/>
            <p:cNvSpPr/>
            <p:nvPr/>
          </p:nvSpPr>
          <p:spPr>
            <a:xfrm>
              <a:off x="9509760" y="4343400"/>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0" name="Text 28"/>
            <p:cNvSpPr txBox="1"/>
            <p:nvPr/>
          </p:nvSpPr>
          <p:spPr>
            <a:xfrm>
              <a:off x="9509760" y="4343400"/>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Education and early years</a:t>
              </a:r>
              <a:endParaRPr lang="en-US" sz="1250" dirty="0"/>
            </a:p>
          </p:txBody>
        </p:sp>
        <p:sp>
          <p:nvSpPr>
            <p:cNvPr id="31" name="Engineering"/>
            <p:cNvSpPr/>
            <p:nvPr/>
          </p:nvSpPr>
          <p:spPr>
            <a:xfrm>
              <a:off x="54864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2" name="Text 30"/>
            <p:cNvSpPr txBox="1"/>
            <p:nvPr/>
          </p:nvSpPr>
          <p:spPr>
            <a:xfrm>
              <a:off x="54864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Engineering</a:t>
              </a:r>
              <a:endParaRPr lang="en-US" sz="1250" dirty="0"/>
            </a:p>
          </p:txBody>
        </p:sp>
        <p:sp>
          <p:nvSpPr>
            <p:cNvPr id="33" name="Onsite construction"/>
            <p:cNvSpPr/>
            <p:nvPr/>
          </p:nvSpPr>
          <p:spPr>
            <a:xfrm>
              <a:off x="278892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4" name="Text 32"/>
            <p:cNvSpPr txBox="1"/>
            <p:nvPr/>
          </p:nvSpPr>
          <p:spPr>
            <a:xfrm>
              <a:off x="278892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Onsite construction</a:t>
              </a:r>
              <a:endParaRPr lang="en-US" sz="1250" dirty="0"/>
            </a:p>
          </p:txBody>
        </p:sp>
        <p:sp>
          <p:nvSpPr>
            <p:cNvPr id="35" name="Building services engineering"/>
            <p:cNvSpPr/>
            <p:nvPr/>
          </p:nvSpPr>
          <p:spPr>
            <a:xfrm>
              <a:off x="502920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6" name="Text 34"/>
            <p:cNvSpPr txBox="1"/>
            <p:nvPr/>
          </p:nvSpPr>
          <p:spPr>
            <a:xfrm>
              <a:off x="502920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Building services engineering</a:t>
              </a:r>
              <a:endParaRPr lang="en-US" sz="1250" dirty="0"/>
            </a:p>
          </p:txBody>
        </p:sp>
        <p:sp>
          <p:nvSpPr>
            <p:cNvPr id="37" name="Accounting"/>
            <p:cNvSpPr/>
            <p:nvPr/>
          </p:nvSpPr>
          <p:spPr>
            <a:xfrm>
              <a:off x="726948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38" name="Text 36"/>
            <p:cNvSpPr txBox="1"/>
            <p:nvPr/>
          </p:nvSpPr>
          <p:spPr>
            <a:xfrm>
              <a:off x="726948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Accounting</a:t>
              </a:r>
              <a:endParaRPr lang="en-US" sz="1250" dirty="0"/>
            </a:p>
          </p:txBody>
        </p:sp>
        <p:sp>
          <p:nvSpPr>
            <p:cNvPr id="39" name="Agriculture"/>
            <p:cNvSpPr/>
            <p:nvPr/>
          </p:nvSpPr>
          <p:spPr>
            <a:xfrm>
              <a:off x="9509760" y="4910328"/>
              <a:ext cx="2103120" cy="457200"/>
            </a:xfrm>
            <a:prstGeom prst="roundRect">
              <a:avLst>
                <a:gd name="adj" fmla="val 50000"/>
              </a:avLst>
            </a:prstGeom>
            <a:solidFill>
              <a:schemeClr val="accent4">
                <a:lumMod val="20000"/>
                <a:lumOff val="80000"/>
              </a:schemeClr>
            </a:solidFill>
            <a:ln w="12700">
              <a:solidFill>
                <a:srgbClr val="DCEDF9"/>
              </a:solidFill>
              <a:prstDash val="solid"/>
            </a:ln>
          </p:spPr>
          <p:txBody>
            <a:bodyPr/>
            <a:lstStyle/>
            <a:p>
              <a:endParaRPr lang="en-GB"/>
            </a:p>
          </p:txBody>
        </p:sp>
        <p:sp>
          <p:nvSpPr>
            <p:cNvPr id="40" name="Text 38"/>
            <p:cNvSpPr txBox="1"/>
            <p:nvPr/>
          </p:nvSpPr>
          <p:spPr>
            <a:xfrm>
              <a:off x="9509760" y="4910328"/>
              <a:ext cx="2103120" cy="45720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250" b="1" dirty="0">
                  <a:solidFill>
                    <a:srgbClr val="004077"/>
                  </a:solidFill>
                  <a:latin typeface="Arial" pitchFamily="34" charset="0"/>
                  <a:ea typeface="Arial" pitchFamily="34" charset="-122"/>
                  <a:cs typeface="Arial" pitchFamily="34" charset="-120"/>
                </a:rPr>
                <a:t>Agriculture</a:t>
              </a:r>
              <a:endParaRPr lang="en-US" sz="1250" dirty="0"/>
            </a:p>
          </p:txBody>
        </p:sp>
      </p:grpSp>
      <p:sp>
        <p:nvSpPr>
          <p:cNvPr id="41" name="question bar"/>
          <p:cNvSpPr/>
          <p:nvPr/>
        </p:nvSpPr>
        <p:spPr>
          <a:xfrm>
            <a:off x="548640" y="5577840"/>
            <a:ext cx="11091672" cy="548640"/>
          </a:xfrm>
          <a:prstGeom prst="roundRect">
            <a:avLst>
              <a:gd name="adj" fmla="val 20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42" name="question circle"/>
          <p:cNvSpPr/>
          <p:nvPr/>
        </p:nvSpPr>
        <p:spPr>
          <a:xfrm>
            <a:off x="731520" y="561441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43" name="question icon" descr="preencoded.png"/>
          <p:cNvPicPr>
            <a:picLocks noChangeAspect="1"/>
          </p:cNvPicPr>
          <p:nvPr/>
        </p:nvPicPr>
        <p:blipFill>
          <a:blip r:embed="rId3"/>
          <a:stretch>
            <a:fillRect/>
          </a:stretch>
        </p:blipFill>
        <p:spPr>
          <a:xfrm>
            <a:off x="845637" y="5728533"/>
            <a:ext cx="247254" cy="247254"/>
          </a:xfrm>
          <a:prstGeom prst="rect">
            <a:avLst/>
          </a:prstGeom>
        </p:spPr>
      </p:pic>
      <p:sp>
        <p:nvSpPr>
          <p:cNvPr id="44" name="Text 41"/>
          <p:cNvSpPr txBox="1"/>
          <p:nvPr/>
        </p:nvSpPr>
        <p:spPr>
          <a:xfrm>
            <a:off x="1371600" y="5577840"/>
            <a:ext cx="10085832" cy="54864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 Levels give you UCAS points, which can get you onto a higher-level course.</a:t>
            </a:r>
            <a:endParaRPr lang="en-US" sz="2000" dirty="0"/>
          </a:p>
        </p:txBody>
      </p:sp>
      <p:sp>
        <p:nvSpPr>
          <p:cNvPr id="4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ppt_x"/>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ppt_x"/>
                                          </p:val>
                                        </p:tav>
                                        <p:tav tm="100000">
                                          <p:val>
                                            <p:strVal val="#ppt_x"/>
                                          </p:val>
                                        </p:tav>
                                      </p:tavLst>
                                    </p:anim>
                                    <p:anim calcmode="lin" valueType="num">
                                      <p:cBhvr additive="base">
                                        <p:cTn id="7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additive="base">
                                        <p:cTn id="79" dur="500" fill="hold"/>
                                        <p:tgtEl>
                                          <p:spTgt spid="41"/>
                                        </p:tgtEl>
                                        <p:attrNameLst>
                                          <p:attrName>ppt_x</p:attrName>
                                        </p:attrNameLst>
                                      </p:cBhvr>
                                      <p:tavLst>
                                        <p:tav tm="0">
                                          <p:val>
                                            <p:strVal val="#ppt_x"/>
                                          </p:val>
                                        </p:tav>
                                        <p:tav tm="100000">
                                          <p:val>
                                            <p:strVal val="#ppt_x"/>
                                          </p:val>
                                        </p:tav>
                                      </p:tavLst>
                                    </p:anim>
                                    <p:anim calcmode="lin" valueType="num">
                                      <p:cBhvr additive="base">
                                        <p:cTn id="80" dur="500" fill="hold"/>
                                        <p:tgtEl>
                                          <p:spTgt spid="41"/>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additive="base">
                                        <p:cTn id="83" dur="500" fill="hold"/>
                                        <p:tgtEl>
                                          <p:spTgt spid="42"/>
                                        </p:tgtEl>
                                        <p:attrNameLst>
                                          <p:attrName>ppt_x</p:attrName>
                                        </p:attrNameLst>
                                      </p:cBhvr>
                                      <p:tavLst>
                                        <p:tav tm="0">
                                          <p:val>
                                            <p:strVal val="#ppt_x"/>
                                          </p:val>
                                        </p:tav>
                                        <p:tav tm="100000">
                                          <p:val>
                                            <p:strVal val="#ppt_x"/>
                                          </p:val>
                                        </p:tav>
                                      </p:tavLst>
                                    </p:anim>
                                    <p:anim calcmode="lin" valueType="num">
                                      <p:cBhvr additive="base">
                                        <p:cTn id="84" dur="500" fill="hold"/>
                                        <p:tgtEl>
                                          <p:spTgt spid="42"/>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additive="base">
                                        <p:cTn id="87" dur="500" fill="hold"/>
                                        <p:tgtEl>
                                          <p:spTgt spid="43"/>
                                        </p:tgtEl>
                                        <p:attrNameLst>
                                          <p:attrName>ppt_x</p:attrName>
                                        </p:attrNameLst>
                                      </p:cBhvr>
                                      <p:tavLst>
                                        <p:tav tm="0">
                                          <p:val>
                                            <p:strVal val="#ppt_x"/>
                                          </p:val>
                                        </p:tav>
                                        <p:tav tm="100000">
                                          <p:val>
                                            <p:strVal val="#ppt_x"/>
                                          </p:val>
                                        </p:tav>
                                      </p:tavLst>
                                    </p:anim>
                                    <p:anim calcmode="lin" valueType="num">
                                      <p:cBhvr additive="base">
                                        <p:cTn id="88" dur="500" fill="hold"/>
                                        <p:tgtEl>
                                          <p:spTgt spid="4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additive="base">
                                        <p:cTn id="91" dur="500" fill="hold"/>
                                        <p:tgtEl>
                                          <p:spTgt spid="44"/>
                                        </p:tgtEl>
                                        <p:attrNameLst>
                                          <p:attrName>ppt_x</p:attrName>
                                        </p:attrNameLst>
                                      </p:cBhvr>
                                      <p:tavLst>
                                        <p:tav tm="0">
                                          <p:val>
                                            <p:strVal val="#ppt_x"/>
                                          </p:val>
                                        </p:tav>
                                        <p:tav tm="100000">
                                          <p:val>
                                            <p:strVal val="#ppt_x"/>
                                          </p:val>
                                        </p:tav>
                                      </p:tavLst>
                                    </p:anim>
                                    <p:anim calcmode="lin" valueType="num">
                                      <p:cBhvr additive="base">
                                        <p:cTn id="9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41" grpId="0" animBg="1"/>
      <p:bldP spid="42" grpId="0" animBg="1"/>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Work-based pathway: apprenticeships</a:t>
            </a:r>
            <a:endParaRPr lang="en-US" sz="3200" dirty="0"/>
          </a:p>
        </p:txBody>
      </p:sp>
      <p:sp>
        <p:nvSpPr>
          <p:cNvPr id="3" name="Levels 6–7"/>
          <p:cNvSpPr/>
          <p:nvPr/>
        </p:nvSpPr>
        <p:spPr>
          <a:xfrm>
            <a:off x="548640" y="1463040"/>
            <a:ext cx="1280160" cy="822960"/>
          </a:xfrm>
          <a:prstGeom prst="roundRect">
            <a:avLst>
              <a:gd name="adj" fmla="val 8889"/>
            </a:avLst>
          </a:prstGeom>
          <a:solidFill>
            <a:srgbClr val="6F8F00"/>
          </a:solidFill>
          <a:ln w="12700">
            <a:solidFill>
              <a:srgbClr val="6F8F00"/>
            </a:solidFill>
            <a:prstDash val="solid"/>
          </a:ln>
        </p:spPr>
        <p:txBody>
          <a:bodyPr/>
          <a:lstStyle/>
          <a:p>
            <a:endParaRPr lang="en-GB"/>
          </a:p>
        </p:txBody>
      </p:sp>
      <p:sp>
        <p:nvSpPr>
          <p:cNvPr id="4" name="Text 2"/>
          <p:cNvSpPr txBox="1"/>
          <p:nvPr/>
        </p:nvSpPr>
        <p:spPr>
          <a:xfrm>
            <a:off x="548640" y="1463040"/>
            <a:ext cx="128016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Levels 6–7</a:t>
            </a:r>
            <a:endParaRPr lang="en-US" sz="1300" dirty="0"/>
          </a:p>
        </p:txBody>
      </p:sp>
      <p:sp>
        <p:nvSpPr>
          <p:cNvPr id="5" name="Degree apprenticeship"/>
          <p:cNvSpPr/>
          <p:nvPr/>
        </p:nvSpPr>
        <p:spPr>
          <a:xfrm>
            <a:off x="1920240" y="1463040"/>
            <a:ext cx="3017520" cy="822960"/>
          </a:xfrm>
          <a:prstGeom prst="roundRect">
            <a:avLst>
              <a:gd name="adj" fmla="val 1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6" name="Text 4"/>
          <p:cNvSpPr txBox="1"/>
          <p:nvPr/>
        </p:nvSpPr>
        <p:spPr>
          <a:xfrm>
            <a:off x="2057400" y="1463040"/>
            <a:ext cx="2743200" cy="82296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Degree apprenticeship</a:t>
            </a:r>
            <a:endParaRPr lang="en-US" sz="1500" dirty="0"/>
          </a:p>
        </p:txBody>
      </p:sp>
      <p:sp>
        <p:nvSpPr>
          <p:cNvPr id="7" name="Levels 4–5"/>
          <p:cNvSpPr/>
          <p:nvPr/>
        </p:nvSpPr>
        <p:spPr>
          <a:xfrm>
            <a:off x="548640" y="2423160"/>
            <a:ext cx="1280160" cy="822960"/>
          </a:xfrm>
          <a:prstGeom prst="roundRect">
            <a:avLst>
              <a:gd name="adj" fmla="val 8889"/>
            </a:avLst>
          </a:prstGeom>
          <a:solidFill>
            <a:srgbClr val="007DAE"/>
          </a:solidFill>
          <a:ln w="12700">
            <a:solidFill>
              <a:srgbClr val="007DAE"/>
            </a:solidFill>
            <a:prstDash val="solid"/>
          </a:ln>
        </p:spPr>
        <p:txBody>
          <a:bodyPr/>
          <a:lstStyle/>
          <a:p>
            <a:endParaRPr lang="en-GB"/>
          </a:p>
        </p:txBody>
      </p:sp>
      <p:sp>
        <p:nvSpPr>
          <p:cNvPr id="8" name="Text 6"/>
          <p:cNvSpPr txBox="1"/>
          <p:nvPr/>
        </p:nvSpPr>
        <p:spPr>
          <a:xfrm>
            <a:off x="548640" y="2423160"/>
            <a:ext cx="128016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Levels 4–5</a:t>
            </a:r>
            <a:endParaRPr lang="en-US" sz="1300" dirty="0"/>
          </a:p>
        </p:txBody>
      </p:sp>
      <p:sp>
        <p:nvSpPr>
          <p:cNvPr id="9" name="Higher apprenticeship"/>
          <p:cNvSpPr/>
          <p:nvPr/>
        </p:nvSpPr>
        <p:spPr>
          <a:xfrm>
            <a:off x="1920240" y="2423160"/>
            <a:ext cx="3017520" cy="822960"/>
          </a:xfrm>
          <a:prstGeom prst="roundRect">
            <a:avLst>
              <a:gd name="adj" fmla="val 1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8"/>
          <p:cNvSpPr txBox="1"/>
          <p:nvPr/>
        </p:nvSpPr>
        <p:spPr>
          <a:xfrm>
            <a:off x="2057400" y="2423160"/>
            <a:ext cx="2743200" cy="82296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Higher apprenticeship</a:t>
            </a:r>
            <a:endParaRPr lang="en-US" sz="1500" dirty="0"/>
          </a:p>
        </p:txBody>
      </p:sp>
      <p:sp>
        <p:nvSpPr>
          <p:cNvPr id="11" name="Level 3"/>
          <p:cNvSpPr/>
          <p:nvPr/>
        </p:nvSpPr>
        <p:spPr>
          <a:xfrm>
            <a:off x="548640" y="3383280"/>
            <a:ext cx="1280160" cy="822960"/>
          </a:xfrm>
          <a:prstGeom prst="roundRect">
            <a:avLst>
              <a:gd name="adj" fmla="val 8889"/>
            </a:avLst>
          </a:prstGeom>
          <a:solidFill>
            <a:srgbClr val="5B3FB5"/>
          </a:solidFill>
          <a:ln w="12700">
            <a:solidFill>
              <a:srgbClr val="5B3FB5"/>
            </a:solidFill>
            <a:prstDash val="solid"/>
          </a:ln>
        </p:spPr>
        <p:txBody>
          <a:bodyPr/>
          <a:lstStyle/>
          <a:p>
            <a:endParaRPr lang="en-GB"/>
          </a:p>
        </p:txBody>
      </p:sp>
      <p:sp>
        <p:nvSpPr>
          <p:cNvPr id="12" name="Text 10"/>
          <p:cNvSpPr txBox="1"/>
          <p:nvPr/>
        </p:nvSpPr>
        <p:spPr>
          <a:xfrm>
            <a:off x="548640" y="3383280"/>
            <a:ext cx="128016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Level 3</a:t>
            </a:r>
            <a:endParaRPr lang="en-US" sz="1300" dirty="0"/>
          </a:p>
        </p:txBody>
      </p:sp>
      <p:sp>
        <p:nvSpPr>
          <p:cNvPr id="13" name="Advanced apprenticeship"/>
          <p:cNvSpPr/>
          <p:nvPr/>
        </p:nvSpPr>
        <p:spPr>
          <a:xfrm>
            <a:off x="1920240" y="3383280"/>
            <a:ext cx="3017520" cy="822960"/>
          </a:xfrm>
          <a:prstGeom prst="roundRect">
            <a:avLst>
              <a:gd name="adj" fmla="val 13333"/>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2"/>
          <p:cNvSpPr txBox="1"/>
          <p:nvPr/>
        </p:nvSpPr>
        <p:spPr>
          <a:xfrm>
            <a:off x="2057400" y="3383280"/>
            <a:ext cx="2743200" cy="82296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Advanced apprenticeship</a:t>
            </a:r>
            <a:endParaRPr lang="en-US" sz="1500" dirty="0"/>
          </a:p>
        </p:txBody>
      </p:sp>
      <p:sp>
        <p:nvSpPr>
          <p:cNvPr id="15" name="Level 2"/>
          <p:cNvSpPr/>
          <p:nvPr/>
        </p:nvSpPr>
        <p:spPr>
          <a:xfrm>
            <a:off x="548640" y="4343400"/>
            <a:ext cx="1280160" cy="822960"/>
          </a:xfrm>
          <a:prstGeom prst="roundRect">
            <a:avLst>
              <a:gd name="adj" fmla="val 8889"/>
            </a:avLst>
          </a:prstGeom>
          <a:solidFill>
            <a:srgbClr val="A3157F"/>
          </a:solidFill>
          <a:ln w="12700">
            <a:solidFill>
              <a:srgbClr val="A3157F"/>
            </a:solidFill>
            <a:prstDash val="solid"/>
          </a:ln>
        </p:spPr>
        <p:txBody>
          <a:bodyPr/>
          <a:lstStyle/>
          <a:p>
            <a:endParaRPr lang="en-GB"/>
          </a:p>
        </p:txBody>
      </p:sp>
      <p:sp>
        <p:nvSpPr>
          <p:cNvPr id="16" name="Text 14"/>
          <p:cNvSpPr txBox="1"/>
          <p:nvPr/>
        </p:nvSpPr>
        <p:spPr>
          <a:xfrm>
            <a:off x="548640" y="4343400"/>
            <a:ext cx="1280160" cy="82296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Level 2</a:t>
            </a:r>
            <a:endParaRPr lang="en-US" sz="1300" dirty="0"/>
          </a:p>
        </p:txBody>
      </p:sp>
      <p:sp>
        <p:nvSpPr>
          <p:cNvPr id="17" name="Intermediate apprenticeship"/>
          <p:cNvSpPr/>
          <p:nvPr/>
        </p:nvSpPr>
        <p:spPr>
          <a:xfrm>
            <a:off x="1920240" y="4343400"/>
            <a:ext cx="3017520" cy="822960"/>
          </a:xfrm>
          <a:prstGeom prst="roundRect">
            <a:avLst>
              <a:gd name="adj" fmla="val 13333"/>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6"/>
          <p:cNvSpPr txBox="1"/>
          <p:nvPr/>
        </p:nvSpPr>
        <p:spPr>
          <a:xfrm>
            <a:off x="2057400" y="4343400"/>
            <a:ext cx="2743200" cy="82296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Intermediate apprenticeship</a:t>
            </a:r>
            <a:endParaRPr lang="en-US" sz="1500" dirty="0"/>
          </a:p>
        </p:txBody>
      </p:sp>
      <p:sp>
        <p:nvSpPr>
          <p:cNvPr id="19" name="Text 17"/>
          <p:cNvSpPr txBox="1"/>
          <p:nvPr/>
        </p:nvSpPr>
        <p:spPr>
          <a:xfrm>
            <a:off x="548640" y="5349240"/>
            <a:ext cx="4389120" cy="731520"/>
          </a:xfrm>
          <a:prstGeom prst="rect">
            <a:avLst/>
          </a:prstGeom>
          <a:noFill/>
          <a:ln/>
        </p:spPr>
        <p:txBody>
          <a:bodyPr wrap="square" lIns="0" tIns="0" rIns="0" bIns="0" rtlCol="0" anchor="ctr"/>
          <a:lstStyle/>
          <a:p>
            <a:pPr marL="0" indent="0">
              <a:buNone/>
            </a:pPr>
            <a:r>
              <a:rPr lang="en-US" sz="1400" i="1" dirty="0">
                <a:solidFill>
                  <a:srgbClr val="4F6072"/>
                </a:solidFill>
                <a:latin typeface="Arial" pitchFamily="34" charset="0"/>
                <a:ea typeface="Arial" pitchFamily="34" charset="-122"/>
                <a:cs typeface="Arial" pitchFamily="34" charset="-120"/>
              </a:rPr>
              <a:t>Starting at 16? Most start at Level 2 or 3.</a:t>
            </a:r>
            <a:endParaRPr lang="en-US" sz="1400" dirty="0"/>
          </a:p>
        </p:txBody>
      </p:sp>
      <p:sp>
        <p:nvSpPr>
          <p:cNvPr id="20" name="Earn while you learn"/>
          <p:cNvSpPr/>
          <p:nvPr/>
        </p:nvSpPr>
        <p:spPr>
          <a:xfrm>
            <a:off x="5212080" y="1463040"/>
            <a:ext cx="642823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1" name="Earn while you learn" descr="Earn while you learn"/>
          <p:cNvPicPr>
            <a:picLocks noChangeAspect="1"/>
          </p:cNvPicPr>
          <p:nvPr/>
        </p:nvPicPr>
        <p:blipFill>
          <a:blip r:embed="rId3"/>
          <a:srcRect/>
          <a:stretch/>
        </p:blipFill>
        <p:spPr>
          <a:xfrm>
            <a:off x="5321808" y="1572768"/>
            <a:ext cx="1737360" cy="1197864"/>
          </a:xfrm>
          <a:prstGeom prst="rect">
            <a:avLst/>
          </a:prstGeom>
        </p:spPr>
      </p:pic>
      <p:sp>
        <p:nvSpPr>
          <p:cNvPr id="22" name="Text 19"/>
          <p:cNvSpPr txBox="1"/>
          <p:nvPr/>
        </p:nvSpPr>
        <p:spPr>
          <a:xfrm>
            <a:off x="7223760" y="1554480"/>
            <a:ext cx="4297680" cy="45720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Earn while you learn</a:t>
            </a:r>
            <a:endParaRPr lang="en-US" sz="1800" dirty="0"/>
          </a:p>
        </p:txBody>
      </p:sp>
      <p:sp>
        <p:nvSpPr>
          <p:cNvPr id="23" name="Text 20"/>
          <p:cNvSpPr txBox="1"/>
          <p:nvPr/>
        </p:nvSpPr>
        <p:spPr>
          <a:xfrm>
            <a:off x="7223760" y="2011680"/>
            <a:ext cx="4297680" cy="77724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At least £8.00 an hour (apprentice minimum wage from April 2026) – many employers pay more.</a:t>
            </a:r>
            <a:endParaRPr lang="en-US" sz="1400" dirty="0"/>
          </a:p>
        </p:txBody>
      </p:sp>
      <p:sp>
        <p:nvSpPr>
          <p:cNvPr id="24" name="Learn by doing the job"/>
          <p:cNvSpPr/>
          <p:nvPr/>
        </p:nvSpPr>
        <p:spPr>
          <a:xfrm>
            <a:off x="5212080" y="3035808"/>
            <a:ext cx="642823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5" name="Learn by doing the job" descr="Learn by doing the job"/>
          <p:cNvPicPr>
            <a:picLocks noChangeAspect="1"/>
          </p:cNvPicPr>
          <p:nvPr/>
        </p:nvPicPr>
        <p:blipFill>
          <a:blip r:embed="rId4"/>
          <a:srcRect/>
          <a:stretch/>
        </p:blipFill>
        <p:spPr>
          <a:xfrm>
            <a:off x="5321808" y="3145536"/>
            <a:ext cx="1737360" cy="1197864"/>
          </a:xfrm>
          <a:prstGeom prst="rect">
            <a:avLst/>
          </a:prstGeom>
        </p:spPr>
      </p:pic>
      <p:sp>
        <p:nvSpPr>
          <p:cNvPr id="26" name="Text 22"/>
          <p:cNvSpPr txBox="1"/>
          <p:nvPr/>
        </p:nvSpPr>
        <p:spPr>
          <a:xfrm>
            <a:off x="7223760" y="3127248"/>
            <a:ext cx="4297680" cy="45720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Learn by doing the job</a:t>
            </a:r>
            <a:endParaRPr lang="en-US" sz="1800" dirty="0"/>
          </a:p>
        </p:txBody>
      </p:sp>
      <p:sp>
        <p:nvSpPr>
          <p:cNvPr id="27" name="Text 23"/>
          <p:cNvSpPr txBox="1"/>
          <p:nvPr/>
        </p:nvSpPr>
        <p:spPr>
          <a:xfrm>
            <a:off x="7223760" y="3584448"/>
            <a:ext cx="4297680" cy="77724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Most of your time is in the workplace, with some study at college or a training provider.</a:t>
            </a:r>
            <a:endParaRPr lang="en-US" sz="1400" dirty="0"/>
          </a:p>
        </p:txBody>
      </p:sp>
      <p:sp>
        <p:nvSpPr>
          <p:cNvPr id="28" name="Apply like a job"/>
          <p:cNvSpPr/>
          <p:nvPr/>
        </p:nvSpPr>
        <p:spPr>
          <a:xfrm>
            <a:off x="5212080" y="4608576"/>
            <a:ext cx="642823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Apply like a job" descr="Apply like a job"/>
          <p:cNvPicPr>
            <a:picLocks noChangeAspect="1"/>
          </p:cNvPicPr>
          <p:nvPr/>
        </p:nvPicPr>
        <p:blipFill>
          <a:blip r:embed="rId5"/>
          <a:srcRect/>
          <a:stretch/>
        </p:blipFill>
        <p:spPr>
          <a:xfrm>
            <a:off x="5321808" y="4718304"/>
            <a:ext cx="1737360" cy="1197864"/>
          </a:xfrm>
          <a:prstGeom prst="rect">
            <a:avLst/>
          </a:prstGeom>
        </p:spPr>
      </p:pic>
      <p:sp>
        <p:nvSpPr>
          <p:cNvPr id="30" name="Text 25"/>
          <p:cNvSpPr txBox="1"/>
          <p:nvPr/>
        </p:nvSpPr>
        <p:spPr>
          <a:xfrm>
            <a:off x="7223760" y="4700016"/>
            <a:ext cx="4297680" cy="45720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Apply like a job</a:t>
            </a:r>
            <a:endParaRPr lang="en-US" sz="1800" dirty="0"/>
          </a:p>
        </p:txBody>
      </p:sp>
      <p:sp>
        <p:nvSpPr>
          <p:cNvPr id="31" name="Text 26"/>
          <p:cNvSpPr txBox="1"/>
          <p:nvPr/>
        </p:nvSpPr>
        <p:spPr>
          <a:xfrm>
            <a:off x="7223760" y="5157216"/>
            <a:ext cx="4297680" cy="777240"/>
          </a:xfrm>
          <a:prstGeom prst="rect">
            <a:avLst/>
          </a:prstGeom>
          <a:noFill/>
          <a:ln/>
        </p:spPr>
        <p:txBody>
          <a:bodyPr wrap="square" lIns="0" tIns="0" rIns="0" bIns="0" rtlCol="0" anchor="t"/>
          <a:lstStyle/>
          <a:p>
            <a:pPr marL="0" indent="0">
              <a:buNone/>
            </a:pPr>
            <a:r>
              <a:rPr lang="en-US" sz="1400" dirty="0">
                <a:solidFill>
                  <a:srgbClr val="0B2A4A"/>
                </a:solidFill>
                <a:latin typeface="Arial" pitchFamily="34" charset="0"/>
                <a:ea typeface="Arial" pitchFamily="34" charset="-122"/>
                <a:cs typeface="Arial" pitchFamily="34" charset="-120"/>
              </a:rPr>
              <a:t>You need to find and apply for a vacancy – just like finding a job.</a:t>
            </a:r>
            <a:endParaRPr lang="en-US" sz="1400" dirty="0"/>
          </a:p>
        </p:txBody>
      </p:sp>
      <p:sp>
        <p:nvSpPr>
          <p:cNvPr id="32"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ppt_x"/>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ppt_x"/>
                                          </p:val>
                                        </p:tav>
                                        <p:tav tm="100000">
                                          <p:val>
                                            <p:strVal val="#ppt_x"/>
                                          </p:val>
                                        </p:tav>
                                      </p:tavLst>
                                    </p:anim>
                                    <p:anim calcmode="lin" valueType="num">
                                      <p:cBhvr additive="base">
                                        <p:cTn id="34" dur="500" fill="hold"/>
                                        <p:tgtEl>
                                          <p:spTgt spid="2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ppt_x"/>
                                          </p:val>
                                        </p:tav>
                                        <p:tav tm="100000">
                                          <p:val>
                                            <p:strVal val="#ppt_x"/>
                                          </p:val>
                                        </p:tav>
                                      </p:tavLst>
                                    </p:anim>
                                    <p:anim calcmode="lin" valueType="num">
                                      <p:cBhvr additive="base">
                                        <p:cTn id="52" dur="500" fill="hold"/>
                                        <p:tgtEl>
                                          <p:spTgt spid="3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animBg="1"/>
      <p:bldP spid="24" grpId="0" animBg="1"/>
      <p:bldP spid="26" grpId="0" animBg="1"/>
      <p:bldP spid="27" grpId="0" animBg="1"/>
      <p:bldP spid="28" grpId="0" animBg="1"/>
      <p:bldP spid="30"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Academic pathway: A levels</a:t>
            </a:r>
            <a:endParaRPr lang="en-US" sz="3200" dirty="0"/>
          </a:p>
        </p:txBody>
      </p:sp>
      <p:sp>
        <p:nvSpPr>
          <p:cNvPr id="3" name="A levels"/>
          <p:cNvSpPr/>
          <p:nvPr/>
        </p:nvSpPr>
        <p:spPr>
          <a:xfrm>
            <a:off x="548640" y="1463040"/>
            <a:ext cx="5440680" cy="3749040"/>
          </a:xfrm>
          <a:prstGeom prst="roundRect">
            <a:avLst>
              <a:gd name="adj" fmla="val 292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 levels heading"/>
          <p:cNvSpPr/>
          <p:nvPr/>
        </p:nvSpPr>
        <p:spPr>
          <a:xfrm>
            <a:off x="685800" y="1600200"/>
            <a:ext cx="5166360" cy="548640"/>
          </a:xfrm>
          <a:prstGeom prst="roundRect">
            <a:avLst>
              <a:gd name="adj" fmla="val 50000"/>
            </a:avLst>
          </a:prstGeom>
          <a:solidFill>
            <a:srgbClr val="B5122E"/>
          </a:solidFill>
          <a:ln w="12700">
            <a:solidFill>
              <a:srgbClr val="B5122E"/>
            </a:solidFill>
            <a:prstDash val="solid"/>
          </a:ln>
        </p:spPr>
        <p:txBody>
          <a:bodyPr/>
          <a:lstStyle/>
          <a:p>
            <a:endParaRPr lang="en-GB"/>
          </a:p>
        </p:txBody>
      </p:sp>
      <p:sp>
        <p:nvSpPr>
          <p:cNvPr id="5" name="Text 3"/>
          <p:cNvSpPr txBox="1"/>
          <p:nvPr/>
        </p:nvSpPr>
        <p:spPr>
          <a:xfrm>
            <a:off x="685800" y="1600200"/>
            <a:ext cx="5166360" cy="548640"/>
          </a:xfrm>
          <a:prstGeom prst="rect">
            <a:avLst/>
          </a:prstGeom>
          <a:noFill/>
          <a:ln/>
        </p:spPr>
        <p:txBody>
          <a:bodyPr wrap="square" lIns="0" tIns="0" rIns="0" bIns="0" rtlCol="0" anchor="ctr"/>
          <a:lstStyle/>
          <a:p>
            <a:pPr marL="0" indent="0" algn="ctr">
              <a:buNone/>
            </a:pPr>
            <a:r>
              <a:rPr lang="en-US" sz="1900" b="1" dirty="0">
                <a:solidFill>
                  <a:srgbClr val="FFFFFF"/>
                </a:solidFill>
                <a:latin typeface="Arial" pitchFamily="34" charset="0"/>
                <a:ea typeface="Arial" pitchFamily="34" charset="-122"/>
                <a:cs typeface="Arial" pitchFamily="34" charset="-120"/>
              </a:rPr>
              <a:t>A levels (Level 3)</a:t>
            </a:r>
            <a:endParaRPr lang="en-US" sz="1900" dirty="0"/>
          </a:p>
        </p:txBody>
      </p:sp>
      <p:sp>
        <p:nvSpPr>
          <p:cNvPr id="6" name="Text 4"/>
          <p:cNvSpPr txBox="1"/>
          <p:nvPr/>
        </p:nvSpPr>
        <p:spPr>
          <a:xfrm>
            <a:off x="868680" y="2331720"/>
            <a:ext cx="4937760" cy="2743200"/>
          </a:xfrm>
          <a:prstGeom prst="rect">
            <a:avLst/>
          </a:prstGeom>
          <a:noFill/>
          <a:ln/>
        </p:spPr>
        <p:txBody>
          <a:bodyPr wrap="square" lIns="0" tIns="0" rIns="0" bIns="0" rtlCol="0" anchor="t"/>
          <a:lstStyle/>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Usually take 3 (sometimes 4)</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AS levels – in some schools</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Extended Project Qualification (EPQ)</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Level 3 Core Maths</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Mostly exams at the end of two years</a:t>
            </a:r>
            <a:endParaRPr lang="en-US" sz="1800" dirty="0"/>
          </a:p>
        </p:txBody>
      </p:sp>
      <p:sp>
        <p:nvSpPr>
          <p:cNvPr id="7" name="other level 3"/>
          <p:cNvSpPr/>
          <p:nvPr/>
        </p:nvSpPr>
        <p:spPr>
          <a:xfrm>
            <a:off x="6199632" y="1463040"/>
            <a:ext cx="5440680" cy="3749040"/>
          </a:xfrm>
          <a:prstGeom prst="roundRect">
            <a:avLst>
              <a:gd name="adj" fmla="val 292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other heading"/>
          <p:cNvSpPr/>
          <p:nvPr/>
        </p:nvSpPr>
        <p:spPr>
          <a:xfrm>
            <a:off x="6336792" y="1600200"/>
            <a:ext cx="5166360" cy="548640"/>
          </a:xfrm>
          <a:prstGeom prst="roundRect">
            <a:avLst>
              <a:gd name="adj" fmla="val 50000"/>
            </a:avLst>
          </a:prstGeom>
          <a:solidFill>
            <a:srgbClr val="007A43"/>
          </a:solidFill>
          <a:ln w="12700">
            <a:solidFill>
              <a:srgbClr val="007A43"/>
            </a:solidFill>
            <a:prstDash val="solid"/>
          </a:ln>
        </p:spPr>
        <p:txBody>
          <a:bodyPr/>
          <a:lstStyle/>
          <a:p>
            <a:endParaRPr lang="en-GB"/>
          </a:p>
        </p:txBody>
      </p:sp>
      <p:sp>
        <p:nvSpPr>
          <p:cNvPr id="9" name="Text 7"/>
          <p:cNvSpPr txBox="1"/>
          <p:nvPr/>
        </p:nvSpPr>
        <p:spPr>
          <a:xfrm>
            <a:off x="6336792" y="1600200"/>
            <a:ext cx="5166360" cy="548640"/>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Other Level 3 vocational qualifications</a:t>
            </a:r>
            <a:endParaRPr lang="en-US" sz="1700" dirty="0"/>
          </a:p>
        </p:txBody>
      </p:sp>
      <p:sp>
        <p:nvSpPr>
          <p:cNvPr id="10" name="Text 8"/>
          <p:cNvSpPr txBox="1"/>
          <p:nvPr/>
        </p:nvSpPr>
        <p:spPr>
          <a:xfrm>
            <a:off x="6519672" y="2331720"/>
            <a:ext cx="4937760" cy="2743200"/>
          </a:xfrm>
          <a:prstGeom prst="rect">
            <a:avLst/>
          </a:prstGeom>
          <a:noFill/>
          <a:ln/>
        </p:spPr>
        <p:txBody>
          <a:bodyPr wrap="square" lIns="0" tIns="0" rIns="0" bIns="0" rtlCol="0" anchor="t"/>
          <a:lstStyle/>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Related to a job area</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Small – the same size as 1 A level</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Large – the same size as 2 or 3 A levels</a:t>
            </a:r>
            <a:endParaRPr lang="en-US" sz="1800" dirty="0"/>
          </a:p>
          <a:p>
            <a:pPr marL="203200" indent="-203200">
              <a:spcAft>
                <a:spcPts val="800"/>
              </a:spcAft>
              <a:buSzPct val="100000"/>
              <a:buChar char="•"/>
            </a:pPr>
            <a:r>
              <a:rPr lang="en-US" sz="1800" dirty="0">
                <a:solidFill>
                  <a:srgbClr val="0B2A4A"/>
                </a:solidFill>
                <a:latin typeface="Arial" pitchFamily="34" charset="0"/>
                <a:ea typeface="Arial" pitchFamily="34" charset="-122"/>
                <a:cs typeface="Arial" pitchFamily="34" charset="-120"/>
              </a:rPr>
              <a:t>Can sometimes be taken alongside A levels</a:t>
            </a:r>
            <a:endParaRPr lang="en-US" sz="1800" dirty="0"/>
          </a:p>
        </p:txBody>
      </p:sp>
      <p:sp>
        <p:nvSpPr>
          <p:cNvPr id="11"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2" name="question circle"/>
          <p:cNvSpPr/>
          <p:nvPr/>
        </p:nvSpPr>
        <p:spPr>
          <a:xfrm>
            <a:off x="731520" y="554583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13" name="question icon" descr="preencoded.png"/>
          <p:cNvPicPr>
            <a:picLocks noChangeAspect="1"/>
          </p:cNvPicPr>
          <p:nvPr/>
        </p:nvPicPr>
        <p:blipFill>
          <a:blip r:embed="rId3"/>
          <a:stretch>
            <a:fillRect/>
          </a:stretch>
        </p:blipFill>
        <p:spPr>
          <a:xfrm>
            <a:off x="845637" y="5659953"/>
            <a:ext cx="247254" cy="247254"/>
          </a:xfrm>
          <a:prstGeom prst="rect">
            <a:avLst/>
          </a:prstGeom>
        </p:spPr>
      </p:pic>
      <p:sp>
        <p:nvSpPr>
          <p:cNvPr id="14" name="Text 11"/>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Each gives you UCAS points, which can get you onto a higher-level course.</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Which pathways interest you?</a:t>
            </a:r>
            <a:endParaRPr lang="en-US" sz="3200" dirty="0"/>
          </a:p>
        </p:txBody>
      </p:sp>
      <p:sp>
        <p:nvSpPr>
          <p:cNvPr id="3" name="Academic heading"/>
          <p:cNvSpPr/>
          <p:nvPr/>
        </p:nvSpPr>
        <p:spPr>
          <a:xfrm>
            <a:off x="2240280" y="1417320"/>
            <a:ext cx="2281428" cy="384048"/>
          </a:xfrm>
          <a:prstGeom prst="roundRect">
            <a:avLst>
              <a:gd name="adj" fmla="val 19048"/>
            </a:avLst>
          </a:prstGeom>
          <a:solidFill>
            <a:srgbClr val="B5122E"/>
          </a:solidFill>
          <a:ln w="12700">
            <a:solidFill>
              <a:srgbClr val="B5122E"/>
            </a:solidFill>
            <a:prstDash val="solid"/>
          </a:ln>
        </p:spPr>
        <p:txBody>
          <a:bodyPr/>
          <a:lstStyle/>
          <a:p>
            <a:endParaRPr lang="en-GB"/>
          </a:p>
        </p:txBody>
      </p:sp>
      <p:sp>
        <p:nvSpPr>
          <p:cNvPr id="4" name="Text 2"/>
          <p:cNvSpPr txBox="1"/>
          <p:nvPr/>
        </p:nvSpPr>
        <p:spPr>
          <a:xfrm>
            <a:off x="2240280" y="1417320"/>
            <a:ext cx="228142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Academic</a:t>
            </a:r>
            <a:endParaRPr lang="en-US" sz="1400" dirty="0"/>
          </a:p>
        </p:txBody>
      </p:sp>
      <p:sp>
        <p:nvSpPr>
          <p:cNvPr id="5" name="Technical &amp; vocational heading"/>
          <p:cNvSpPr/>
          <p:nvPr/>
        </p:nvSpPr>
        <p:spPr>
          <a:xfrm>
            <a:off x="4613148" y="1417320"/>
            <a:ext cx="4654296" cy="384048"/>
          </a:xfrm>
          <a:prstGeom prst="roundRect">
            <a:avLst>
              <a:gd name="adj" fmla="val 19048"/>
            </a:avLst>
          </a:prstGeom>
          <a:solidFill>
            <a:srgbClr val="007A43"/>
          </a:solidFill>
          <a:ln w="12700">
            <a:solidFill>
              <a:srgbClr val="007A43"/>
            </a:solidFill>
            <a:prstDash val="solid"/>
          </a:ln>
        </p:spPr>
        <p:txBody>
          <a:bodyPr/>
          <a:lstStyle/>
          <a:p>
            <a:endParaRPr lang="en-GB"/>
          </a:p>
        </p:txBody>
      </p:sp>
      <p:sp>
        <p:nvSpPr>
          <p:cNvPr id="6" name="Text 4"/>
          <p:cNvSpPr txBox="1"/>
          <p:nvPr/>
        </p:nvSpPr>
        <p:spPr>
          <a:xfrm>
            <a:off x="4613148" y="1417320"/>
            <a:ext cx="4654296"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Technical &amp; vocational</a:t>
            </a:r>
            <a:endParaRPr lang="en-US" sz="1400" dirty="0"/>
          </a:p>
        </p:txBody>
      </p:sp>
      <p:sp>
        <p:nvSpPr>
          <p:cNvPr id="7" name="Work-based heading"/>
          <p:cNvSpPr/>
          <p:nvPr/>
        </p:nvSpPr>
        <p:spPr>
          <a:xfrm>
            <a:off x="9358884" y="1417320"/>
            <a:ext cx="2281428"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8" name="Text 6"/>
          <p:cNvSpPr txBox="1"/>
          <p:nvPr/>
        </p:nvSpPr>
        <p:spPr>
          <a:xfrm>
            <a:off x="9358884" y="1417320"/>
            <a:ext cx="228142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Work-based</a:t>
            </a:r>
            <a:endParaRPr lang="en-US" sz="1400" dirty="0"/>
          </a:p>
        </p:txBody>
      </p:sp>
      <p:sp>
        <p:nvSpPr>
          <p:cNvPr id="9" name="A levels sub heading"/>
          <p:cNvSpPr/>
          <p:nvPr/>
        </p:nvSpPr>
        <p:spPr>
          <a:xfrm>
            <a:off x="2240280" y="1874520"/>
            <a:ext cx="2281428" cy="384048"/>
          </a:xfrm>
          <a:prstGeom prst="roundRect">
            <a:avLst>
              <a:gd name="adj" fmla="val 19048"/>
            </a:avLst>
          </a:prstGeom>
          <a:solidFill>
            <a:srgbClr val="FFFFFF"/>
          </a:solidFill>
          <a:ln w="19050">
            <a:solidFill>
              <a:srgbClr val="B5122E"/>
            </a:solidFill>
            <a:prstDash val="solid"/>
          </a:ln>
        </p:spPr>
        <p:txBody>
          <a:bodyPr/>
          <a:lstStyle/>
          <a:p>
            <a:endParaRPr lang="en-GB"/>
          </a:p>
        </p:txBody>
      </p:sp>
      <p:sp>
        <p:nvSpPr>
          <p:cNvPr id="10" name="Text 8"/>
          <p:cNvSpPr txBox="1"/>
          <p:nvPr/>
        </p:nvSpPr>
        <p:spPr>
          <a:xfrm>
            <a:off x="2240280" y="1874520"/>
            <a:ext cx="2281428" cy="384048"/>
          </a:xfrm>
          <a:prstGeom prst="rect">
            <a:avLst/>
          </a:prstGeom>
          <a:noFill/>
          <a:ln/>
        </p:spPr>
        <p:txBody>
          <a:bodyPr wrap="square" lIns="0" tIns="0" rIns="0" bIns="0" rtlCol="0" anchor="ctr"/>
          <a:lstStyle/>
          <a:p>
            <a:pPr marL="0" indent="0" algn="ctr">
              <a:buNone/>
            </a:pPr>
            <a:r>
              <a:rPr lang="en-US" sz="1400" b="1" dirty="0">
                <a:solidFill>
                  <a:srgbClr val="B5122E"/>
                </a:solidFill>
                <a:latin typeface="Arial" pitchFamily="34" charset="0"/>
                <a:ea typeface="Arial" pitchFamily="34" charset="-122"/>
                <a:cs typeface="Arial" pitchFamily="34" charset="-120"/>
              </a:rPr>
              <a:t>A levels</a:t>
            </a:r>
            <a:endParaRPr lang="en-US" sz="1400" dirty="0"/>
          </a:p>
        </p:txBody>
      </p:sp>
      <p:sp>
        <p:nvSpPr>
          <p:cNvPr id="11" name="General vocational sub heading"/>
          <p:cNvSpPr/>
          <p:nvPr/>
        </p:nvSpPr>
        <p:spPr>
          <a:xfrm>
            <a:off x="4613148" y="1874520"/>
            <a:ext cx="2281428" cy="384048"/>
          </a:xfrm>
          <a:prstGeom prst="roundRect">
            <a:avLst>
              <a:gd name="adj" fmla="val 19048"/>
            </a:avLst>
          </a:prstGeom>
          <a:solidFill>
            <a:srgbClr val="FFFFFF"/>
          </a:solidFill>
          <a:ln w="19050">
            <a:solidFill>
              <a:srgbClr val="007A43"/>
            </a:solidFill>
            <a:prstDash val="solid"/>
          </a:ln>
        </p:spPr>
        <p:txBody>
          <a:bodyPr/>
          <a:lstStyle/>
          <a:p>
            <a:endParaRPr lang="en-GB"/>
          </a:p>
        </p:txBody>
      </p:sp>
      <p:sp>
        <p:nvSpPr>
          <p:cNvPr id="12" name="Text 10"/>
          <p:cNvSpPr txBox="1"/>
          <p:nvPr/>
        </p:nvSpPr>
        <p:spPr>
          <a:xfrm>
            <a:off x="4613148" y="1874520"/>
            <a:ext cx="2281428" cy="384048"/>
          </a:xfrm>
          <a:prstGeom prst="rect">
            <a:avLst/>
          </a:prstGeom>
          <a:noFill/>
          <a:ln/>
        </p:spPr>
        <p:txBody>
          <a:bodyPr wrap="square" lIns="0" tIns="0" rIns="0" bIns="0" rtlCol="0" anchor="ctr"/>
          <a:lstStyle/>
          <a:p>
            <a:pPr marL="0" indent="0" algn="ctr">
              <a:buNone/>
            </a:pPr>
            <a:r>
              <a:rPr lang="en-US" sz="1400" b="1" dirty="0">
                <a:solidFill>
                  <a:srgbClr val="007A43"/>
                </a:solidFill>
                <a:latin typeface="Arial" pitchFamily="34" charset="0"/>
                <a:ea typeface="Arial" pitchFamily="34" charset="-122"/>
                <a:cs typeface="Arial" pitchFamily="34" charset="-120"/>
              </a:rPr>
              <a:t>General vocational</a:t>
            </a:r>
            <a:endParaRPr lang="en-US" sz="1400" dirty="0"/>
          </a:p>
        </p:txBody>
      </p:sp>
      <p:sp>
        <p:nvSpPr>
          <p:cNvPr id="13" name="T Levels (Level 3) sub heading"/>
          <p:cNvSpPr/>
          <p:nvPr/>
        </p:nvSpPr>
        <p:spPr>
          <a:xfrm>
            <a:off x="6986016" y="1874520"/>
            <a:ext cx="2281428" cy="384048"/>
          </a:xfrm>
          <a:prstGeom prst="roundRect">
            <a:avLst>
              <a:gd name="adj" fmla="val 19048"/>
            </a:avLst>
          </a:prstGeom>
          <a:solidFill>
            <a:srgbClr val="FFFFFF"/>
          </a:solidFill>
          <a:ln w="19050">
            <a:solidFill>
              <a:srgbClr val="007A43"/>
            </a:solidFill>
            <a:prstDash val="solid"/>
          </a:ln>
        </p:spPr>
        <p:txBody>
          <a:bodyPr/>
          <a:lstStyle/>
          <a:p>
            <a:endParaRPr lang="en-GB"/>
          </a:p>
        </p:txBody>
      </p:sp>
      <p:sp>
        <p:nvSpPr>
          <p:cNvPr id="14" name="Text 12"/>
          <p:cNvSpPr txBox="1"/>
          <p:nvPr/>
        </p:nvSpPr>
        <p:spPr>
          <a:xfrm>
            <a:off x="6986016" y="1874520"/>
            <a:ext cx="2281428" cy="384048"/>
          </a:xfrm>
          <a:prstGeom prst="rect">
            <a:avLst/>
          </a:prstGeom>
          <a:noFill/>
          <a:ln/>
        </p:spPr>
        <p:txBody>
          <a:bodyPr wrap="square" lIns="0" tIns="0" rIns="0" bIns="0" rtlCol="0" anchor="ctr"/>
          <a:lstStyle/>
          <a:p>
            <a:pPr marL="0" indent="0" algn="ctr">
              <a:buNone/>
            </a:pPr>
            <a:r>
              <a:rPr lang="en-US" sz="1400" b="1" dirty="0">
                <a:solidFill>
                  <a:srgbClr val="007A43"/>
                </a:solidFill>
                <a:latin typeface="Arial" pitchFamily="34" charset="0"/>
                <a:ea typeface="Arial" pitchFamily="34" charset="-122"/>
                <a:cs typeface="Arial" pitchFamily="34" charset="-120"/>
              </a:rPr>
              <a:t>T Levels (Level 3)</a:t>
            </a:r>
            <a:endParaRPr lang="en-US" sz="1400" dirty="0"/>
          </a:p>
        </p:txBody>
      </p:sp>
      <p:sp>
        <p:nvSpPr>
          <p:cNvPr id="15" name="Apprenticeships sub heading"/>
          <p:cNvSpPr/>
          <p:nvPr/>
        </p:nvSpPr>
        <p:spPr>
          <a:xfrm>
            <a:off x="9358884" y="1874520"/>
            <a:ext cx="2281428" cy="384048"/>
          </a:xfrm>
          <a:prstGeom prst="roundRect">
            <a:avLst>
              <a:gd name="adj" fmla="val 19048"/>
            </a:avLst>
          </a:prstGeom>
          <a:solidFill>
            <a:srgbClr val="FFFFFF"/>
          </a:solidFill>
          <a:ln w="19050">
            <a:solidFill>
              <a:srgbClr val="004077"/>
            </a:solidFill>
            <a:prstDash val="solid"/>
          </a:ln>
        </p:spPr>
        <p:txBody>
          <a:bodyPr/>
          <a:lstStyle/>
          <a:p>
            <a:endParaRPr lang="en-GB"/>
          </a:p>
        </p:txBody>
      </p:sp>
      <p:sp>
        <p:nvSpPr>
          <p:cNvPr id="16" name="Text 14"/>
          <p:cNvSpPr txBox="1"/>
          <p:nvPr/>
        </p:nvSpPr>
        <p:spPr>
          <a:xfrm>
            <a:off x="9358884" y="1874520"/>
            <a:ext cx="2281428" cy="384048"/>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Apprenticeships</a:t>
            </a:r>
            <a:endParaRPr lang="en-US" sz="1400" dirty="0"/>
          </a:p>
        </p:txBody>
      </p:sp>
      <p:sp>
        <p:nvSpPr>
          <p:cNvPr id="17" name="What is it? row label"/>
          <p:cNvSpPr/>
          <p:nvPr/>
        </p:nvSpPr>
        <p:spPr>
          <a:xfrm>
            <a:off x="548640" y="2377440"/>
            <a:ext cx="1600200" cy="914400"/>
          </a:xfrm>
          <a:prstGeom prst="roundRect">
            <a:avLst>
              <a:gd name="adj" fmla="val 8000"/>
            </a:avLst>
          </a:prstGeom>
          <a:solidFill>
            <a:srgbClr val="004077"/>
          </a:solidFill>
          <a:ln w="12700">
            <a:solidFill>
              <a:srgbClr val="004077"/>
            </a:solidFill>
            <a:prstDash val="solid"/>
          </a:ln>
        </p:spPr>
        <p:txBody>
          <a:bodyPr/>
          <a:lstStyle/>
          <a:p>
            <a:endParaRPr lang="en-GB"/>
          </a:p>
        </p:txBody>
      </p:sp>
      <p:sp>
        <p:nvSpPr>
          <p:cNvPr id="18" name="Text 16"/>
          <p:cNvSpPr txBox="1"/>
          <p:nvPr/>
        </p:nvSpPr>
        <p:spPr>
          <a:xfrm>
            <a:off x="548640" y="2377440"/>
            <a:ext cx="1600200" cy="914400"/>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What is it?</a:t>
            </a:r>
            <a:endParaRPr lang="en-US" sz="1500" dirty="0"/>
          </a:p>
        </p:txBody>
      </p:sp>
      <p:sp>
        <p:nvSpPr>
          <p:cNvPr id="19" name="cell"/>
          <p:cNvSpPr/>
          <p:nvPr/>
        </p:nvSpPr>
        <p:spPr>
          <a:xfrm>
            <a:off x="2240280" y="2377440"/>
            <a:ext cx="2281428" cy="914400"/>
          </a:xfrm>
          <a:prstGeom prst="roundRect">
            <a:avLst>
              <a:gd name="adj" fmla="val 8000"/>
            </a:avLst>
          </a:prstGeom>
          <a:solidFill>
            <a:srgbClr val="FFFFFF"/>
          </a:solidFill>
          <a:ln w="9525">
            <a:solidFill>
              <a:srgbClr val="C9D3DE"/>
            </a:solidFill>
            <a:prstDash val="solid"/>
          </a:ln>
        </p:spPr>
        <p:txBody>
          <a:bodyPr/>
          <a:lstStyle/>
          <a:p>
            <a:endParaRPr lang="en-GB"/>
          </a:p>
        </p:txBody>
      </p:sp>
      <p:sp>
        <p:nvSpPr>
          <p:cNvPr id="20" name="Text 18"/>
          <p:cNvSpPr txBox="1"/>
          <p:nvPr/>
        </p:nvSpPr>
        <p:spPr>
          <a:xfrm>
            <a:off x="2331720" y="2377440"/>
            <a:ext cx="2098548" cy="91440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Studying subjects in detail</a:t>
            </a:r>
            <a:endParaRPr lang="en-US" sz="1400" dirty="0"/>
          </a:p>
        </p:txBody>
      </p:sp>
      <p:sp>
        <p:nvSpPr>
          <p:cNvPr id="21" name="cell"/>
          <p:cNvSpPr/>
          <p:nvPr/>
        </p:nvSpPr>
        <p:spPr>
          <a:xfrm>
            <a:off x="4613148" y="2377440"/>
            <a:ext cx="2281428" cy="914400"/>
          </a:xfrm>
          <a:prstGeom prst="roundRect">
            <a:avLst>
              <a:gd name="adj" fmla="val 8000"/>
            </a:avLst>
          </a:prstGeom>
          <a:solidFill>
            <a:srgbClr val="FFFFFF"/>
          </a:solidFill>
          <a:ln w="9525">
            <a:solidFill>
              <a:srgbClr val="C9D3DE"/>
            </a:solidFill>
            <a:prstDash val="solid"/>
          </a:ln>
        </p:spPr>
        <p:txBody>
          <a:bodyPr/>
          <a:lstStyle/>
          <a:p>
            <a:endParaRPr lang="en-GB"/>
          </a:p>
        </p:txBody>
      </p:sp>
      <p:sp>
        <p:nvSpPr>
          <p:cNvPr id="22" name="Text 20"/>
          <p:cNvSpPr txBox="1"/>
          <p:nvPr/>
        </p:nvSpPr>
        <p:spPr>
          <a:xfrm>
            <a:off x="4704588" y="2377440"/>
            <a:ext cx="2098548" cy="91440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General learning about a sector, e.g. health and social care</a:t>
            </a:r>
            <a:endParaRPr lang="en-US" sz="1400" dirty="0"/>
          </a:p>
        </p:txBody>
      </p:sp>
      <p:sp>
        <p:nvSpPr>
          <p:cNvPr id="23" name="cell"/>
          <p:cNvSpPr/>
          <p:nvPr/>
        </p:nvSpPr>
        <p:spPr>
          <a:xfrm>
            <a:off x="6986016" y="2377440"/>
            <a:ext cx="2281428" cy="914400"/>
          </a:xfrm>
          <a:prstGeom prst="roundRect">
            <a:avLst>
              <a:gd name="adj" fmla="val 8000"/>
            </a:avLst>
          </a:prstGeom>
          <a:solidFill>
            <a:srgbClr val="FFFFFF"/>
          </a:solidFill>
          <a:ln w="9525">
            <a:solidFill>
              <a:srgbClr val="C9D3DE"/>
            </a:solidFill>
            <a:prstDash val="solid"/>
          </a:ln>
        </p:spPr>
        <p:txBody>
          <a:bodyPr/>
          <a:lstStyle/>
          <a:p>
            <a:endParaRPr lang="en-GB"/>
          </a:p>
        </p:txBody>
      </p:sp>
      <p:sp>
        <p:nvSpPr>
          <p:cNvPr id="24" name="Text 22"/>
          <p:cNvSpPr txBox="1"/>
          <p:nvPr/>
        </p:nvSpPr>
        <p:spPr>
          <a:xfrm>
            <a:off x="7077456" y="2377440"/>
            <a:ext cx="2098548" cy="91440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Trained for a job area, e.g. digital design</a:t>
            </a:r>
            <a:endParaRPr lang="en-US" sz="1400" dirty="0"/>
          </a:p>
        </p:txBody>
      </p:sp>
      <p:sp>
        <p:nvSpPr>
          <p:cNvPr id="25" name="cell"/>
          <p:cNvSpPr/>
          <p:nvPr/>
        </p:nvSpPr>
        <p:spPr>
          <a:xfrm>
            <a:off x="9358884" y="2377440"/>
            <a:ext cx="2281428" cy="914400"/>
          </a:xfrm>
          <a:prstGeom prst="roundRect">
            <a:avLst>
              <a:gd name="adj" fmla="val 8000"/>
            </a:avLst>
          </a:prstGeom>
          <a:solidFill>
            <a:srgbClr val="FFFFFF"/>
          </a:solidFill>
          <a:ln w="9525">
            <a:solidFill>
              <a:srgbClr val="C9D3DE"/>
            </a:solidFill>
            <a:prstDash val="solid"/>
          </a:ln>
        </p:spPr>
        <p:txBody>
          <a:bodyPr/>
          <a:lstStyle/>
          <a:p>
            <a:endParaRPr lang="en-GB"/>
          </a:p>
        </p:txBody>
      </p:sp>
      <p:sp>
        <p:nvSpPr>
          <p:cNvPr id="26" name="Text 24"/>
          <p:cNvSpPr txBox="1"/>
          <p:nvPr/>
        </p:nvSpPr>
        <p:spPr>
          <a:xfrm>
            <a:off x="9450324" y="2377440"/>
            <a:ext cx="2098548" cy="914400"/>
          </a:xfrm>
          <a:prstGeom prst="rect">
            <a:avLst/>
          </a:prstGeom>
          <a:no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Trained to do a job in the workplace – and you get paid</a:t>
            </a:r>
            <a:endParaRPr lang="en-US" sz="1400" dirty="0"/>
          </a:p>
        </p:txBody>
      </p:sp>
      <p:sp>
        <p:nvSpPr>
          <p:cNvPr id="27" name="task"/>
          <p:cNvSpPr/>
          <p:nvPr/>
        </p:nvSpPr>
        <p:spPr>
          <a:xfrm>
            <a:off x="548640" y="3520440"/>
            <a:ext cx="9006840" cy="2606040"/>
          </a:xfrm>
          <a:prstGeom prst="roundRect">
            <a:avLst>
              <a:gd name="adj" fmla="val 421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8" name="Text 26"/>
          <p:cNvSpPr txBox="1"/>
          <p:nvPr/>
        </p:nvSpPr>
        <p:spPr>
          <a:xfrm>
            <a:off x="777240" y="3611880"/>
            <a:ext cx="8595360" cy="68580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In pairs, discuss the pathways you are interested in, and why you think they will suit you.</a:t>
            </a:r>
            <a:endParaRPr lang="en-US" sz="1800" dirty="0"/>
          </a:p>
        </p:txBody>
      </p:sp>
      <p:pic>
        <p:nvPicPr>
          <p:cNvPr id="29" name="Speaking badge" descr="/tmp/claude-0/-home-claude/57c6dd4e-62f2-571d-b351-8f501f7ac058/scratchpad/lessons/wex/ppt/media/image4.png"/>
          <p:cNvPicPr>
            <a:picLocks noChangeAspect="1"/>
          </p:cNvPicPr>
          <p:nvPr/>
        </p:nvPicPr>
        <p:blipFill>
          <a:blip r:embed="rId3"/>
          <a:stretch>
            <a:fillRect/>
          </a:stretch>
        </p:blipFill>
        <p:spPr>
          <a:xfrm>
            <a:off x="777240" y="4389120"/>
            <a:ext cx="731520" cy="731520"/>
          </a:xfrm>
          <a:prstGeom prst="rect">
            <a:avLst/>
          </a:prstGeom>
        </p:spPr>
      </p:pic>
      <p:sp>
        <p:nvSpPr>
          <p:cNvPr id="30" name="Text 27"/>
          <p:cNvSpPr txBox="1"/>
          <p:nvPr/>
        </p:nvSpPr>
        <p:spPr>
          <a:xfrm>
            <a:off x="1691640" y="4389120"/>
            <a:ext cx="7680960" cy="73152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Speak clearly and in a way that is engaging for your audience.</a:t>
            </a:r>
            <a:endParaRPr lang="en-US" sz="1600" dirty="0"/>
          </a:p>
        </p:txBody>
      </p:sp>
      <p:pic>
        <p:nvPicPr>
          <p:cNvPr id="31" name="Listening badge" descr="/tmp/claude-0/-home-claude/57c6dd4e-62f2-571d-b351-8f501f7ac058/scratchpad/lessons/wex/ppt/media/image3.png"/>
          <p:cNvPicPr>
            <a:picLocks noChangeAspect="1"/>
          </p:cNvPicPr>
          <p:nvPr/>
        </p:nvPicPr>
        <p:blipFill>
          <a:blip r:embed="rId4"/>
          <a:stretch>
            <a:fillRect/>
          </a:stretch>
        </p:blipFill>
        <p:spPr>
          <a:xfrm>
            <a:off x="777240" y="5230368"/>
            <a:ext cx="731520" cy="731520"/>
          </a:xfrm>
          <a:prstGeom prst="rect">
            <a:avLst/>
          </a:prstGeom>
        </p:spPr>
      </p:pic>
      <p:sp>
        <p:nvSpPr>
          <p:cNvPr id="32" name="Text 28"/>
          <p:cNvSpPr txBox="1"/>
          <p:nvPr/>
        </p:nvSpPr>
        <p:spPr>
          <a:xfrm>
            <a:off x="1691640" y="5230368"/>
            <a:ext cx="7680960" cy="73152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Listen carefully while your partner is talking, and ask questions to find out more.</a:t>
            </a:r>
            <a:endParaRPr lang="en-US" sz="1600" dirty="0"/>
          </a:p>
        </p:txBody>
      </p:sp>
      <p:sp>
        <p:nvSpPr>
          <p:cNvPr id="33" name="timer"/>
          <p:cNvSpPr/>
          <p:nvPr/>
        </p:nvSpPr>
        <p:spPr>
          <a:xfrm>
            <a:off x="9765792" y="3657600"/>
            <a:ext cx="1874520" cy="566928"/>
          </a:xfrm>
          <a:prstGeom prst="roundRect">
            <a:avLst>
              <a:gd name="adj" fmla="val 50000"/>
            </a:avLst>
          </a:prstGeom>
          <a:solidFill>
            <a:srgbClr val="C25C8F"/>
          </a:solidFill>
          <a:ln w="12700">
            <a:solidFill>
              <a:srgbClr val="C25C8F"/>
            </a:solidFill>
            <a:prstDash val="solid"/>
          </a:ln>
          <a:effectLst>
            <a:outerShdw blurRad="76200" dist="25400" dir="5400000" algn="bl" rotWithShape="0">
              <a:srgbClr val="000000">
                <a:alpha val="12000"/>
              </a:srgbClr>
            </a:outerShdw>
          </a:effectLst>
        </p:spPr>
        <p:txBody>
          <a:bodyPr/>
          <a:lstStyle/>
          <a:p>
            <a:endParaRPr lang="en-GB"/>
          </a:p>
        </p:txBody>
      </p:sp>
      <p:sp>
        <p:nvSpPr>
          <p:cNvPr id="34" name="timer clock"/>
          <p:cNvSpPr/>
          <p:nvPr/>
        </p:nvSpPr>
        <p:spPr>
          <a:xfrm>
            <a:off x="9829800" y="37124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35" name="timer icon" descr="preencoded.png"/>
          <p:cNvPicPr>
            <a:picLocks noChangeAspect="1"/>
          </p:cNvPicPr>
          <p:nvPr/>
        </p:nvPicPr>
        <p:blipFill>
          <a:blip r:embed="rId5"/>
          <a:stretch>
            <a:fillRect/>
          </a:stretch>
        </p:blipFill>
        <p:spPr>
          <a:xfrm>
            <a:off x="9912096" y="3794760"/>
            <a:ext cx="292608" cy="292608"/>
          </a:xfrm>
          <a:prstGeom prst="rect">
            <a:avLst/>
          </a:prstGeom>
        </p:spPr>
      </p:pic>
      <p:sp>
        <p:nvSpPr>
          <p:cNvPr id="36" name="Text 31"/>
          <p:cNvSpPr txBox="1"/>
          <p:nvPr/>
        </p:nvSpPr>
        <p:spPr>
          <a:xfrm>
            <a:off x="10332720" y="365760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sp>
        <p:nvSpPr>
          <p:cNvPr id="3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ppt_x"/>
                                          </p:val>
                                        </p:tav>
                                        <p:tav tm="100000">
                                          <p:val>
                                            <p:strVal val="#ppt_x"/>
                                          </p:val>
                                        </p:tav>
                                      </p:tavLst>
                                    </p:anim>
                                    <p:anim calcmode="lin" valueType="num">
                                      <p:cBhvr additive="base">
                                        <p:cTn id="36" dur="500" fill="hold"/>
                                        <p:tgtEl>
                                          <p:spTgt spid="3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ppt_x"/>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0" grpId="0" animBg="1"/>
      <p:bldP spid="32" grpId="0" animBg="1"/>
      <p:bldP spid="33" grpId="0" animBg="1"/>
      <p:bldP spid="34" grpId="0" animBg="1"/>
      <p:bldP spid="3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2: Make your post-16 plan</a:t>
            </a:r>
            <a:endParaRPr lang="en-US" sz="3200" dirty="0"/>
          </a:p>
        </p:txBody>
      </p:sp>
      <p:sp>
        <p:nvSpPr>
          <p:cNvPr id="3" name="card"/>
          <p:cNvSpPr/>
          <p:nvPr/>
        </p:nvSpPr>
        <p:spPr>
          <a:xfrm>
            <a:off x="548640" y="1463040"/>
            <a:ext cx="694944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27632"/>
            <a:ext cx="6400800" cy="731520"/>
          </a:xfrm>
          <a:prstGeom prst="rect">
            <a:avLst/>
          </a:prstGeom>
          <a:noFill/>
          <a:ln/>
        </p:spPr>
        <p:txBody>
          <a:bodyPr wrap="square" lIns="0" tIns="0" rIns="0" bIns="0" rtlCol="0" anchor="t"/>
          <a:lstStyle/>
          <a:p>
            <a:pPr marL="0" indent="0">
              <a:buNone/>
            </a:pPr>
            <a:r>
              <a:rPr lang="en-US" sz="1800" b="1" dirty="0">
                <a:solidFill>
                  <a:srgbClr val="004077"/>
                </a:solidFill>
                <a:latin typeface="Arial" pitchFamily="34" charset="0"/>
                <a:ea typeface="Arial" pitchFamily="34" charset="-122"/>
                <a:cs typeface="Arial" pitchFamily="34" charset="-120"/>
              </a:rPr>
              <a:t>Use the prospectuses and course guides from local sixth forms and colleges.</a:t>
            </a:r>
            <a:endParaRPr lang="en-US" sz="1800" dirty="0"/>
          </a:p>
        </p:txBody>
      </p:sp>
      <p:sp>
        <p:nvSpPr>
          <p:cNvPr id="5" name="number 1"/>
          <p:cNvSpPr/>
          <p:nvPr/>
        </p:nvSpPr>
        <p:spPr>
          <a:xfrm>
            <a:off x="822960" y="251460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6" name="Text 4"/>
          <p:cNvSpPr txBox="1"/>
          <p:nvPr/>
        </p:nvSpPr>
        <p:spPr>
          <a:xfrm>
            <a:off x="822960" y="251460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Text 5"/>
          <p:cNvSpPr txBox="1"/>
          <p:nvPr/>
        </p:nvSpPr>
        <p:spPr>
          <a:xfrm>
            <a:off x="1508760" y="2478024"/>
            <a:ext cx="5715000" cy="86868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Choose the pathway (or pathways) you are most interested in.</a:t>
            </a:r>
            <a:endParaRPr lang="en-US" sz="1700" dirty="0"/>
          </a:p>
        </p:txBody>
      </p:sp>
      <p:sp>
        <p:nvSpPr>
          <p:cNvPr id="8" name="number 2"/>
          <p:cNvSpPr/>
          <p:nvPr/>
        </p:nvSpPr>
        <p:spPr>
          <a:xfrm>
            <a:off x="822960" y="338328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Text 7"/>
          <p:cNvSpPr txBox="1"/>
          <p:nvPr/>
        </p:nvSpPr>
        <p:spPr>
          <a:xfrm>
            <a:off x="822960" y="338328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0" name="Text 8"/>
          <p:cNvSpPr txBox="1"/>
          <p:nvPr/>
        </p:nvSpPr>
        <p:spPr>
          <a:xfrm>
            <a:off x="1508760" y="3346704"/>
            <a:ext cx="5715000" cy="86868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Find two or three courses or apprenticeships that match.</a:t>
            </a:r>
            <a:endParaRPr lang="en-US" sz="1700" dirty="0"/>
          </a:p>
        </p:txBody>
      </p:sp>
      <p:sp>
        <p:nvSpPr>
          <p:cNvPr id="11" name="number 3"/>
          <p:cNvSpPr/>
          <p:nvPr/>
        </p:nvSpPr>
        <p:spPr>
          <a:xfrm>
            <a:off x="822960" y="4251960"/>
            <a:ext cx="502920" cy="502920"/>
          </a:xfrm>
          <a:prstGeom prst="ellipse">
            <a:avLst/>
          </a:prstGeom>
          <a:solidFill>
            <a:srgbClr val="C25C8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10"/>
          <p:cNvSpPr txBox="1"/>
          <p:nvPr/>
        </p:nvSpPr>
        <p:spPr>
          <a:xfrm>
            <a:off x="822960" y="42519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3" name="Text 11"/>
          <p:cNvSpPr txBox="1"/>
          <p:nvPr/>
        </p:nvSpPr>
        <p:spPr>
          <a:xfrm>
            <a:off x="1508760" y="4215384"/>
            <a:ext cx="5715000" cy="86868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For each one, write down where it is, the entry requirements, and any open day or application dates.</a:t>
            </a:r>
            <a:endParaRPr lang="en-US" sz="1700" dirty="0"/>
          </a:p>
        </p:txBody>
      </p:sp>
      <p:sp>
        <p:nvSpPr>
          <p:cNvPr id="14" name="timer"/>
          <p:cNvSpPr/>
          <p:nvPr/>
        </p:nvSpPr>
        <p:spPr>
          <a:xfrm>
            <a:off x="5394960" y="5349240"/>
            <a:ext cx="1874520" cy="566928"/>
          </a:xfrm>
          <a:prstGeom prst="roundRect">
            <a:avLst>
              <a:gd name="adj" fmla="val 50000"/>
            </a:avLst>
          </a:prstGeom>
          <a:solidFill>
            <a:srgbClr val="C25C8F"/>
          </a:solidFill>
          <a:ln w="12700">
            <a:solidFill>
              <a:srgbClr val="C25C8F"/>
            </a:solidFill>
            <a:prstDash val="solid"/>
          </a:ln>
          <a:effectLst>
            <a:outerShdw blurRad="76200" dist="25400" dir="5400000" algn="bl" rotWithShape="0">
              <a:srgbClr val="000000">
                <a:alpha val="12000"/>
              </a:srgbClr>
            </a:outerShdw>
          </a:effectLst>
        </p:spPr>
        <p:txBody>
          <a:bodyPr/>
          <a:lstStyle/>
          <a:p>
            <a:endParaRPr lang="en-GB"/>
          </a:p>
        </p:txBody>
      </p:sp>
      <p:sp>
        <p:nvSpPr>
          <p:cNvPr id="15" name="timer clock"/>
          <p:cNvSpPr/>
          <p:nvPr/>
        </p:nvSpPr>
        <p:spPr>
          <a:xfrm>
            <a:off x="5458968" y="540410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6" name="timer icon" descr="preencoded.png"/>
          <p:cNvPicPr>
            <a:picLocks noChangeAspect="1"/>
          </p:cNvPicPr>
          <p:nvPr/>
        </p:nvPicPr>
        <p:blipFill>
          <a:blip r:embed="rId3"/>
          <a:stretch>
            <a:fillRect/>
          </a:stretch>
        </p:blipFill>
        <p:spPr>
          <a:xfrm>
            <a:off x="5541264" y="5486400"/>
            <a:ext cx="292608" cy="292608"/>
          </a:xfrm>
          <a:prstGeom prst="rect">
            <a:avLst/>
          </a:prstGeom>
        </p:spPr>
      </p:pic>
      <p:sp>
        <p:nvSpPr>
          <p:cNvPr id="17" name="Text 14"/>
          <p:cNvSpPr txBox="1"/>
          <p:nvPr/>
        </p:nvSpPr>
        <p:spPr>
          <a:xfrm>
            <a:off x="5961888" y="534924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15 mins</a:t>
            </a:r>
            <a:endParaRPr lang="en-US" sz="2000" dirty="0"/>
          </a:p>
        </p:txBody>
      </p:sp>
      <p:sp>
        <p:nvSpPr>
          <p:cNvPr id="18" name="remember"/>
          <p:cNvSpPr/>
          <p:nvPr/>
        </p:nvSpPr>
        <p:spPr>
          <a:xfrm>
            <a:off x="7818120" y="1463040"/>
            <a:ext cx="3822192" cy="4617720"/>
          </a:xfrm>
          <a:prstGeom prst="roundRect">
            <a:avLst>
              <a:gd name="adj" fmla="val 287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19" name="dates circle"/>
          <p:cNvSpPr/>
          <p:nvPr/>
        </p:nvSpPr>
        <p:spPr>
          <a:xfrm>
            <a:off x="8046720" y="1691640"/>
            <a:ext cx="731520" cy="731520"/>
          </a:xfrm>
          <a:prstGeom prst="ellipse">
            <a:avLst/>
          </a:prstGeom>
          <a:solidFill>
            <a:srgbClr val="C25C8F"/>
          </a:solidFill>
          <a:ln w="12700">
            <a:solidFill>
              <a:srgbClr val="C25C8F"/>
            </a:solidFill>
            <a:prstDash val="solid"/>
          </a:ln>
        </p:spPr>
        <p:txBody>
          <a:bodyPr/>
          <a:lstStyle/>
          <a:p>
            <a:endParaRPr lang="en-GB"/>
          </a:p>
        </p:txBody>
      </p:sp>
      <p:pic>
        <p:nvPicPr>
          <p:cNvPr id="20" name="dates icon" descr="preencoded.png"/>
          <p:cNvPicPr>
            <a:picLocks noChangeAspect="1"/>
          </p:cNvPicPr>
          <p:nvPr/>
        </p:nvPicPr>
        <p:blipFill>
          <a:blip r:embed="rId4"/>
          <a:stretch>
            <a:fillRect/>
          </a:stretch>
        </p:blipFill>
        <p:spPr>
          <a:xfrm>
            <a:off x="8222285" y="1867205"/>
            <a:ext cx="380390" cy="380390"/>
          </a:xfrm>
          <a:prstGeom prst="rect">
            <a:avLst/>
          </a:prstGeom>
        </p:spPr>
      </p:pic>
      <p:sp>
        <p:nvSpPr>
          <p:cNvPr id="21" name="Text 17"/>
          <p:cNvSpPr txBox="1"/>
          <p:nvPr/>
        </p:nvSpPr>
        <p:spPr>
          <a:xfrm>
            <a:off x="8915400" y="1691640"/>
            <a:ext cx="2560320" cy="73152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Don't forget</a:t>
            </a:r>
            <a:endParaRPr lang="en-US" sz="2000" dirty="0"/>
          </a:p>
        </p:txBody>
      </p:sp>
      <p:sp>
        <p:nvSpPr>
          <p:cNvPr id="22" name="Text 18"/>
          <p:cNvSpPr txBox="1"/>
          <p:nvPr/>
        </p:nvSpPr>
        <p:spPr>
          <a:xfrm>
            <a:off x="8046720" y="2606040"/>
            <a:ext cx="3429000" cy="329184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rgbClr val="0B2A4A"/>
                </a:solidFill>
                <a:latin typeface="Arial" pitchFamily="34" charset="0"/>
                <a:ea typeface="Arial" pitchFamily="34" charset="-122"/>
                <a:cs typeface="Arial" pitchFamily="34" charset="-120"/>
              </a:rPr>
              <a:t>Visit open days and evenings</a:t>
            </a:r>
            <a:endParaRPr lang="en-US" sz="1500" dirty="0"/>
          </a:p>
          <a:p>
            <a:pPr marL="177800" indent="-177800">
              <a:spcAft>
                <a:spcPts val="800"/>
              </a:spcAft>
              <a:buSzPct val="100000"/>
              <a:buChar char="•"/>
            </a:pPr>
            <a:r>
              <a:rPr lang="en-US" sz="1500" dirty="0">
                <a:solidFill>
                  <a:srgbClr val="0B2A4A"/>
                </a:solidFill>
                <a:latin typeface="Arial" pitchFamily="34" charset="0"/>
                <a:ea typeface="Arial" pitchFamily="34" charset="-122"/>
                <a:cs typeface="Arial" pitchFamily="34" charset="-120"/>
              </a:rPr>
              <a:t>Check application deadlines – many colleges open applications in the autumn</a:t>
            </a:r>
            <a:endParaRPr lang="en-US" sz="1500" dirty="0"/>
          </a:p>
          <a:p>
            <a:pPr marL="177800" indent="-177800">
              <a:spcAft>
                <a:spcPts val="800"/>
              </a:spcAft>
              <a:buSzPct val="100000"/>
              <a:buChar char="•"/>
            </a:pPr>
            <a:r>
              <a:rPr lang="en-US" sz="1500" dirty="0">
                <a:solidFill>
                  <a:srgbClr val="0B2A4A"/>
                </a:solidFill>
                <a:latin typeface="Arial" pitchFamily="34" charset="0"/>
                <a:ea typeface="Arial" pitchFamily="34" charset="-122"/>
                <a:cs typeface="Arial" pitchFamily="34" charset="-120"/>
              </a:rPr>
              <a:t>Have a back-up plan, in case your grades are different from what you expect</a:t>
            </a:r>
            <a:endParaRPr lang="en-US" sz="15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Use your supporters</a:t>
            </a:r>
            <a:endParaRPr lang="en-US" sz="3200" dirty="0"/>
          </a:p>
        </p:txBody>
      </p:sp>
      <p:sp>
        <p:nvSpPr>
          <p:cNvPr id="3" name="Parents and family"/>
          <p:cNvSpPr/>
          <p:nvPr/>
        </p:nvSpPr>
        <p:spPr>
          <a:xfrm>
            <a:off x="548640" y="1463040"/>
            <a:ext cx="2926080" cy="1600200"/>
          </a:xfrm>
          <a:prstGeom prst="roundRect">
            <a:avLst>
              <a:gd name="adj" fmla="val 6857"/>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4" name="Parents and family circle"/>
          <p:cNvSpPr/>
          <p:nvPr/>
        </p:nvSpPr>
        <p:spPr>
          <a:xfrm>
            <a:off x="1645920" y="1645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5" name="Parents and family icon" descr="preencoded.png"/>
          <p:cNvPicPr>
            <a:picLocks noChangeAspect="1"/>
          </p:cNvPicPr>
          <p:nvPr/>
        </p:nvPicPr>
        <p:blipFill>
          <a:blip r:embed="rId3"/>
          <a:stretch>
            <a:fillRect/>
          </a:stretch>
        </p:blipFill>
        <p:spPr>
          <a:xfrm>
            <a:off x="1821485" y="1821485"/>
            <a:ext cx="380390" cy="380390"/>
          </a:xfrm>
          <a:prstGeom prst="rect">
            <a:avLst/>
          </a:prstGeom>
        </p:spPr>
      </p:pic>
      <p:sp>
        <p:nvSpPr>
          <p:cNvPr id="6" name="Text 3"/>
          <p:cNvSpPr txBox="1"/>
          <p:nvPr/>
        </p:nvSpPr>
        <p:spPr>
          <a:xfrm>
            <a:off x="640080" y="2423160"/>
            <a:ext cx="2743200" cy="54864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Parents and family</a:t>
            </a:r>
            <a:endParaRPr lang="en-US" sz="1700" dirty="0"/>
          </a:p>
        </p:txBody>
      </p:sp>
      <p:sp>
        <p:nvSpPr>
          <p:cNvPr id="7" name="Teachers"/>
          <p:cNvSpPr/>
          <p:nvPr/>
        </p:nvSpPr>
        <p:spPr>
          <a:xfrm>
            <a:off x="3657600" y="1463040"/>
            <a:ext cx="2926080" cy="1600200"/>
          </a:xfrm>
          <a:prstGeom prst="roundRect">
            <a:avLst>
              <a:gd name="adj" fmla="val 6857"/>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8" name="Teachers circle"/>
          <p:cNvSpPr/>
          <p:nvPr/>
        </p:nvSpPr>
        <p:spPr>
          <a:xfrm>
            <a:off x="4754880" y="1645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9" name="Teachers icon" descr="preencoded.png"/>
          <p:cNvPicPr>
            <a:picLocks noChangeAspect="1"/>
          </p:cNvPicPr>
          <p:nvPr/>
        </p:nvPicPr>
        <p:blipFill>
          <a:blip r:embed="rId4"/>
          <a:stretch>
            <a:fillRect/>
          </a:stretch>
        </p:blipFill>
        <p:spPr>
          <a:xfrm>
            <a:off x="4930445" y="1821485"/>
            <a:ext cx="380390" cy="380390"/>
          </a:xfrm>
          <a:prstGeom prst="rect">
            <a:avLst/>
          </a:prstGeom>
        </p:spPr>
      </p:pic>
      <p:sp>
        <p:nvSpPr>
          <p:cNvPr id="10" name="Text 6"/>
          <p:cNvSpPr txBox="1"/>
          <p:nvPr/>
        </p:nvSpPr>
        <p:spPr>
          <a:xfrm>
            <a:off x="3749040" y="2423160"/>
            <a:ext cx="2743200" cy="54864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Teachers</a:t>
            </a:r>
            <a:endParaRPr lang="en-US" sz="1700" dirty="0"/>
          </a:p>
        </p:txBody>
      </p:sp>
      <p:sp>
        <p:nvSpPr>
          <p:cNvPr id="11" name="Careers advisers"/>
          <p:cNvSpPr/>
          <p:nvPr/>
        </p:nvSpPr>
        <p:spPr>
          <a:xfrm>
            <a:off x="548640" y="3246120"/>
            <a:ext cx="2926080" cy="1600200"/>
          </a:xfrm>
          <a:prstGeom prst="roundRect">
            <a:avLst>
              <a:gd name="adj" fmla="val 6857"/>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2" name="Careers advisers circle"/>
          <p:cNvSpPr/>
          <p:nvPr/>
        </p:nvSpPr>
        <p:spPr>
          <a:xfrm>
            <a:off x="1645920" y="34290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3" name="Careers advisers icon" descr="preencoded.png"/>
          <p:cNvPicPr>
            <a:picLocks noChangeAspect="1"/>
          </p:cNvPicPr>
          <p:nvPr/>
        </p:nvPicPr>
        <p:blipFill>
          <a:blip r:embed="rId5"/>
          <a:stretch>
            <a:fillRect/>
          </a:stretch>
        </p:blipFill>
        <p:spPr>
          <a:xfrm>
            <a:off x="1821485" y="3604565"/>
            <a:ext cx="380390" cy="380390"/>
          </a:xfrm>
          <a:prstGeom prst="rect">
            <a:avLst/>
          </a:prstGeom>
        </p:spPr>
      </p:pic>
      <p:sp>
        <p:nvSpPr>
          <p:cNvPr id="14" name="Text 9"/>
          <p:cNvSpPr txBox="1"/>
          <p:nvPr/>
        </p:nvSpPr>
        <p:spPr>
          <a:xfrm>
            <a:off x="640080" y="4206240"/>
            <a:ext cx="2743200" cy="54864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Careers advisers</a:t>
            </a:r>
            <a:endParaRPr lang="en-US" sz="1700" dirty="0"/>
          </a:p>
        </p:txBody>
      </p:sp>
      <p:sp>
        <p:nvSpPr>
          <p:cNvPr id="15" name="Next Steps Ready"/>
          <p:cNvSpPr/>
          <p:nvPr/>
        </p:nvSpPr>
        <p:spPr>
          <a:xfrm>
            <a:off x="3657600" y="3246120"/>
            <a:ext cx="2926080" cy="1600200"/>
          </a:xfrm>
          <a:prstGeom prst="roundRect">
            <a:avLst>
              <a:gd name="adj" fmla="val 6857"/>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6" name="Next Steps Ready circle"/>
          <p:cNvSpPr/>
          <p:nvPr/>
        </p:nvSpPr>
        <p:spPr>
          <a:xfrm>
            <a:off x="4754880" y="34290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7" name="Next Steps Ready icon" descr="preencoded.png"/>
          <p:cNvPicPr>
            <a:picLocks noChangeAspect="1"/>
          </p:cNvPicPr>
          <p:nvPr/>
        </p:nvPicPr>
        <p:blipFill>
          <a:blip r:embed="rId6"/>
          <a:stretch>
            <a:fillRect/>
          </a:stretch>
        </p:blipFill>
        <p:spPr>
          <a:xfrm>
            <a:off x="4930445" y="3604565"/>
            <a:ext cx="380390" cy="380390"/>
          </a:xfrm>
          <a:prstGeom prst="rect">
            <a:avLst/>
          </a:prstGeom>
        </p:spPr>
      </p:pic>
      <p:sp>
        <p:nvSpPr>
          <p:cNvPr id="18" name="Text 12"/>
          <p:cNvSpPr txBox="1"/>
          <p:nvPr/>
        </p:nvSpPr>
        <p:spPr>
          <a:xfrm>
            <a:off x="3749040" y="4206240"/>
            <a:ext cx="2743200" cy="54864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Next Steps Ready</a:t>
            </a:r>
            <a:endParaRPr lang="en-US" sz="1700" dirty="0"/>
          </a:p>
        </p:txBody>
      </p:sp>
      <p:pic>
        <p:nvPicPr>
          <p:cNvPr id="19" name="Signs saying just ask" descr="Signs saying just ask"/>
          <p:cNvPicPr>
            <a:picLocks noChangeAspect="1"/>
          </p:cNvPicPr>
          <p:nvPr/>
        </p:nvPicPr>
        <p:blipFill>
          <a:blip r:embed="rId7"/>
          <a:srcRect/>
          <a:stretch/>
        </p:blipFill>
        <p:spPr>
          <a:xfrm>
            <a:off x="6812280" y="1463040"/>
            <a:ext cx="4828032" cy="2971800"/>
          </a:xfrm>
          <a:prstGeom prst="rect">
            <a:avLst/>
          </a:prstGeom>
        </p:spPr>
      </p:pic>
      <p:sp>
        <p:nvSpPr>
          <p:cNvPr id="20" name="Text 13"/>
          <p:cNvSpPr txBox="1"/>
          <p:nvPr/>
        </p:nvSpPr>
        <p:spPr>
          <a:xfrm>
            <a:off x="6812280" y="4526280"/>
            <a:ext cx="4828032" cy="365760"/>
          </a:xfrm>
          <a:prstGeom prst="rect">
            <a:avLst/>
          </a:prstGeom>
          <a:noFill/>
          <a:ln/>
        </p:spPr>
        <p:txBody>
          <a:bodyPr wrap="square" lIns="0" tIns="0" rIns="0" bIns="0" rtlCol="0" anchor="ctr"/>
          <a:lstStyle/>
          <a:p>
            <a:pPr marL="0" indent="0" algn="ctr">
              <a:buNone/>
            </a:pPr>
            <a:r>
              <a:rPr lang="en-US" sz="1500" b="1" i="1" dirty="0">
                <a:solidFill>
                  <a:srgbClr val="004077"/>
                </a:solidFill>
                <a:latin typeface="Arial" pitchFamily="34" charset="0"/>
                <a:ea typeface="Arial" pitchFamily="34" charset="-122"/>
                <a:cs typeface="Arial" pitchFamily="34" charset="-120"/>
              </a:rPr>
              <a:t>Just ask! Who else could help you?</a:t>
            </a:r>
            <a:endParaRPr lang="en-US" sz="1500" dirty="0"/>
          </a:p>
        </p:txBody>
      </p:sp>
      <p:sp>
        <p:nvSpPr>
          <p:cNvPr id="21" name="careers adviser"/>
          <p:cNvSpPr/>
          <p:nvPr/>
        </p:nvSpPr>
        <p:spPr>
          <a:xfrm>
            <a:off x="548640" y="5029200"/>
            <a:ext cx="11091672" cy="1051560"/>
          </a:xfrm>
          <a:prstGeom prst="roundRect">
            <a:avLst>
              <a:gd name="adj" fmla="val 10435"/>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2" name="adviser circle"/>
          <p:cNvSpPr/>
          <p:nvPr/>
        </p:nvSpPr>
        <p:spPr>
          <a:xfrm>
            <a:off x="777240" y="5230368"/>
            <a:ext cx="640080" cy="640080"/>
          </a:xfrm>
          <a:prstGeom prst="ellipse">
            <a:avLst/>
          </a:prstGeom>
          <a:solidFill>
            <a:srgbClr val="C25C8F"/>
          </a:solidFill>
          <a:ln w="12700">
            <a:solidFill>
              <a:srgbClr val="C25C8F"/>
            </a:solidFill>
            <a:prstDash val="solid"/>
          </a:ln>
        </p:spPr>
        <p:txBody>
          <a:bodyPr/>
          <a:lstStyle/>
          <a:p>
            <a:endParaRPr lang="en-GB"/>
          </a:p>
        </p:txBody>
      </p:sp>
      <p:pic>
        <p:nvPicPr>
          <p:cNvPr id="23" name="adviser icon" descr="preencoded.png"/>
          <p:cNvPicPr>
            <a:picLocks noChangeAspect="1"/>
          </p:cNvPicPr>
          <p:nvPr/>
        </p:nvPicPr>
        <p:blipFill>
          <a:blip r:embed="rId5"/>
          <a:stretch>
            <a:fillRect/>
          </a:stretch>
        </p:blipFill>
        <p:spPr>
          <a:xfrm>
            <a:off x="930859" y="5383987"/>
            <a:ext cx="332842" cy="332842"/>
          </a:xfrm>
          <a:prstGeom prst="rect">
            <a:avLst/>
          </a:prstGeom>
        </p:spPr>
      </p:pic>
      <p:sp>
        <p:nvSpPr>
          <p:cNvPr id="24" name="Text 16"/>
          <p:cNvSpPr txBox="1"/>
          <p:nvPr/>
        </p:nvSpPr>
        <p:spPr>
          <a:xfrm>
            <a:off x="1645920" y="5029200"/>
            <a:ext cx="9875520" cy="105156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Our school careers adviser is: </a:t>
            </a:r>
            <a:r>
              <a:rPr lang="en-US" sz="1800" dirty="0">
                <a:solidFill>
                  <a:srgbClr val="0B2A4A"/>
                </a:solidFill>
                <a:latin typeface="Arial" pitchFamily="34" charset="0"/>
                <a:ea typeface="Arial" pitchFamily="34" charset="-122"/>
                <a:cs typeface="Arial" pitchFamily="34" charset="-120"/>
              </a:rPr>
              <a:t>………………………………………………</a:t>
            </a:r>
            <a:endParaRPr lang="en-US" sz="18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Saw how your post-16 choices fit with future jobs and your career.</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about A levels, vocational courses, T Levels and apprenticeships.</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Started to make a plan for your future.</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C25C8F"/>
          </a:solidFill>
          <a:ln w="12700">
            <a:solidFill>
              <a:srgbClr val="C25C8F"/>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Explore your choices at home: nextstepsready.org.uk › Choices at 16</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My Post-16 Plan</a:t>
            </a:r>
            <a:endParaRPr lang="en-US" sz="3200" dirty="0"/>
          </a:p>
        </p:txBody>
      </p:sp>
      <p:sp>
        <p:nvSpPr>
          <p:cNvPr id="3" name="Text 1"/>
          <p:cNvSpPr txBox="1"/>
          <p:nvPr/>
        </p:nvSpPr>
        <p:spPr>
          <a:xfrm>
            <a:off x="5486400" y="548640"/>
            <a:ext cx="6153912" cy="54864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 ……………………………………………………………</a:t>
            </a:r>
            <a:endParaRPr lang="en-US" sz="1600" dirty="0"/>
          </a:p>
        </p:txBody>
      </p:sp>
      <p:sp>
        <p:nvSpPr>
          <p:cNvPr id="4" name="Pathways I am interested in"/>
          <p:cNvSpPr/>
          <p:nvPr/>
        </p:nvSpPr>
        <p:spPr>
          <a:xfrm>
            <a:off x="548640" y="1325880"/>
            <a:ext cx="5440680"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Pathways I am interested in heading"/>
          <p:cNvSpPr/>
          <p:nvPr/>
        </p:nvSpPr>
        <p:spPr>
          <a:xfrm>
            <a:off x="548640" y="1325880"/>
            <a:ext cx="5440680" cy="384048"/>
          </a:xfrm>
          <a:prstGeom prst="rect">
            <a:avLst/>
          </a:prstGeom>
          <a:solidFill>
            <a:srgbClr val="C25C8F"/>
          </a:solidFill>
          <a:ln w="12700">
            <a:solidFill>
              <a:srgbClr val="C25C8F"/>
            </a:solidFill>
            <a:prstDash val="solid"/>
          </a:ln>
        </p:spPr>
        <p:txBody>
          <a:bodyPr/>
          <a:lstStyle/>
          <a:p>
            <a:endParaRPr lang="en-GB"/>
          </a:p>
        </p:txBody>
      </p:sp>
      <p:sp>
        <p:nvSpPr>
          <p:cNvPr id="6" name="Text 4"/>
          <p:cNvSpPr txBox="1"/>
          <p:nvPr/>
        </p:nvSpPr>
        <p:spPr>
          <a:xfrm>
            <a:off x="685800" y="1325880"/>
            <a:ext cx="5166360"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Pathways I am interested in</a:t>
            </a:r>
            <a:endParaRPr lang="en-US" sz="1300" dirty="0"/>
          </a:p>
        </p:txBody>
      </p:sp>
      <p:sp>
        <p:nvSpPr>
          <p:cNvPr id="7" name="Text 5"/>
          <p:cNvSpPr txBox="1"/>
          <p:nvPr/>
        </p:nvSpPr>
        <p:spPr>
          <a:xfrm>
            <a:off x="685800" y="1783080"/>
            <a:ext cx="5166360" cy="105156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  Academic (A levels)        ☐  Vocational course</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T Level                           ☐  Apprenticeship</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Why they suit me: ………………………………………………</a:t>
            </a:r>
            <a:endParaRPr lang="en-US" sz="1250" dirty="0"/>
          </a:p>
        </p:txBody>
      </p:sp>
      <p:sp>
        <p:nvSpPr>
          <p:cNvPr id="8" name="Who can help me?"/>
          <p:cNvSpPr/>
          <p:nvPr/>
        </p:nvSpPr>
        <p:spPr>
          <a:xfrm>
            <a:off x="6199632" y="1325880"/>
            <a:ext cx="5440680"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Who can help me? heading"/>
          <p:cNvSpPr/>
          <p:nvPr/>
        </p:nvSpPr>
        <p:spPr>
          <a:xfrm>
            <a:off x="6199632" y="1325880"/>
            <a:ext cx="5440680" cy="384048"/>
          </a:xfrm>
          <a:prstGeom prst="rect">
            <a:avLst/>
          </a:prstGeom>
          <a:solidFill>
            <a:srgbClr val="C25C8F"/>
          </a:solidFill>
          <a:ln w="12700">
            <a:solidFill>
              <a:srgbClr val="C25C8F"/>
            </a:solidFill>
            <a:prstDash val="solid"/>
          </a:ln>
        </p:spPr>
        <p:txBody>
          <a:bodyPr/>
          <a:lstStyle/>
          <a:p>
            <a:endParaRPr lang="en-GB"/>
          </a:p>
        </p:txBody>
      </p:sp>
      <p:sp>
        <p:nvSpPr>
          <p:cNvPr id="10" name="Text 8"/>
          <p:cNvSpPr txBox="1"/>
          <p:nvPr/>
        </p:nvSpPr>
        <p:spPr>
          <a:xfrm>
            <a:off x="6336792" y="1325880"/>
            <a:ext cx="5166360"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Who can help me?</a:t>
            </a:r>
            <a:endParaRPr lang="en-US" sz="1300" dirty="0"/>
          </a:p>
        </p:txBody>
      </p:sp>
      <p:sp>
        <p:nvSpPr>
          <p:cNvPr id="11" name="Text 9"/>
          <p:cNvSpPr txBox="1"/>
          <p:nvPr/>
        </p:nvSpPr>
        <p:spPr>
          <a:xfrm>
            <a:off x="6336792" y="1783080"/>
            <a:ext cx="5166360" cy="105156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My careers adviser: ……………………………………………</a:t>
            </a:r>
            <a:endParaRPr lang="en-US" sz="125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548640" y="3108960"/>
          <a:ext cx="11091672" cy="2066544"/>
        </p:xfrm>
        <a:graphic>
          <a:graphicData uri="http://schemas.openxmlformats.org/drawingml/2006/table">
            <a:tbl>
              <a:tblPr/>
              <a:tblGrid>
                <a:gridCol w="32004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2587752">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tblGrid>
              <a:tr h="365760">
                <a:tc>
                  <a:txBody>
                    <a:bodyPr/>
                    <a:lstStyle/>
                    <a:p>
                      <a:pPr marL="0" indent="0">
                        <a:buNone/>
                      </a:pPr>
                      <a:r>
                        <a:rPr lang="en-US" sz="1300" b="1" dirty="0">
                          <a:solidFill>
                            <a:srgbClr val="FFFFFF"/>
                          </a:solidFill>
                          <a:latin typeface="Arial" pitchFamily="34" charset="0"/>
                          <a:ea typeface="Arial" pitchFamily="34" charset="-122"/>
                          <a:cs typeface="Arial" pitchFamily="34" charset="-120"/>
                        </a:rPr>
                        <a:t>Course or apprenticeship</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C25C8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Where (sixth form, college, employer)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C25C8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Entry requirements</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C25C8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Open day / deadline</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C25C8F"/>
                    </a:solidFill>
                  </a:tcPr>
                </a:tc>
                <a:extLst>
                  <a:ext uri="{0D108BD9-81ED-4DB2-BD59-A6C34878D82A}">
                    <a16:rowId xmlns:a16="http://schemas.microsoft.com/office/drawing/2014/main" val="10000"/>
                  </a:ext>
                </a:extLst>
              </a:tr>
              <a:tr h="566928">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6928">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3" name="Text 10"/>
          <p:cNvSpPr txBox="1"/>
          <p:nvPr/>
        </p:nvSpPr>
        <p:spPr>
          <a:xfrm>
            <a:off x="548640" y="5349240"/>
            <a:ext cx="11091672" cy="365760"/>
          </a:xfrm>
          <a:prstGeom prst="rect">
            <a:avLst/>
          </a:prstGeom>
          <a:noFill/>
          <a:ln/>
        </p:spPr>
        <p:txBody>
          <a:bodyPr wrap="square" lIns="0" tIns="0" rIns="0" bIns="0" rtlCol="0" anchor="ctr"/>
          <a:lstStyle/>
          <a:p>
            <a:pPr marL="0" indent="0">
              <a:buNone/>
            </a:pPr>
            <a:r>
              <a:rPr lang="en-US" sz="1400" dirty="0">
                <a:solidFill>
                  <a:srgbClr val="0B2A4A"/>
                </a:solidFill>
                <a:latin typeface="Arial" pitchFamily="34" charset="0"/>
                <a:ea typeface="Arial" pitchFamily="34" charset="-122"/>
                <a:cs typeface="Arial" pitchFamily="34" charset="-120"/>
              </a:rPr>
              <a:t>My back-up plan: ……………………………………………………………………………………………………</a:t>
            </a:r>
            <a:endParaRPr lang="en-US" sz="1400" dirty="0"/>
          </a:p>
        </p:txBody>
      </p:sp>
      <p:sp>
        <p:nvSpPr>
          <p:cNvPr id="14" name="Text 11"/>
          <p:cNvSpPr txBox="1"/>
          <p:nvPr/>
        </p:nvSpPr>
        <p:spPr>
          <a:xfrm>
            <a:off x="548640" y="5760720"/>
            <a:ext cx="11091672" cy="365760"/>
          </a:xfrm>
          <a:prstGeom prst="rect">
            <a:avLst/>
          </a:prstGeom>
          <a:noFill/>
          <a:ln/>
        </p:spPr>
        <p:txBody>
          <a:bodyPr wrap="square" lIns="0" tIns="0" rIns="0" bIns="0" rtlCol="0" anchor="ctr"/>
          <a:lstStyle/>
          <a:p>
            <a:pPr marL="0" indent="0">
              <a:buNone/>
            </a:pPr>
            <a:r>
              <a:rPr lang="en-US" sz="1400" dirty="0">
                <a:solidFill>
                  <a:srgbClr val="0B2A4A"/>
                </a:solidFill>
                <a:latin typeface="Arial" pitchFamily="34" charset="0"/>
                <a:ea typeface="Arial" pitchFamily="34" charset="-122"/>
                <a:cs typeface="Arial" pitchFamily="34" charset="-120"/>
              </a:rPr>
              <a:t>My next step: ……………………………………………………………………………………………………………</a:t>
            </a:r>
            <a:endParaRPr lang="en-US" sz="14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22</a:t>
            </a:fld>
            <a:endParaRPr lang="en-US"/>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TotalTime>
  <Words>3241</Words>
  <Application>Microsoft Office PowerPoint</Application>
  <PresentationFormat>Widescreen</PresentationFormat>
  <Paragraphs>375</Paragraphs>
  <Slides>22</Slides>
  <Notes>22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22</vt:i4>
      </vt:variant>
    </vt:vector>
  </HeadingPairs>
  <TitlesOfParts>
    <vt:vector size="24" baseType="lpstr">
      <vt:lpstr>Arial</vt:lpstr>
      <vt:lpstr>Next Steps Ready</vt:lpstr>
      <vt:lpstr>Teacher notes: Year 11 – Preparing for post-16</vt:lpstr>
      <vt:lpstr>Lesson overview</vt:lpstr>
      <vt:lpstr>PowerPoint Presentation</vt:lpstr>
      <vt:lpstr>PowerPoint Presentation</vt:lpstr>
      <vt:lpstr>PowerPoint Presentation</vt:lpstr>
      <vt:lpstr>What is a career?</vt:lpstr>
      <vt:lpstr>Where are future jobs going to be?</vt:lpstr>
      <vt:lpstr>Get ready for your future career</vt:lpstr>
      <vt:lpstr>Keep doing stuff!</vt:lpstr>
      <vt:lpstr>Pathways after Year 11</vt:lpstr>
      <vt:lpstr>Qualification choices</vt:lpstr>
      <vt:lpstr>Different routes to the same job</vt:lpstr>
      <vt:lpstr>Choosing options: what to think about</vt:lpstr>
      <vt:lpstr>Technical and vocational pathway</vt:lpstr>
      <vt:lpstr>Technical pathway: T Levels</vt:lpstr>
      <vt:lpstr>Work-based pathway: apprenticeships</vt:lpstr>
      <vt:lpstr>Academic pathway: A levels</vt:lpstr>
      <vt:lpstr>Task 1: Which pathways interest you?</vt:lpstr>
      <vt:lpstr>Task 2: Make your post-16 plan</vt:lpstr>
      <vt:lpstr>Use your supporters</vt:lpstr>
      <vt:lpstr>In this lesson you:</vt:lpstr>
      <vt:lpstr>My Post-16 Plan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11 careers lesson: Preparing for post-16 (offline version)</dc:title>
  <dc:subject>PptxGenJS Presentation</dc:subject>
  <dc:creator>Careerpilot Team</dc:creator>
  <cp:lastModifiedBy>Sue Lewis</cp:lastModifiedBy>
  <cp:revision>4</cp:revision>
  <dcterms:created xsi:type="dcterms:W3CDTF">2026-10-27T00:31:59Z</dcterms:created>
  <dcterms:modified xsi:type="dcterms:W3CDTF">2026-10-28T17:10:01Z</dcterms:modified>
</cp:coreProperties>
</file>