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media/image42.jpg" ContentType="image/jpeg"/>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7" r:id="rId3"/>
    <p:sldId id="276" r:id="rId4"/>
    <p:sldId id="277" r:id="rId7"/>
    <p:sldId id="278" r:id="rId8"/>
    <p:sldId id="279" r:id="rId9"/>
    <p:sldId id="280" r:id="rId10"/>
    <p:sldId id="281" r:id="rId11"/>
    <p:sldId id="282" r:id="rId12"/>
    <p:sldId id="265" r:id="rId13"/>
    <p:sldId id="283" r:id="rId14"/>
    <p:sldId id="284" r:id="rId15"/>
    <p:sldId id="268" r:id="rId16"/>
    <p:sldId id="269" r:id="rId17"/>
    <p:sldId id="270" r:id="rId18"/>
    <p:sldId id="271" r:id="rId19"/>
    <p:sldId id="272" r:id="rId20"/>
    <p:sldId id="273" r:id="rId21"/>
    <p:sldId id="274" r:id="rId22"/>
    <p:sldId id="275" r:id="rId2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5424" autoAdjust="0"/>
  </p:normalViewPr>
  <p:slideViewPr>
    <p:cSldViewPr snapToGrid="0" snapToObjects="1">
      <p:cViewPr varScale="1">
        <p:scale>
          <a:sx n="83" d="100"/>
          <a:sy n="83" d="100"/>
        </p:scale>
        <p:origin x="1638" y="90"/>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11" Type="http://schemas.openxmlformats.org/officeDocument/2006/relationships/slide" Target="slides/slide10.xml"/><Relationship Id="rId24" Type="http://schemas.openxmlformats.org/officeDocument/2006/relationships/notesMaster" Target="notesMasters/notesMaster1.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7183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lessons have been developed to support students to build their career development skills, as identified by the CDI Career Development Framework. Each lesson identifies outcomes linked to the CDI framework.
The lessons support meeting Gatsby Benchmarks 1, 2, 3, 4 and 6 and the Equalex Framework for preparing students for Modern Work Experience, as they 'Introduce &amp; Inspire' students about the world of work and 'Investigate &amp; Explore' jobs and careers.
The lessons give students opportunities to practise their essential skills, as identified in the Skills Builder Universal Framework 2.0: www.skillsbuilder.org/universal-framework
The relevant skills steps are identified in the teacher notes for each activity, with reflection questions and prompts for discussion as part of the plenary.
This is the ONLINE version: students need individual access to a device with internet. Before the lesson, ask your school (and your Trust's) IT team to whitelist nextstepsready.org.uk.</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overview to plan the lesson. The timings match the timers on the task slides.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students what they will do in the lesson and how long each part takes.
The Career Development Institute has developed a careers framework that shows the skills everybody needs to manage their future career. These aims link to the CDI career learning areas.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Explain that a career is your journey through life, learning and work. Reveal each stop on the journey: work experience is often one of the first steps, then perhaps a part-time job, and throughout your career you may have many different jobs.
Ask: what might be the first stop on your career journey?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have 5 minutes to work in pairs to think about what different people get from work.
Ideas to feed into the discussion: satisfaction, challenge, power, money, a reason to get up in the morning, meeting people, learning new things.
This activity supports students to practise Skills Builder Step 7 Teamwork – Contributing: I contribute to a group activity.</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Summarise the three big career things for Year 10. Today's lesson focuses on post-16 options and work experience.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say which pathways they can take at 16, then reveal the three main pathways.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through the key differences between the pathways available at 16: where you study, what the course is like and how it is assessed.
Ask: which of these sounds like it might suit you? Why?</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there are three pathways, and in all of them there are levels of qualifications. Level 2 is getting 5 GCSEs at grades 4–9.
Show students the other levels and make the point that all pathways can lead to a degree.
The part of the ladder we are mainly talking about today is their choices after GCSEs (Levels 2 and 3, highlighted).</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experience can help students make decisions about their future courses and work – both at 16 and at 18.</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class why work experience is important, then reveal the four reasons.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a moment to write down what they want to get from their work experience (they can use the My Work Experience sheet, slide 20).</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which of these placements are likely to be offered to a 16-year-old.
Explain there are lots of great opportunities, but because of rules and health and safety some may not be available. Students could work in a place where that job is done, without doing the job themselves (for example, in a hospital but not as a doctor).
They will be developing skills wherever they go, and be in a work role for maybe the first time.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different types of work experience. Virtual work experience has become much more popular in recent years.
Tell students what your school expects: dates, length and type of placement.</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Ideas: ask family and friends for contacts, ask your careers teacher (they might have a list), ask local employers, look online.
This activity supports students to practise Skills Builder Step 7 Teamwork – Contributing: I contribute to a group activity.</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Next Steps Ready: a free careers website with no login, so students can use it in school and at home.
The Work Experience section (circled) helps students decide what job might suit them, search for a placement, contact an employer and record everything in a workbook.</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go to nextstepsready.org.uk and open Work Experience.
1. "Work experience – what job might suit me?" helps them choose the job sectors they would like to try.</a:t>
            </a:r>
          </a:p>
          <a:p>
            <a:r>
              <a:rPr lang="en-US" dirty="0"/>
              <a:t>2. They can do the Job Quiz to get ideas for jobs – there is a link in "What job might suit me?", or they can find it in Start With You.
3. "Find a Placement" gives practical ways to find employers, including searching online. Students can do a map search to see which workplaces are easy to get to, then look at the companies' websites for work experience information and contact details.
Students answer the questions on the My Work Experience sheet (slide 20): what they want to get from work experience, who could help, which job sectors interest them, and local companies they could contact.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have 5–10 minutes to work in pairs to share their research and ideas.
This activity supports students to practise:
Step 8 Speaking – Using facts: I use facts and examples to support my communication
Step 8 Listening – Summarising: I summarise or rephrase what I learnt</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lesson. Ask: what is your next step to find a placement? Who will you ask?
Remind students they can use the Work Experience section of Next Steps Ready at home, including the workbook and the Contact an Employer template. In the next session they could build a CV (Work Experience › Build a CV).</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Printable sheet for Task 1. Print one copy per student.</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NSR Listen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ECDFEC"/>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10</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FBDDE7"/>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Listening</a:t>
            </a:r>
            <a:endParaRPr lang="en-US" sz="1400" dirty="0"/>
          </a:p>
        </p:txBody>
      </p:sp>
      <p:pic>
        <p:nvPicPr>
          <p:cNvPr id="8" name="Image 1" descr="/tmp/claude-0/-home-claude/57c6dd4e-62f2-571d-b351-8f501f7ac058/scratchpad/lessons/wex/ppt/media/image3.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NSR Speak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ECDFEC"/>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10</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FFE0DE"/>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Speaking</a:t>
            </a:r>
            <a:endParaRPr lang="en-US" sz="1400" dirty="0"/>
          </a:p>
        </p:txBody>
      </p:sp>
      <p:pic>
        <p:nvPicPr>
          <p:cNvPr id="8" name="Image 1" descr="/tmp/claude-0/-home-claude/57c6dd4e-62f2-571d-b351-8f501f7ac058/scratchpad/lessons/wex/ppt/media/image4.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NSR Plann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ECDFEC"/>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10</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D8F1E3"/>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Planning</a:t>
            </a:r>
            <a:endParaRPr lang="en-US" sz="1400" dirty="0"/>
          </a:p>
        </p:txBody>
      </p:sp>
      <p:pic>
        <p:nvPicPr>
          <p:cNvPr id="8" name="Image 1" descr="/tmp/claude-0/-home-claude/57c6dd4e-62f2-571d-b351-8f501f7ac058/scratchpad/lessons/wex/ppt/media/image5.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NSR Teamwork">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ECDFEC"/>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10</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D5F0F9"/>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Teamwork</a:t>
            </a:r>
            <a:endParaRPr lang="en-US" sz="1400" dirty="0"/>
          </a:p>
        </p:txBody>
      </p:sp>
      <p:pic>
        <p:nvPicPr>
          <p:cNvPr id="8" name="Image 1" descr="/tmp/claude-0/-home-claude/57c6dd4e-62f2-571d-b351-8f501f7ac058/scratchpad/lessons/wex/ppt/media/image6.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NSR Open">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ECDFEC"/>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10</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Text 3"/>
          <p:cNvSpPr>
            <a:spLocks noGrp="1"/>
          </p:cNvSpPr>
          <p:nvPr>
            <p:ph type="title" idx="104" hasCustomPrompt="1"/>
          </p:nvPr>
        </p:nvSpPr>
        <p:spPr>
          <a:xfrm>
            <a:off x="548640" y="274320"/>
            <a:ext cx="11064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NSR Teacher">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600200" cy="283464"/>
          </a:xfrm>
          <a:prstGeom prst="rect">
            <a:avLst/>
          </a:prstGeom>
          <a:solidFill>
            <a:srgbClr val="ECDFEC"/>
          </a:solidFill>
          <a:ln/>
        </p:spPr>
        <p:txBody>
          <a:bodyPr/>
          <a:lstStyle/>
          <a:p>
            <a:endParaRPr lang="en-GB"/>
          </a:p>
        </p:txBody>
      </p:sp>
      <p:sp>
        <p:nvSpPr>
          <p:cNvPr id="4" name="Text 1"/>
          <p:cNvSpPr/>
          <p:nvPr/>
        </p:nvSpPr>
        <p:spPr>
          <a:xfrm>
            <a:off x="2157984" y="6336792"/>
            <a:ext cx="160020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Teacher notes</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Text 3"/>
          <p:cNvSpPr>
            <a:spLocks noGrp="1"/>
          </p:cNvSpPr>
          <p:nvPr>
            <p:ph type="title" idx="104" hasCustomPrompt="1"/>
          </p:nvPr>
        </p:nvSpPr>
        <p:spPr>
          <a:xfrm>
            <a:off x="548640" y="274320"/>
            <a:ext cx="11064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NSR Hero">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ECDFEC"/>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10</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1_NSR Listening">
    <p:bg>
      <p:bgPr>
        <a:solidFill>
          <a:srgbClr val="D9E2EC"/>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2"/>
          <a:stretch>
            <a:fillRect/>
          </a:stretch>
        </p:blipFill>
        <p:spPr>
          <a:xfrm>
            <a:off x="548640" y="6336792"/>
            <a:ext cx="1426464" cy="283464"/>
          </a:xfrm>
          <a:prstGeom prst="rect">
            <a:avLst/>
          </a:prstGeom>
        </p:spPr>
      </p:pic>
      <p:sp>
        <p:nvSpPr>
          <p:cNvPr id="3" name="Text 0"/>
          <p:cNvSpPr/>
          <p:nvPr/>
        </p:nvSpPr>
        <p:spPr>
          <a:xfrm>
            <a:off x="2157984" y="6336792"/>
            <a:ext cx="1051560" cy="283464"/>
          </a:xfrm>
          <a:prstGeom prst="roundRect">
            <a:avLst>
              <a:gd name="adj" fmla="val 50000"/>
            </a:avLst>
          </a:prstGeom>
          <a:solidFill>
            <a:srgbClr val="FFE4D0"/>
          </a:solidFill>
          <a:ln/>
        </p:spPr>
        <p:txBody>
          <a:bodyPr wrap="square" lIns="0" tIns="0" rIns="0" bIns="0" rtlCol="0" anchor="ctr"/>
          <a:lstStyle/>
          <a:p>
            <a:pPr marL="0" indent="0" algn="ctr">
              <a:buNone/>
            </a:pPr>
            <a:r>
              <a:rPr lang="en-US" sz="1100" b="1" dirty="0">
                <a:solidFill>
                  <a:srgbClr val="0B2A4A"/>
                </a:solidFill>
                <a:latin typeface="Arial" pitchFamily="34" charset="0"/>
                <a:ea typeface="Arial" pitchFamily="34" charset="-122"/>
                <a:cs typeface="Arial" pitchFamily="34" charset="-120"/>
              </a:rPr>
              <a:t>Lesson 1</a:t>
            </a:r>
            <a:endParaRPr lang="en-US" sz="1100" dirty="0"/>
          </a:p>
        </p:txBody>
      </p:sp>
      <p:pic>
        <p:nvPicPr>
          <p:cNvPr id="4" name="Image 1"/>
          <p:cNvPicPr>
            <a:picLocks noChangeAspect="1"/>
          </p:cNvPicPr>
          <p:nvPr/>
        </p:nvPicPr>
        <p:blipFill>
          <a:blip r:embed="rId3"/>
          <a:stretch>
            <a:fillRect/>
          </a:stretch>
        </p:blipFill>
        <p:spPr>
          <a:xfrm>
            <a:off x="10177272" y="6300216"/>
            <a:ext cx="1463040" cy="356616"/>
          </a:xfrm>
          <a:prstGeom prst="rect">
            <a:avLst/>
          </a:prstGeom>
        </p:spPr>
      </p:pic>
      <p:sp>
        <p:nvSpPr>
          <p:cNvPr id="5" name="Text 1"/>
          <p:cNvSpPr/>
          <p:nvPr/>
        </p:nvSpPr>
        <p:spPr>
          <a:xfrm>
            <a:off x="9665208" y="530352"/>
            <a:ext cx="1975104" cy="585216"/>
          </a:xfrm>
          <a:prstGeom prst="roundRect">
            <a:avLst>
              <a:gd name="adj" fmla="val 50000"/>
            </a:avLst>
          </a:prstGeom>
          <a:solidFill>
            <a:srgbClr val="FBDDE7"/>
          </a:solidFill>
          <a:ln>
            <a:noFill/>
          </a:ln>
        </p:spPr>
        <p:txBody>
          <a:bodyPr wrap="none" lIns="758952" tIns="0" rIns="45720" bIns="0" rtlCol="0" anchor="ctr"/>
          <a:lstStyle/>
          <a:p>
            <a:pPr marL="0" indent="0" algn="l">
              <a:buNone/>
            </a:pPr>
            <a:r>
              <a:rPr lang="en-US" sz="1600" b="1" dirty="0">
                <a:solidFill>
                  <a:srgbClr val="0B2A4A"/>
                </a:solidFill>
                <a:latin typeface="Arial" pitchFamily="34" charset="0"/>
                <a:ea typeface="Arial" pitchFamily="34" charset="-122"/>
                <a:cs typeface="Arial" pitchFamily="34" charset="-120"/>
              </a:rPr>
              <a:t>Listening</a:t>
            </a:r>
            <a:endParaRPr lang="en-US" sz="1600" dirty="0"/>
          </a:p>
        </p:txBody>
      </p:sp>
      <p:pic>
        <p:nvPicPr>
          <p:cNvPr id="6" name="Image 2" descr="Skills Builder Listening icon"/>
          <p:cNvPicPr>
            <a:picLocks noChangeAspect="1"/>
          </p:cNvPicPr>
          <p:nvPr/>
        </p:nvPicPr>
        <p:blipFill>
          <a:blip r:embed="rId4"/>
          <a:stretch>
            <a:fillRect/>
          </a:stretch>
        </p:blipFill>
        <p:spPr>
          <a:xfrm>
            <a:off x="9509760" y="402336"/>
            <a:ext cx="841248" cy="841248"/>
          </a:xfrm>
          <a:prstGeom prst="ellipse">
            <a:avLst/>
          </a:prstGeom>
          <a:effectLst>
            <a:outerShdw blurRad="63500" dist="19050" dir="5400000" algn="ctr" rotWithShape="0">
              <a:srgbClr val="0B2A4A">
                <a:alpha val="22000"/>
              </a:srgbClr>
            </a:outerShdw>
          </a:effectLst>
        </p:spPr>
      </p:pic>
      <p:sp>
        <p:nvSpPr>
          <p:cNvPr id="7" name="Text 2"/>
          <p:cNvSpPr>
            <a:spLocks noGrp="1"/>
          </p:cNvSpPr>
          <p:nvPr>
            <p:ph type="title" idx="105"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200">
                <a:solidFill>
                  <a:srgbClr val="4F6072"/>
                </a:solidFill>
                <a:latin typeface="Arial"/>
                <a:ea typeface="Arial"/>
                <a:cs typeface="Arial"/>
              </a:defRPr>
            </a:lvl1pPr>
          </a:lstStyle>
          <a:p>
            <a:pPr algn="ctr"/>
            <a:fld id="{F7021451-1387-4CA6-816F-3879F97B5CBC}" type="slidenum">
              <a:rPr lang="en-US" b="0"/>
              <a:t>‹#›</a:t>
            </a:fld>
            <a:endParaRPr lang="en-US"/>
          </a:p>
        </p:txBody>
      </p:sp>
    </p:spTree>
    <p:extLst>
      <p:ext uri="{BB962C8B-B14F-4D97-AF65-F5344CB8AC3E}">
        <p14:creationId xmlns:p14="http://schemas.microsoft.com/office/powerpoint/2010/main" val="3588794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9.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0.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10.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8" Type="http://schemas.openxmlformats.org/officeDocument/2006/relationships/image" Target="../media/image34.jpg"/><Relationship Id="rId3" Type="http://schemas.openxmlformats.org/officeDocument/2006/relationships/image" Target="../media/image31.png"/><Relationship Id="rId7"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33.jpg"/><Relationship Id="rId5" Type="http://schemas.openxmlformats.org/officeDocument/2006/relationships/image" Target="../media/image26.png"/><Relationship Id="rId10" Type="http://schemas.openxmlformats.org/officeDocument/2006/relationships/image" Target="../media/image14.png"/><Relationship Id="rId4" Type="http://schemas.openxmlformats.org/officeDocument/2006/relationships/image" Target="../media/image24.png"/><Relationship Id="rId9" Type="http://schemas.openxmlformats.org/officeDocument/2006/relationships/image" Target="../media/image35.jp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37.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38.jp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0.jp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42.jpg"/><Relationship Id="rId5" Type="http://schemas.openxmlformats.org/officeDocument/2006/relationships/image" Target="../media/image12.png"/><Relationship Id="rId4" Type="http://schemas.openxmlformats.org/officeDocument/2006/relationships/image" Target="../media/image41.jp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3.jpg"/><Relationship Id="rId7"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8.jpg"/><Relationship Id="rId5" Type="http://schemas.openxmlformats.org/officeDocument/2006/relationships/image" Target="../media/image23.pn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Teacher notes: Year 10 – Post-16 and work experience</a:t>
            </a:r>
            <a:endParaRPr lang="en-US" sz="3200" dirty="0"/>
          </a:p>
        </p:txBody>
      </p:sp>
      <p:sp>
        <p:nvSpPr>
          <p:cNvPr id="3" name="intro panel"/>
          <p:cNvSpPr/>
          <p:nvPr/>
        </p:nvSpPr>
        <p:spPr>
          <a:xfrm>
            <a:off x="548640" y="1463040"/>
            <a:ext cx="3566160" cy="4572000"/>
          </a:xfrm>
          <a:prstGeom prst="roundRect">
            <a:avLst>
              <a:gd name="adj" fmla="val 359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pic>
        <p:nvPicPr>
          <p:cNvPr id="4" name="Year 10 badge" descr="/tmp/claude-0/-home-claude/57c6dd4e-62f2-571d-b351-8f501f7ac058/scratchpad/lessons/assets/badge-y10.png"/>
          <p:cNvPicPr>
            <a:picLocks noChangeAspect="1"/>
          </p:cNvPicPr>
          <p:nvPr/>
        </p:nvPicPr>
        <p:blipFill>
          <a:blip r:embed="rId3"/>
          <a:stretch>
            <a:fillRect/>
          </a:stretch>
        </p:blipFill>
        <p:spPr>
          <a:xfrm>
            <a:off x="1325880" y="1691640"/>
            <a:ext cx="2011680" cy="2011680"/>
          </a:xfrm>
          <a:prstGeom prst="rect">
            <a:avLst/>
          </a:prstGeom>
        </p:spPr>
      </p:pic>
      <p:sp>
        <p:nvSpPr>
          <p:cNvPr id="5" name="Text 2"/>
          <p:cNvSpPr txBox="1"/>
          <p:nvPr/>
        </p:nvSpPr>
        <p:spPr>
          <a:xfrm>
            <a:off x="777240" y="3794760"/>
            <a:ext cx="3108960" cy="1188720"/>
          </a:xfrm>
          <a:prstGeom prst="rect">
            <a:avLst/>
          </a:prstGeom>
          <a:noFill/>
          <a:ln/>
        </p:spPr>
        <p:txBody>
          <a:bodyPr wrap="square" lIns="0" tIns="0" rIns="0" bIns="0" rtlCol="0" anchor="t"/>
          <a:lstStyle/>
          <a:p>
            <a:pPr marL="0" indent="0">
              <a:buNone/>
            </a:pPr>
            <a:r>
              <a:rPr lang="en-US" sz="1400" dirty="0">
                <a:solidFill>
                  <a:srgbClr val="FFFFFF"/>
                </a:solidFill>
                <a:latin typeface="Arial" pitchFamily="34" charset="0"/>
                <a:ea typeface="Arial" pitchFamily="34" charset="-122"/>
                <a:cs typeface="Arial" pitchFamily="34" charset="-120"/>
              </a:rPr>
              <a:t>A one-hour careers lesson to help Year 10 students explore their post-16 pathways and plan their work experience.</a:t>
            </a:r>
            <a:endParaRPr lang="en-US" sz="1400" dirty="0"/>
          </a:p>
        </p:txBody>
      </p:sp>
      <p:sp>
        <p:nvSpPr>
          <p:cNvPr id="6" name="version tag"/>
          <p:cNvSpPr/>
          <p:nvPr/>
        </p:nvSpPr>
        <p:spPr>
          <a:xfrm>
            <a:off x="777240" y="5029200"/>
            <a:ext cx="3108960" cy="777240"/>
          </a:xfrm>
          <a:prstGeom prst="roundRect">
            <a:avLst>
              <a:gd name="adj" fmla="val 11765"/>
            </a:avLst>
          </a:prstGeom>
          <a:solidFill>
            <a:srgbClr val="9C5A9C"/>
          </a:solidFill>
          <a:ln w="12700">
            <a:solidFill>
              <a:srgbClr val="9C5A9C"/>
            </a:solidFill>
            <a:prstDash val="solid"/>
          </a:ln>
        </p:spPr>
        <p:txBody>
          <a:bodyPr/>
          <a:lstStyle/>
          <a:p>
            <a:endParaRPr lang="en-GB"/>
          </a:p>
        </p:txBody>
      </p:sp>
      <p:sp>
        <p:nvSpPr>
          <p:cNvPr id="7" name="Text 4"/>
          <p:cNvSpPr txBox="1"/>
          <p:nvPr/>
        </p:nvSpPr>
        <p:spPr>
          <a:xfrm>
            <a:off x="914400" y="5029200"/>
            <a:ext cx="2834640" cy="777240"/>
          </a:xfrm>
          <a:prstGeom prst="rect">
            <a:avLst/>
          </a:prstGeom>
          <a:noFill/>
          <a:ln/>
        </p:spPr>
        <p:txBody>
          <a:bodyPr wrap="square" lIns="0" tIns="0" rIns="0" bIns="0" rtlCol="0" anchor="ctr"/>
          <a:lstStyle/>
          <a:p>
            <a:pPr marL="0" indent="0">
              <a:buNone/>
            </a:pPr>
            <a:r>
              <a:rPr lang="en-US" sz="1300" b="1" dirty="0">
                <a:solidFill>
                  <a:srgbClr val="FFFFFF"/>
                </a:solidFill>
                <a:latin typeface="Arial" pitchFamily="34" charset="0"/>
                <a:ea typeface="Arial" pitchFamily="34" charset="-122"/>
                <a:cs typeface="Arial" pitchFamily="34" charset="-120"/>
              </a:rPr>
              <a:t>Online version</a:t>
            </a:r>
            <a:endParaRPr lang="en-US" sz="1300" dirty="0"/>
          </a:p>
          <a:p>
            <a:pPr marL="0" indent="0">
              <a:buNone/>
            </a:pPr>
            <a:r>
              <a:rPr lang="en-US" sz="1300" dirty="0">
                <a:solidFill>
                  <a:srgbClr val="FFFFFF"/>
                </a:solidFill>
                <a:latin typeface="Arial" pitchFamily="34" charset="0"/>
                <a:ea typeface="Arial" pitchFamily="34" charset="-122"/>
                <a:cs typeface="Arial" pitchFamily="34" charset="-120"/>
              </a:rPr>
              <a:t>Each student needs a device with internet access</a:t>
            </a:r>
            <a:endParaRPr lang="en-US" sz="1300" dirty="0"/>
          </a:p>
        </p:txBody>
      </p:sp>
      <p:sp>
        <p:nvSpPr>
          <p:cNvPr id="8" name="Text 5"/>
          <p:cNvSpPr txBox="1"/>
          <p:nvPr/>
        </p:nvSpPr>
        <p:spPr>
          <a:xfrm>
            <a:off x="4434840" y="1463040"/>
            <a:ext cx="7205472" cy="365760"/>
          </a:xfrm>
          <a:prstGeom prst="rect">
            <a:avLst/>
          </a:prstGeom>
          <a:noFill/>
          <a:ln/>
        </p:spPr>
        <p:txBody>
          <a:bodyPr wrap="square" lIns="0" tIns="0" rIns="0" bIns="0" rtlCol="0" anchor="t"/>
          <a:lstStyle/>
          <a:p>
            <a:pPr marL="0" indent="0">
              <a:buNone/>
            </a:pPr>
            <a:r>
              <a:rPr lang="en-US" sz="1700" b="1" dirty="0">
                <a:solidFill>
                  <a:srgbClr val="004077"/>
                </a:solidFill>
                <a:latin typeface="Arial" pitchFamily="34" charset="0"/>
                <a:ea typeface="Arial" pitchFamily="34" charset="-122"/>
                <a:cs typeface="Arial" pitchFamily="34" charset="-120"/>
              </a:rPr>
              <a:t>This lesson aims to support students to:</a:t>
            </a:r>
            <a:endParaRPr lang="en-US" sz="1700" dirty="0"/>
          </a:p>
        </p:txBody>
      </p:sp>
      <p:sp>
        <p:nvSpPr>
          <p:cNvPr id="9" name="card"/>
          <p:cNvSpPr/>
          <p:nvPr/>
        </p:nvSpPr>
        <p:spPr>
          <a:xfrm>
            <a:off x="4434840" y="1874520"/>
            <a:ext cx="7205472" cy="914400"/>
          </a:xfrm>
          <a:prstGeom prst="roundRect">
            <a:avLst>
              <a:gd name="adj" fmla="val 12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0" name="Text 7"/>
          <p:cNvSpPr txBox="1"/>
          <p:nvPr/>
        </p:nvSpPr>
        <p:spPr>
          <a:xfrm>
            <a:off x="4617720" y="1874520"/>
            <a:ext cx="6839712" cy="914400"/>
          </a:xfrm>
          <a:prstGeom prst="rect">
            <a:avLst/>
          </a:prstGeom>
          <a:noFill/>
          <a:ln/>
        </p:spPr>
        <p:txBody>
          <a:bodyPr wrap="square" lIns="0" tIns="0" rIns="0" bIns="0" rtlCol="0" anchor="ctr"/>
          <a:lstStyle/>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Develop their career skills for life, learning and work</a:t>
            </a:r>
            <a:endParaRPr lang="en-US" sz="1400" dirty="0"/>
          </a:p>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Prepare for the next career decisions they will have to make</a:t>
            </a:r>
            <a:endParaRPr lang="en-US" sz="1400" dirty="0"/>
          </a:p>
        </p:txBody>
      </p:sp>
      <p:grpSp>
        <p:nvGrpSpPr>
          <p:cNvPr id="26" name="Group 25">
            <a:extLst>
              <a:ext uri="{FF2B5EF4-FFF2-40B4-BE49-F238E27FC236}">
                <a16:creationId xmlns:a16="http://schemas.microsoft.com/office/drawing/2014/main" id="{27DB9008-63C3-D459-7394-6947B4CE4F90}"/>
              </a:ext>
            </a:extLst>
          </p:cNvPr>
          <p:cNvGrpSpPr/>
          <p:nvPr/>
        </p:nvGrpSpPr>
        <p:grpSpPr>
          <a:xfrm>
            <a:off x="4434840" y="2944368"/>
            <a:ext cx="7205472" cy="3090672"/>
            <a:chOff x="4434840" y="2944368"/>
            <a:chExt cx="7205472" cy="3090672"/>
          </a:xfrm>
        </p:grpSpPr>
        <p:sp>
          <p:nvSpPr>
            <p:cNvPr id="11" name="Text 8"/>
            <p:cNvSpPr txBox="1"/>
            <p:nvPr/>
          </p:nvSpPr>
          <p:spPr>
            <a:xfrm>
              <a:off x="4434840" y="2944368"/>
              <a:ext cx="7205472" cy="365760"/>
            </a:xfrm>
            <a:prstGeom prst="rect">
              <a:avLst/>
            </a:prstGeom>
            <a:noFill/>
            <a:ln/>
          </p:spPr>
          <p:txBody>
            <a:bodyPr wrap="square" lIns="0" tIns="0" rIns="0" bIns="0" rtlCol="0" anchor="t"/>
            <a:lstStyle/>
            <a:p>
              <a:pPr marL="0" indent="0">
                <a:buNone/>
              </a:pPr>
              <a:r>
                <a:rPr lang="en-US" sz="1700" b="1" dirty="0">
                  <a:solidFill>
                    <a:srgbClr val="004077"/>
                  </a:solidFill>
                  <a:latin typeface="Arial" pitchFamily="34" charset="0"/>
                  <a:ea typeface="Arial" pitchFamily="34" charset="-122"/>
                  <a:cs typeface="Arial" pitchFamily="34" charset="-120"/>
                </a:rPr>
                <a:t>Career development skills (CDI Framework)</a:t>
              </a:r>
              <a:endParaRPr lang="en-US" sz="1700" dirty="0"/>
            </a:p>
          </p:txBody>
        </p:sp>
        <p:sp>
          <p:nvSpPr>
            <p:cNvPr id="12" name="card"/>
            <p:cNvSpPr/>
            <p:nvPr/>
          </p:nvSpPr>
          <p:spPr>
            <a:xfrm>
              <a:off x="4434840" y="3355848"/>
              <a:ext cx="7205472" cy="1325880"/>
            </a:xfrm>
            <a:prstGeom prst="roundRect">
              <a:avLst>
                <a:gd name="adj" fmla="val 82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3" name="Text 10"/>
            <p:cNvSpPr txBox="1"/>
            <p:nvPr/>
          </p:nvSpPr>
          <p:spPr>
            <a:xfrm>
              <a:off x="4617720" y="3355848"/>
              <a:ext cx="6839712" cy="1325880"/>
            </a:xfrm>
            <a:prstGeom prst="rect">
              <a:avLst/>
            </a:prstGeom>
            <a:noFill/>
            <a:ln/>
          </p:spPr>
          <p:txBody>
            <a:bodyPr wrap="square" lIns="0" tIns="0" rIns="0" bIns="0" rtlCol="0" anchor="ctr"/>
            <a:lstStyle/>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Considering what learning pathway they should pursue next</a:t>
              </a:r>
              <a:endParaRPr lang="en-US" sz="1400" dirty="0"/>
            </a:p>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Considering what jobs and roles are interesting</a:t>
              </a:r>
              <a:endParaRPr lang="en-US" sz="1400" dirty="0"/>
            </a:p>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Researching the range of workplaces and what it is like to work there</a:t>
              </a:r>
              <a:endParaRPr lang="en-US" sz="1400" dirty="0"/>
            </a:p>
          </p:txBody>
        </p:sp>
        <p:sp>
          <p:nvSpPr>
            <p:cNvPr id="14" name="Gatsby Benchmarks card"/>
            <p:cNvSpPr/>
            <p:nvPr/>
          </p:nvSpPr>
          <p:spPr>
            <a:xfrm>
              <a:off x="4434840" y="4846320"/>
              <a:ext cx="2279904" cy="1188720"/>
            </a:xfrm>
            <a:prstGeom prst="roundRect">
              <a:avLst>
                <a:gd name="adj" fmla="val 9231"/>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15" name="Text 12"/>
            <p:cNvSpPr txBox="1"/>
            <p:nvPr/>
          </p:nvSpPr>
          <p:spPr>
            <a:xfrm>
              <a:off x="4572000"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Gatsby Benchmarks</a:t>
              </a:r>
              <a:endParaRPr lang="en-US" sz="1400" dirty="0"/>
            </a:p>
          </p:txBody>
        </p:sp>
        <p:sp>
          <p:nvSpPr>
            <p:cNvPr id="16" name="Text 13"/>
            <p:cNvSpPr txBox="1"/>
            <p:nvPr/>
          </p:nvSpPr>
          <p:spPr>
            <a:xfrm>
              <a:off x="4572000" y="5303520"/>
              <a:ext cx="2005584" cy="640080"/>
            </a:xfrm>
            <a:prstGeom prst="rect">
              <a:avLst/>
            </a:prstGeom>
            <a:noFill/>
            <a:ln/>
          </p:spPr>
          <p:txBody>
            <a:bodyPr wrap="square" lIns="0" tIns="0" rIns="0" bIns="0" rtlCol="0" anchor="t"/>
            <a:lstStyle/>
            <a:p>
              <a:pPr marL="0" indent="0">
                <a:buNone/>
              </a:pPr>
              <a:r>
                <a:rPr lang="en-US" sz="1300" dirty="0">
                  <a:solidFill>
                    <a:srgbClr val="0B2A4A"/>
                  </a:solidFill>
                  <a:latin typeface="Arial" pitchFamily="34" charset="0"/>
                  <a:ea typeface="Arial" pitchFamily="34" charset="-122"/>
                  <a:cs typeface="Arial" pitchFamily="34" charset="-120"/>
                </a:rPr>
                <a:t>1, 2, 3, 4 and 6</a:t>
              </a:r>
              <a:endParaRPr lang="en-US" sz="1300" dirty="0"/>
            </a:p>
          </p:txBody>
        </p:sp>
        <p:sp>
          <p:nvSpPr>
            <p:cNvPr id="17" name="Equalex Framework card"/>
            <p:cNvSpPr/>
            <p:nvPr/>
          </p:nvSpPr>
          <p:spPr>
            <a:xfrm>
              <a:off x="6897624" y="4846320"/>
              <a:ext cx="2279904" cy="1188720"/>
            </a:xfrm>
            <a:prstGeom prst="roundRect">
              <a:avLst>
                <a:gd name="adj" fmla="val 9231"/>
              </a:avLst>
            </a:prstGeom>
            <a:solidFill>
              <a:srgbClr val="DAF4E7"/>
            </a:solidFill>
            <a:ln w="12700">
              <a:solidFill>
                <a:srgbClr val="DAF4E7"/>
              </a:solidFill>
              <a:prstDash val="solid"/>
            </a:ln>
            <a:effectLst>
              <a:outerShdw blurRad="76200" dist="25400" dir="5400000" algn="bl" rotWithShape="0">
                <a:srgbClr val="000000">
                  <a:alpha val="12000"/>
                </a:srgbClr>
              </a:outerShdw>
            </a:effectLst>
          </p:spPr>
          <p:txBody>
            <a:bodyPr/>
            <a:lstStyle/>
            <a:p>
              <a:endParaRPr lang="en-GB"/>
            </a:p>
          </p:txBody>
        </p:sp>
        <p:sp>
          <p:nvSpPr>
            <p:cNvPr id="18" name="Text 15"/>
            <p:cNvSpPr txBox="1"/>
            <p:nvPr/>
          </p:nvSpPr>
          <p:spPr>
            <a:xfrm>
              <a:off x="7034784"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Equalex Framework</a:t>
              </a:r>
              <a:endParaRPr lang="en-US" sz="1400" dirty="0"/>
            </a:p>
          </p:txBody>
        </p:sp>
        <p:sp>
          <p:nvSpPr>
            <p:cNvPr id="19" name="Text 16"/>
            <p:cNvSpPr txBox="1"/>
            <p:nvPr/>
          </p:nvSpPr>
          <p:spPr>
            <a:xfrm>
              <a:off x="7034784" y="5303520"/>
              <a:ext cx="2005584" cy="640080"/>
            </a:xfrm>
            <a:prstGeom prst="rect">
              <a:avLst/>
            </a:prstGeom>
            <a:noFill/>
            <a:ln/>
          </p:spPr>
          <p:txBody>
            <a:bodyPr wrap="square" lIns="0" tIns="0" rIns="0" bIns="0" rtlCol="0" anchor="t"/>
            <a:lstStyle/>
            <a:p>
              <a:pPr marL="0" indent="0">
                <a:buNone/>
              </a:pPr>
              <a:r>
                <a:rPr lang="en-US" sz="1300" dirty="0">
                  <a:solidFill>
                    <a:srgbClr val="0B2A4A"/>
                  </a:solidFill>
                  <a:latin typeface="Arial" pitchFamily="34" charset="0"/>
                  <a:ea typeface="Arial" pitchFamily="34" charset="-122"/>
                  <a:cs typeface="Arial" pitchFamily="34" charset="-120"/>
                </a:rPr>
                <a:t>Introduce &amp; Inspire</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Investigate &amp; Explore</a:t>
              </a:r>
              <a:endParaRPr lang="en-US" sz="1300" dirty="0"/>
            </a:p>
          </p:txBody>
        </p:sp>
        <p:sp>
          <p:nvSpPr>
            <p:cNvPr id="20" name="Skills Builder card"/>
            <p:cNvSpPr/>
            <p:nvPr/>
          </p:nvSpPr>
          <p:spPr>
            <a:xfrm>
              <a:off x="9360408" y="4846320"/>
              <a:ext cx="2279904" cy="1188720"/>
            </a:xfrm>
            <a:prstGeom prst="roundRect">
              <a:avLst>
                <a:gd name="adj" fmla="val 9231"/>
              </a:avLst>
            </a:prstGeom>
            <a:solidFill>
              <a:srgbClr val="F6E3EE"/>
            </a:solidFill>
            <a:ln w="12700">
              <a:solidFill>
                <a:srgbClr val="F6E3EE"/>
              </a:solidFill>
              <a:prstDash val="solid"/>
            </a:ln>
            <a:effectLst>
              <a:outerShdw blurRad="76200" dist="25400" dir="5400000" algn="bl" rotWithShape="0">
                <a:srgbClr val="000000">
                  <a:alpha val="12000"/>
                </a:srgbClr>
              </a:outerShdw>
            </a:effectLst>
          </p:spPr>
          <p:txBody>
            <a:bodyPr/>
            <a:lstStyle/>
            <a:p>
              <a:endParaRPr lang="en-GB"/>
            </a:p>
          </p:txBody>
        </p:sp>
        <p:sp>
          <p:nvSpPr>
            <p:cNvPr id="21" name="Text 18"/>
            <p:cNvSpPr txBox="1"/>
            <p:nvPr/>
          </p:nvSpPr>
          <p:spPr>
            <a:xfrm>
              <a:off x="9497568"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Skills Builder</a:t>
              </a:r>
              <a:endParaRPr lang="en-US" sz="1400" dirty="0"/>
            </a:p>
          </p:txBody>
        </p:sp>
        <p:pic>
          <p:nvPicPr>
            <p:cNvPr id="22" name="Teamwork badge" descr="/tmp/claude-0/-home-claude/57c6dd4e-62f2-571d-b351-8f501f7ac058/scratchpad/lessons/wex/ppt/media/image6.png"/>
            <p:cNvPicPr>
              <a:picLocks noChangeAspect="1"/>
            </p:cNvPicPr>
            <p:nvPr/>
          </p:nvPicPr>
          <p:blipFill>
            <a:blip r:embed="rId4"/>
            <a:stretch>
              <a:fillRect/>
            </a:stretch>
          </p:blipFill>
          <p:spPr>
            <a:xfrm>
              <a:off x="9497568" y="5303520"/>
              <a:ext cx="621792" cy="621792"/>
            </a:xfrm>
            <a:prstGeom prst="rect">
              <a:avLst/>
            </a:prstGeom>
          </p:spPr>
        </p:pic>
        <p:pic>
          <p:nvPicPr>
            <p:cNvPr id="23" name="Speaking badge" descr="/tmp/claude-0/-home-claude/57c6dd4e-62f2-571d-b351-8f501f7ac058/scratchpad/lessons/wex/ppt/media/image4.png"/>
            <p:cNvPicPr>
              <a:picLocks noChangeAspect="1"/>
            </p:cNvPicPr>
            <p:nvPr/>
          </p:nvPicPr>
          <p:blipFill>
            <a:blip r:embed="rId5"/>
            <a:stretch>
              <a:fillRect/>
            </a:stretch>
          </p:blipFill>
          <p:spPr>
            <a:xfrm>
              <a:off x="10210800" y="5303520"/>
              <a:ext cx="621792" cy="621792"/>
            </a:xfrm>
            <a:prstGeom prst="rect">
              <a:avLst/>
            </a:prstGeom>
          </p:spPr>
        </p:pic>
        <p:pic>
          <p:nvPicPr>
            <p:cNvPr id="24" name="Listening badge" descr="/tmp/claude-0/-home-claude/57c6dd4e-62f2-571d-b351-8f501f7ac058/scratchpad/lessons/wex/ppt/media/image3.png"/>
            <p:cNvPicPr>
              <a:picLocks noChangeAspect="1"/>
            </p:cNvPicPr>
            <p:nvPr/>
          </p:nvPicPr>
          <p:blipFill>
            <a:blip r:embed="rId6"/>
            <a:stretch>
              <a:fillRect/>
            </a:stretch>
          </p:blipFill>
          <p:spPr>
            <a:xfrm>
              <a:off x="10924032" y="5303520"/>
              <a:ext cx="621792" cy="621792"/>
            </a:xfrm>
            <a:prstGeom prst="rect">
              <a:avLst/>
            </a:prstGeom>
          </p:spPr>
        </p:pic>
      </p:gr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Lesson overview</a:t>
            </a:r>
            <a:endParaRPr lang="en-US" sz="3200" dirty="0"/>
          </a:p>
        </p:txBody>
      </p:sp>
      <p:sp>
        <p:nvSpPr>
          <p:cNvPr id="3" name="before the lesson"/>
          <p:cNvSpPr/>
          <p:nvPr/>
        </p:nvSpPr>
        <p:spPr>
          <a:xfrm>
            <a:off x="548640" y="1417320"/>
            <a:ext cx="11091672" cy="685800"/>
          </a:xfrm>
          <a:prstGeom prst="roundRect">
            <a:avLst>
              <a:gd name="adj" fmla="val 16000"/>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4" name="before circle"/>
          <p:cNvSpPr/>
          <p:nvPr/>
        </p:nvSpPr>
        <p:spPr>
          <a:xfrm>
            <a:off x="685800" y="1508760"/>
            <a:ext cx="502920" cy="502920"/>
          </a:xfrm>
          <a:prstGeom prst="ellipse">
            <a:avLst/>
          </a:prstGeom>
          <a:solidFill>
            <a:srgbClr val="004077"/>
          </a:solidFill>
          <a:ln w="12700">
            <a:solidFill>
              <a:srgbClr val="004077"/>
            </a:solidFill>
            <a:prstDash val="solid"/>
          </a:ln>
        </p:spPr>
        <p:txBody>
          <a:bodyPr/>
          <a:lstStyle/>
          <a:p>
            <a:endParaRPr lang="en-GB"/>
          </a:p>
        </p:txBody>
      </p:sp>
      <p:pic>
        <p:nvPicPr>
          <p:cNvPr id="5" name="before icon" descr="preencoded.png"/>
          <p:cNvPicPr>
            <a:picLocks noChangeAspect="1"/>
          </p:cNvPicPr>
          <p:nvPr/>
        </p:nvPicPr>
        <p:blipFill>
          <a:blip r:embed="rId3"/>
          <a:stretch>
            <a:fillRect/>
          </a:stretch>
        </p:blipFill>
        <p:spPr>
          <a:xfrm>
            <a:off x="806501" y="1629461"/>
            <a:ext cx="261518" cy="261518"/>
          </a:xfrm>
          <a:prstGeom prst="rect">
            <a:avLst/>
          </a:prstGeom>
        </p:spPr>
      </p:pic>
      <p:sp>
        <p:nvSpPr>
          <p:cNvPr id="6" name="Text 3"/>
          <p:cNvSpPr txBox="1"/>
          <p:nvPr/>
        </p:nvSpPr>
        <p:spPr>
          <a:xfrm>
            <a:off x="1371600" y="1417320"/>
            <a:ext cx="10149840" cy="685800"/>
          </a:xfrm>
          <a:prstGeom prst="rect">
            <a:avLst/>
          </a:prstGeom>
          <a:noFill/>
          <a:ln/>
        </p:spPr>
        <p:txBody>
          <a:bodyPr wrap="square" lIns="0" tIns="0" rIns="0" bIns="0" rtlCol="0" anchor="ctr"/>
          <a:lstStyle/>
          <a:p>
            <a:pPr marL="0" indent="0">
              <a:buNone/>
            </a:pPr>
            <a:r>
              <a:rPr lang="en-US" sz="1500" b="1" dirty="0">
                <a:solidFill>
                  <a:srgbClr val="0B2A4A"/>
                </a:solidFill>
                <a:latin typeface="Arial" pitchFamily="34" charset="0"/>
                <a:ea typeface="Arial" pitchFamily="34" charset="-122"/>
                <a:cs typeface="Arial" pitchFamily="34" charset="-120"/>
              </a:rPr>
              <a:t>Before the lesson: </a:t>
            </a:r>
            <a:r>
              <a:rPr lang="en-US" sz="1500" dirty="0">
                <a:solidFill>
                  <a:srgbClr val="0B2A4A"/>
                </a:solidFill>
                <a:latin typeface="Arial" pitchFamily="34" charset="0"/>
                <a:ea typeface="Arial" pitchFamily="34" charset="-122"/>
                <a:cs typeface="Arial" pitchFamily="34" charset="-120"/>
              </a:rPr>
              <a:t>ask your IT team to whitelist </a:t>
            </a:r>
            <a:r>
              <a:rPr lang="en-US" sz="1500" b="1" dirty="0">
                <a:solidFill>
                  <a:srgbClr val="0072BA"/>
                </a:solidFill>
                <a:latin typeface="Arial" pitchFamily="34" charset="0"/>
                <a:ea typeface="Arial" pitchFamily="34" charset="-122"/>
                <a:cs typeface="Arial" pitchFamily="34" charset="-120"/>
              </a:rPr>
              <a:t>nextstepsready.org.uk</a:t>
            </a:r>
            <a:r>
              <a:rPr lang="en-US" sz="1500" dirty="0">
                <a:solidFill>
                  <a:srgbClr val="0B2A4A"/>
                </a:solidFill>
                <a:latin typeface="Arial" pitchFamily="34" charset="0"/>
                <a:ea typeface="Arial" pitchFamily="34" charset="-122"/>
                <a:cs typeface="Arial" pitchFamily="34" charset="-120"/>
              </a:rPr>
              <a:t>. Each student needs a device. Print the My Work Experience sheet (slide 20).</a:t>
            </a:r>
            <a:endParaRPr lang="en-US" sz="1500" dirty="0"/>
          </a:p>
        </p:txBody>
      </p:sp>
      <p:graphicFrame>
        <p:nvGraphicFramePr>
          <p:cNvPr id="7" name="Table 0"/>
          <p:cNvGraphicFramePr>
            <a:graphicFrameLocks noGrp="1"/>
          </p:cNvGraphicFramePr>
          <p:nvPr>
            <p:extLst>
              <p:ext uri="{D42A27DB-BD31-4B8C-83A1-F6EECF244321}">
                <p14:modId xmlns:p14="http://schemas.microsoft.com/office/powerpoint/2010/main" val="443942374"/>
              </p:ext>
            </p:extLst>
          </p:nvPr>
        </p:nvGraphicFramePr>
        <p:xfrm>
          <a:off x="548640" y="2286000"/>
          <a:ext cx="11091672" cy="3520440"/>
        </p:xfrm>
        <a:graphic>
          <a:graphicData uri="http://schemas.openxmlformats.org/drawingml/2006/table">
            <a:tbl>
              <a:tblPr/>
              <a:tblGrid>
                <a:gridCol w="1280160">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5879592">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411480">
                <a:tc>
                  <a:txBody>
                    <a:bodyPr/>
                    <a:lstStyle/>
                    <a:p>
                      <a:pPr marL="0" indent="0">
                        <a:buNone/>
                      </a:pPr>
                      <a:r>
                        <a:rPr lang="en-US" sz="1400" b="1" dirty="0">
                          <a:solidFill>
                            <a:srgbClr val="FFFFFF"/>
                          </a:solidFill>
                          <a:latin typeface="Arial" pitchFamily="34" charset="0"/>
                          <a:ea typeface="Arial" pitchFamily="34" charset="-122"/>
                          <a:cs typeface="Arial" pitchFamily="34" charset="-120"/>
                        </a:rPr>
                        <a:t>Timing</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400" b="1" dirty="0">
                          <a:solidFill>
                            <a:srgbClr val="FFFFFF"/>
                          </a:solidFill>
                          <a:latin typeface="Arial" pitchFamily="34" charset="0"/>
                          <a:ea typeface="Arial" pitchFamily="34" charset="-122"/>
                          <a:cs typeface="Arial" pitchFamily="34" charset="-120"/>
                        </a:rPr>
                        <a:t>Slides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400" b="1" dirty="0">
                          <a:solidFill>
                            <a:srgbClr val="FFFFFF"/>
                          </a:solidFill>
                          <a:latin typeface="Arial" pitchFamily="34" charset="0"/>
                          <a:ea typeface="Arial" pitchFamily="34" charset="-122"/>
                          <a:cs typeface="Arial" pitchFamily="34" charset="-120"/>
                        </a:rPr>
                        <a:t>Activity</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400" b="1" dirty="0">
                          <a:solidFill>
                            <a:srgbClr val="FFFFFF"/>
                          </a:solidFill>
                          <a:latin typeface="Arial" pitchFamily="34" charset="0"/>
                          <a:ea typeface="Arial" pitchFamily="34" charset="-122"/>
                          <a:cs typeface="Arial" pitchFamily="34" charset="-120"/>
                        </a:rPr>
                        <a:t>Resources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extLst>
                  <a:ext uri="{0D108BD9-81ED-4DB2-BD59-A6C34878D82A}">
                    <a16:rowId xmlns:a16="http://schemas.microsoft.com/office/drawing/2014/main" val="10000"/>
                  </a:ext>
                </a:extLst>
              </a:tr>
              <a:tr h="621792">
                <a:tc>
                  <a:txBody>
                    <a:bodyPr/>
                    <a:lstStyle/>
                    <a:p>
                      <a:pPr marL="0" indent="0">
                        <a:buNone/>
                      </a:pPr>
                      <a:r>
                        <a:rPr lang="en-US" sz="1400" b="1" dirty="0">
                          <a:solidFill>
                            <a:srgbClr val="0B2A4A"/>
                          </a:solidFill>
                          <a:latin typeface="Arial" pitchFamily="34" charset="0"/>
                          <a:ea typeface="Arial" pitchFamily="34" charset="-122"/>
                          <a:cs typeface="Arial" pitchFamily="34" charset="-120"/>
                        </a:rPr>
                        <a:t>10 mins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4–6</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Introduction: what is a career, why do people work? (5-minute pairs task), three big things for Year 10</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21792">
                <a:tc>
                  <a:txBody>
                    <a:bodyPr/>
                    <a:lstStyle/>
                    <a:p>
                      <a:pPr marL="0" indent="0">
                        <a:buNone/>
                      </a:pPr>
                      <a:r>
                        <a:rPr lang="en-US" sz="1400" b="1" dirty="0">
                          <a:solidFill>
                            <a:srgbClr val="0B2A4A"/>
                          </a:solidFill>
                          <a:latin typeface="Arial" pitchFamily="34" charset="0"/>
                          <a:ea typeface="Arial" pitchFamily="34" charset="-122"/>
                          <a:cs typeface="Arial" pitchFamily="34" charset="-120"/>
                        </a:rPr>
                        <a:t>10 mins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7–9</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Post-16 pathways and the qualifications ladder</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21792">
                <a:tc>
                  <a:txBody>
                    <a:bodyPr/>
                    <a:lstStyle/>
                    <a:p>
                      <a:pPr marL="0" indent="0">
                        <a:buNone/>
                      </a:pPr>
                      <a:r>
                        <a:rPr lang="en-US" sz="1400" b="1" dirty="0">
                          <a:solidFill>
                            <a:srgbClr val="0B2A4A"/>
                          </a:solidFill>
                          <a:latin typeface="Arial" pitchFamily="34" charset="0"/>
                          <a:ea typeface="Arial" pitchFamily="34" charset="-122"/>
                          <a:cs typeface="Arial" pitchFamily="34" charset="-120"/>
                        </a:rPr>
                        <a:t>10 mins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10–15</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Work experience: why do it, reality check, types, finding a placement (5-minute class task)</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21792">
                <a:tc>
                  <a:txBody>
                    <a:bodyPr/>
                    <a:lstStyle/>
                    <a:p>
                      <a:pPr marL="0" indent="0">
                        <a:buNone/>
                      </a:pPr>
                      <a:r>
                        <a:rPr lang="en-US" sz="1400" b="1" dirty="0">
                          <a:solidFill>
                            <a:srgbClr val="0B2A4A"/>
                          </a:solidFill>
                          <a:latin typeface="Arial" pitchFamily="34" charset="0"/>
                          <a:ea typeface="Arial" pitchFamily="34" charset="-122"/>
                          <a:cs typeface="Arial" pitchFamily="34" charset="-120"/>
                        </a:rPr>
                        <a:t>20 mins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16–17</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Online Task 1: plan your work experience with Next Steps Ready, do the Job Quiz</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Device, My Work Experience sheet</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621792">
                <a:tc>
                  <a:txBody>
                    <a:bodyPr/>
                    <a:lstStyle/>
                    <a:p>
                      <a:pPr marL="0" indent="0">
                        <a:buNone/>
                      </a:pPr>
                      <a:r>
                        <a:rPr lang="en-US" sz="1400" b="1" dirty="0">
                          <a:solidFill>
                            <a:srgbClr val="0B2A4A"/>
                          </a:solidFill>
                          <a:latin typeface="Arial" pitchFamily="34" charset="0"/>
                          <a:ea typeface="Arial" pitchFamily="34" charset="-122"/>
                          <a:cs typeface="Arial" pitchFamily="34" charset="-120"/>
                        </a:rPr>
                        <a:t>5–10 mins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18–19</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Share your plan with a partner, then wrap-up</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8" name="Text 4"/>
          <p:cNvSpPr txBox="1"/>
          <p:nvPr/>
        </p:nvSpPr>
        <p:spPr>
          <a:xfrm>
            <a:off x="548640" y="5897880"/>
            <a:ext cx="11091672" cy="365760"/>
          </a:xfrm>
          <a:prstGeom prst="rect">
            <a:avLst/>
          </a:prstGeom>
          <a:noFill/>
          <a:ln/>
        </p:spPr>
        <p:txBody>
          <a:bodyPr wrap="square" lIns="0" tIns="0" rIns="0" bIns="0" rtlCol="0" anchor="t"/>
          <a:lstStyle/>
          <a:p>
            <a:pPr marL="0" indent="0">
              <a:buNone/>
            </a:pPr>
            <a:r>
              <a:rPr lang="en-US" sz="1300" i="1" dirty="0">
                <a:solidFill>
                  <a:srgbClr val="4F6072"/>
                </a:solidFill>
                <a:latin typeface="Arial" pitchFamily="34" charset="0"/>
                <a:ea typeface="Arial" pitchFamily="34" charset="-122"/>
                <a:cs typeface="Arial" pitchFamily="34" charset="-120"/>
              </a:rPr>
              <a:t>Total: about 55–60 minutes. Timings are a guide – the introduction can be shortened if students have already covered post-16 pathways.</a:t>
            </a:r>
            <a:endParaRPr lang="en-US" sz="13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ro panel"/>
          <p:cNvSpPr/>
          <p:nvPr/>
        </p:nvSpPr>
        <p:spPr>
          <a:xfrm>
            <a:off x="548640" y="502920"/>
            <a:ext cx="4114800" cy="5532120"/>
          </a:xfrm>
          <a:prstGeom prst="roundRect">
            <a:avLst>
              <a:gd name="adj" fmla="val 3556"/>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pic>
        <p:nvPicPr>
          <p:cNvPr id="3" name="Year 10 badge" descr="/tmp/claude-0/-home-claude/57c6dd4e-62f2-571d-b351-8f501f7ac058/scratchpad/lessons/assets/badge-y10.png"/>
          <p:cNvPicPr>
            <a:picLocks noChangeAspect="1"/>
          </p:cNvPicPr>
          <p:nvPr/>
        </p:nvPicPr>
        <p:blipFill>
          <a:blip r:embed="rId3"/>
          <a:stretch>
            <a:fillRect/>
          </a:stretch>
        </p:blipFill>
        <p:spPr>
          <a:xfrm>
            <a:off x="1463040" y="868680"/>
            <a:ext cx="2286000" cy="2286000"/>
          </a:xfrm>
          <a:prstGeom prst="rect">
            <a:avLst/>
          </a:prstGeom>
        </p:spPr>
      </p:pic>
      <p:sp>
        <p:nvSpPr>
          <p:cNvPr id="4" name="Text 1"/>
          <p:cNvSpPr txBox="1"/>
          <p:nvPr/>
        </p:nvSpPr>
        <p:spPr>
          <a:xfrm>
            <a:off x="914400" y="3337560"/>
            <a:ext cx="3383280" cy="1600200"/>
          </a:xfrm>
          <a:prstGeom prst="rect">
            <a:avLst/>
          </a:prstGeom>
          <a:noFill/>
          <a:ln/>
        </p:spPr>
        <p:txBody>
          <a:bodyPr wrap="square" lIns="0" tIns="0" rIns="0" bIns="0" rtlCol="0" anchor="t"/>
          <a:lstStyle/>
          <a:p>
            <a:pPr marL="0" indent="0">
              <a:buNone/>
            </a:pPr>
            <a:r>
              <a:rPr lang="en-US" sz="1800" dirty="0">
                <a:solidFill>
                  <a:srgbClr val="BFD4EA"/>
                </a:solidFill>
                <a:latin typeface="Arial" pitchFamily="34" charset="0"/>
                <a:ea typeface="Arial" pitchFamily="34" charset="-122"/>
                <a:cs typeface="Arial" pitchFamily="34" charset="-120"/>
              </a:rPr>
              <a:t>Careers lesson</a:t>
            </a:r>
            <a:endParaRPr lang="en-US" sz="1800" dirty="0"/>
          </a:p>
          <a:p>
            <a:pPr marL="0" indent="0">
              <a:buNone/>
            </a:pPr>
            <a:r>
              <a:rPr lang="en-US" sz="2800" b="1" dirty="0">
                <a:solidFill>
                  <a:srgbClr val="FFFFFF"/>
                </a:solidFill>
                <a:latin typeface="Arial" pitchFamily="34" charset="0"/>
                <a:ea typeface="Arial" pitchFamily="34" charset="-122"/>
                <a:cs typeface="Arial" pitchFamily="34" charset="-120"/>
              </a:rPr>
              <a:t>Post-16 options and work experience</a:t>
            </a:r>
            <a:endParaRPr lang="en-US" sz="1800" dirty="0"/>
          </a:p>
        </p:txBody>
      </p:sp>
      <p:sp>
        <p:nvSpPr>
          <p:cNvPr id="5" name="Text 2"/>
          <p:cNvSpPr txBox="1"/>
          <p:nvPr/>
        </p:nvSpPr>
        <p:spPr>
          <a:xfrm>
            <a:off x="914400" y="4937760"/>
            <a:ext cx="3383280" cy="914400"/>
          </a:xfrm>
          <a:prstGeom prst="rect">
            <a:avLst/>
          </a:prstGeom>
          <a:noFill/>
          <a:ln/>
        </p:spPr>
        <p:txBody>
          <a:bodyPr wrap="square" lIns="0" tIns="0" rIns="0" bIns="0" rtlCol="0" anchor="t"/>
          <a:lstStyle/>
          <a:p>
            <a:pPr marL="0" indent="0">
              <a:buNone/>
            </a:pPr>
            <a:r>
              <a:rPr lang="en-US" sz="1500" dirty="0">
                <a:solidFill>
                  <a:srgbClr val="FFFFFF"/>
                </a:solidFill>
                <a:latin typeface="Arial" pitchFamily="34" charset="0"/>
                <a:ea typeface="Arial" pitchFamily="34" charset="-122"/>
                <a:cs typeface="Arial" pitchFamily="34" charset="-120"/>
              </a:rPr>
              <a:t>Explore your choices after Year 11 and start planning your work experience.</a:t>
            </a:r>
            <a:endParaRPr lang="en-US" sz="1500" dirty="0"/>
          </a:p>
        </p:txBody>
      </p:sp>
      <p:sp>
        <p:nvSpPr>
          <p:cNvPr id="6" name="Text 3"/>
          <p:cNvSpPr txBox="1"/>
          <p:nvPr/>
        </p:nvSpPr>
        <p:spPr>
          <a:xfrm>
            <a:off x="5120640" y="548640"/>
            <a:ext cx="6492240" cy="548640"/>
          </a:xfrm>
          <a:prstGeom prst="rect">
            <a:avLst/>
          </a:prstGeom>
          <a:noFill/>
          <a:ln/>
        </p:spPr>
        <p:txBody>
          <a:bodyPr wrap="square" lIns="0" tIns="0" rIns="0" bIns="0" rtlCol="0" anchor="ctr"/>
          <a:lstStyle/>
          <a:p>
            <a:pPr marL="0" indent="0">
              <a:buNone/>
            </a:pPr>
            <a:r>
              <a:rPr lang="en-US" sz="2400" b="1" dirty="0">
                <a:solidFill>
                  <a:srgbClr val="004077"/>
                </a:solidFill>
                <a:latin typeface="Arial" pitchFamily="34" charset="0"/>
                <a:ea typeface="Arial" pitchFamily="34" charset="-122"/>
                <a:cs typeface="Arial" pitchFamily="34" charset="-120"/>
              </a:rPr>
              <a:t>In this lesson you will:</a:t>
            </a:r>
            <a:endParaRPr lang="en-US" sz="2400" dirty="0"/>
          </a:p>
        </p:txBody>
      </p:sp>
      <p:sp>
        <p:nvSpPr>
          <p:cNvPr id="7" name="aim 1"/>
          <p:cNvSpPr/>
          <p:nvPr/>
        </p:nvSpPr>
        <p:spPr>
          <a:xfrm>
            <a:off x="5806440" y="1280160"/>
            <a:ext cx="5833872" cy="1097280"/>
          </a:xfrm>
          <a:prstGeom prst="roundRect">
            <a:avLst>
              <a:gd name="adj" fmla="val 10000"/>
            </a:avLst>
          </a:prstGeom>
          <a:solidFill>
            <a:srgbClr val="ECDFEC"/>
          </a:solidFill>
          <a:ln w="12700">
            <a:solidFill>
              <a:srgbClr val="ECDFEC"/>
            </a:solidFill>
            <a:prstDash val="solid"/>
          </a:ln>
          <a:effectLst>
            <a:outerShdw blurRad="76200" dist="25400" dir="5400000" algn="bl" rotWithShape="0">
              <a:srgbClr val="000000">
                <a:alpha val="12000"/>
              </a:srgbClr>
            </a:outerShdw>
          </a:effectLst>
        </p:spPr>
        <p:txBody>
          <a:bodyPr/>
          <a:lstStyle/>
          <a:p>
            <a:endParaRPr lang="en-GB"/>
          </a:p>
        </p:txBody>
      </p:sp>
      <p:sp>
        <p:nvSpPr>
          <p:cNvPr id="8" name="Text 5"/>
          <p:cNvSpPr txBox="1"/>
          <p:nvPr/>
        </p:nvSpPr>
        <p:spPr>
          <a:xfrm>
            <a:off x="6035040" y="128016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Consider which learning pathway you could take at 16.</a:t>
            </a:r>
            <a:endParaRPr lang="en-US" sz="1900" dirty="0"/>
          </a:p>
        </p:txBody>
      </p:sp>
      <p:sp>
        <p:nvSpPr>
          <p:cNvPr id="9" name="aim 1 circle"/>
          <p:cNvSpPr/>
          <p:nvPr/>
        </p:nvSpPr>
        <p:spPr>
          <a:xfrm>
            <a:off x="10744200" y="146304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0" name="aim 1 icon" descr="preencoded.png"/>
          <p:cNvPicPr>
            <a:picLocks noChangeAspect="1"/>
          </p:cNvPicPr>
          <p:nvPr/>
        </p:nvPicPr>
        <p:blipFill>
          <a:blip r:embed="rId4"/>
          <a:stretch>
            <a:fillRect/>
          </a:stretch>
        </p:blipFill>
        <p:spPr>
          <a:xfrm>
            <a:off x="10919765" y="1638605"/>
            <a:ext cx="380390" cy="380390"/>
          </a:xfrm>
          <a:prstGeom prst="rect">
            <a:avLst/>
          </a:prstGeom>
        </p:spPr>
      </p:pic>
      <p:sp>
        <p:nvSpPr>
          <p:cNvPr id="11" name="number 1"/>
          <p:cNvSpPr/>
          <p:nvPr/>
        </p:nvSpPr>
        <p:spPr>
          <a:xfrm>
            <a:off x="5120640" y="1527048"/>
            <a:ext cx="603504" cy="603504"/>
          </a:xfrm>
          <a:prstGeom prst="ellipse">
            <a:avLst/>
          </a:prstGeom>
          <a:solidFill>
            <a:srgbClr val="5F295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2" name="Text 8"/>
          <p:cNvSpPr txBox="1"/>
          <p:nvPr/>
        </p:nvSpPr>
        <p:spPr>
          <a:xfrm>
            <a:off x="5120640" y="1527048"/>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1</a:t>
            </a:r>
            <a:endParaRPr lang="en-US" sz="2400" dirty="0"/>
          </a:p>
        </p:txBody>
      </p:sp>
      <p:grpSp>
        <p:nvGrpSpPr>
          <p:cNvPr id="35" name="Group 34">
            <a:extLst>
              <a:ext uri="{FF2B5EF4-FFF2-40B4-BE49-F238E27FC236}">
                <a16:creationId xmlns:a16="http://schemas.microsoft.com/office/drawing/2014/main" id="{8779BC55-666B-12C5-6051-8035456FE6C9}"/>
              </a:ext>
            </a:extLst>
          </p:cNvPr>
          <p:cNvGrpSpPr/>
          <p:nvPr/>
        </p:nvGrpSpPr>
        <p:grpSpPr>
          <a:xfrm>
            <a:off x="5120640" y="2606040"/>
            <a:ext cx="6519672" cy="1097280"/>
            <a:chOff x="5120640" y="2606040"/>
            <a:chExt cx="6519672" cy="1097280"/>
          </a:xfrm>
        </p:grpSpPr>
        <p:sp>
          <p:nvSpPr>
            <p:cNvPr id="13" name="aim 2"/>
            <p:cNvSpPr/>
            <p:nvPr/>
          </p:nvSpPr>
          <p:spPr>
            <a:xfrm>
              <a:off x="5806440" y="2606040"/>
              <a:ext cx="5833872" cy="1097280"/>
            </a:xfrm>
            <a:prstGeom prst="roundRect">
              <a:avLst>
                <a:gd name="adj" fmla="val 10000"/>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14" name="Text 10"/>
            <p:cNvSpPr txBox="1"/>
            <p:nvPr/>
          </p:nvSpPr>
          <p:spPr>
            <a:xfrm>
              <a:off x="6035040" y="260604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Find out how work experience can help you choose.</a:t>
              </a:r>
              <a:endParaRPr lang="en-US" sz="1900" dirty="0"/>
            </a:p>
          </p:txBody>
        </p:sp>
        <p:sp>
          <p:nvSpPr>
            <p:cNvPr id="15" name="aim 2 circle"/>
            <p:cNvSpPr/>
            <p:nvPr/>
          </p:nvSpPr>
          <p:spPr>
            <a:xfrm>
              <a:off x="10744200" y="278892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6" name="aim 2 icon" descr="preencoded.png"/>
            <p:cNvPicPr>
              <a:picLocks noChangeAspect="1"/>
            </p:cNvPicPr>
            <p:nvPr/>
          </p:nvPicPr>
          <p:blipFill>
            <a:blip r:embed="rId5"/>
            <a:stretch>
              <a:fillRect/>
            </a:stretch>
          </p:blipFill>
          <p:spPr>
            <a:xfrm>
              <a:off x="10919765" y="2964485"/>
              <a:ext cx="380390" cy="380390"/>
            </a:xfrm>
            <a:prstGeom prst="rect">
              <a:avLst/>
            </a:prstGeom>
          </p:spPr>
        </p:pic>
        <p:sp>
          <p:nvSpPr>
            <p:cNvPr id="17" name="number 2"/>
            <p:cNvSpPr/>
            <p:nvPr/>
          </p:nvSpPr>
          <p:spPr>
            <a:xfrm>
              <a:off x="5120640" y="2852928"/>
              <a:ext cx="603504" cy="603504"/>
            </a:xfrm>
            <a:prstGeom prst="ellipse">
              <a:avLst/>
            </a:prstGeom>
            <a:solidFill>
              <a:srgbClr val="5F295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8" name="Text 13"/>
            <p:cNvSpPr txBox="1"/>
            <p:nvPr/>
          </p:nvSpPr>
          <p:spPr>
            <a:xfrm>
              <a:off x="5120640" y="2852928"/>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2</a:t>
              </a:r>
              <a:endParaRPr lang="en-US" sz="2400" dirty="0"/>
            </a:p>
          </p:txBody>
        </p:sp>
      </p:grpSp>
      <p:grpSp>
        <p:nvGrpSpPr>
          <p:cNvPr id="36" name="Group 35">
            <a:extLst>
              <a:ext uri="{FF2B5EF4-FFF2-40B4-BE49-F238E27FC236}">
                <a16:creationId xmlns:a16="http://schemas.microsoft.com/office/drawing/2014/main" id="{682D4B1C-C1E8-BD3E-7866-06DAADC1F8D5}"/>
              </a:ext>
            </a:extLst>
          </p:cNvPr>
          <p:cNvGrpSpPr/>
          <p:nvPr/>
        </p:nvGrpSpPr>
        <p:grpSpPr>
          <a:xfrm>
            <a:off x="5120640" y="3931920"/>
            <a:ext cx="6519672" cy="1097280"/>
            <a:chOff x="5120640" y="3931920"/>
            <a:chExt cx="6519672" cy="1097280"/>
          </a:xfrm>
        </p:grpSpPr>
        <p:sp>
          <p:nvSpPr>
            <p:cNvPr id="19" name="aim 3"/>
            <p:cNvSpPr/>
            <p:nvPr/>
          </p:nvSpPr>
          <p:spPr>
            <a:xfrm>
              <a:off x="5806440" y="3931920"/>
              <a:ext cx="5833872" cy="1097280"/>
            </a:xfrm>
            <a:prstGeom prst="roundRect">
              <a:avLst>
                <a:gd name="adj" fmla="val 10000"/>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20" name="Text 15"/>
            <p:cNvSpPr txBox="1"/>
            <p:nvPr/>
          </p:nvSpPr>
          <p:spPr>
            <a:xfrm>
              <a:off x="6035040" y="393192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Research workplaces and start planning your work experience.</a:t>
              </a:r>
              <a:endParaRPr lang="en-US" sz="1900" dirty="0"/>
            </a:p>
          </p:txBody>
        </p:sp>
        <p:sp>
          <p:nvSpPr>
            <p:cNvPr id="21" name="aim 3 circle"/>
            <p:cNvSpPr/>
            <p:nvPr/>
          </p:nvSpPr>
          <p:spPr>
            <a:xfrm>
              <a:off x="10744200" y="411480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22" name="aim 3 icon" descr="preencoded.png"/>
            <p:cNvPicPr>
              <a:picLocks noChangeAspect="1"/>
            </p:cNvPicPr>
            <p:nvPr/>
          </p:nvPicPr>
          <p:blipFill>
            <a:blip r:embed="rId6"/>
            <a:stretch>
              <a:fillRect/>
            </a:stretch>
          </p:blipFill>
          <p:spPr>
            <a:xfrm>
              <a:off x="10919765" y="4290365"/>
              <a:ext cx="380390" cy="380390"/>
            </a:xfrm>
            <a:prstGeom prst="rect">
              <a:avLst/>
            </a:prstGeom>
          </p:spPr>
        </p:pic>
        <p:sp>
          <p:nvSpPr>
            <p:cNvPr id="23" name="number 3"/>
            <p:cNvSpPr/>
            <p:nvPr/>
          </p:nvSpPr>
          <p:spPr>
            <a:xfrm>
              <a:off x="5120640" y="4178808"/>
              <a:ext cx="603504" cy="603504"/>
            </a:xfrm>
            <a:prstGeom prst="ellipse">
              <a:avLst/>
            </a:prstGeom>
            <a:solidFill>
              <a:srgbClr val="5F295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4" name="Text 18"/>
            <p:cNvSpPr txBox="1"/>
            <p:nvPr/>
          </p:nvSpPr>
          <p:spPr>
            <a:xfrm>
              <a:off x="5120640" y="4178808"/>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3</a:t>
              </a:r>
              <a:endParaRPr lang="en-US" sz="2400" dirty="0"/>
            </a:p>
          </p:txBody>
        </p:sp>
      </p:grpSp>
      <p:grpSp>
        <p:nvGrpSpPr>
          <p:cNvPr id="37" name="Group 36">
            <a:extLst>
              <a:ext uri="{FF2B5EF4-FFF2-40B4-BE49-F238E27FC236}">
                <a16:creationId xmlns:a16="http://schemas.microsoft.com/office/drawing/2014/main" id="{8FBBE5CC-931A-7C36-B93E-4D7B04346AD0}"/>
              </a:ext>
            </a:extLst>
          </p:cNvPr>
          <p:cNvGrpSpPr/>
          <p:nvPr/>
        </p:nvGrpSpPr>
        <p:grpSpPr>
          <a:xfrm>
            <a:off x="5120640" y="5349240"/>
            <a:ext cx="6501384" cy="685800"/>
            <a:chOff x="5120640" y="5349240"/>
            <a:chExt cx="6501384" cy="685800"/>
          </a:xfrm>
        </p:grpSpPr>
        <p:sp>
          <p:nvSpPr>
            <p:cNvPr id="25" name="Introduction timing"/>
            <p:cNvSpPr/>
            <p:nvPr/>
          </p:nvSpPr>
          <p:spPr>
            <a:xfrm>
              <a:off x="5120640"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6" name="Image 4" descr="preencoded.png"/>
            <p:cNvPicPr>
              <a:picLocks noChangeAspect="1"/>
            </p:cNvPicPr>
            <p:nvPr/>
          </p:nvPicPr>
          <p:blipFill>
            <a:blip r:embed="rId7"/>
            <a:stretch>
              <a:fillRect/>
            </a:stretch>
          </p:blipFill>
          <p:spPr>
            <a:xfrm>
              <a:off x="5257800" y="5541264"/>
              <a:ext cx="292608" cy="292608"/>
            </a:xfrm>
            <a:prstGeom prst="rect">
              <a:avLst/>
            </a:prstGeom>
          </p:spPr>
        </p:pic>
        <p:sp>
          <p:nvSpPr>
            <p:cNvPr id="27" name="Text 20"/>
            <p:cNvSpPr txBox="1"/>
            <p:nvPr/>
          </p:nvSpPr>
          <p:spPr>
            <a:xfrm>
              <a:off x="5650992"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Introduction</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10 mins</a:t>
              </a:r>
              <a:endParaRPr lang="en-US" sz="1300" dirty="0"/>
            </a:p>
          </p:txBody>
        </p:sp>
        <p:sp>
          <p:nvSpPr>
            <p:cNvPr id="28" name="Activities timing"/>
            <p:cNvSpPr/>
            <p:nvPr/>
          </p:nvSpPr>
          <p:spPr>
            <a:xfrm>
              <a:off x="7342632"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9" name="Image 5" descr="preencoded.png"/>
            <p:cNvPicPr>
              <a:picLocks noChangeAspect="1"/>
            </p:cNvPicPr>
            <p:nvPr/>
          </p:nvPicPr>
          <p:blipFill>
            <a:blip r:embed="rId7"/>
            <a:stretch>
              <a:fillRect/>
            </a:stretch>
          </p:blipFill>
          <p:spPr>
            <a:xfrm>
              <a:off x="7479792" y="5541264"/>
              <a:ext cx="292608" cy="292608"/>
            </a:xfrm>
            <a:prstGeom prst="rect">
              <a:avLst/>
            </a:prstGeom>
          </p:spPr>
        </p:pic>
        <p:sp>
          <p:nvSpPr>
            <p:cNvPr id="30" name="Text 22"/>
            <p:cNvSpPr txBox="1"/>
            <p:nvPr/>
          </p:nvSpPr>
          <p:spPr>
            <a:xfrm>
              <a:off x="7872984"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Activities</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40 mins</a:t>
              </a:r>
              <a:endParaRPr lang="en-US" sz="1300" dirty="0"/>
            </a:p>
          </p:txBody>
        </p:sp>
        <p:sp>
          <p:nvSpPr>
            <p:cNvPr id="31" name="Wrap-up timing"/>
            <p:cNvSpPr/>
            <p:nvPr/>
          </p:nvSpPr>
          <p:spPr>
            <a:xfrm>
              <a:off x="9564624"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32" name="Image 6" descr="preencoded.png"/>
            <p:cNvPicPr>
              <a:picLocks noChangeAspect="1"/>
            </p:cNvPicPr>
            <p:nvPr/>
          </p:nvPicPr>
          <p:blipFill>
            <a:blip r:embed="rId7"/>
            <a:stretch>
              <a:fillRect/>
            </a:stretch>
          </p:blipFill>
          <p:spPr>
            <a:xfrm>
              <a:off x="9701784" y="5541264"/>
              <a:ext cx="292608" cy="292608"/>
            </a:xfrm>
            <a:prstGeom prst="rect">
              <a:avLst/>
            </a:prstGeom>
          </p:spPr>
        </p:pic>
        <p:sp>
          <p:nvSpPr>
            <p:cNvPr id="33" name="Text 24"/>
            <p:cNvSpPr txBox="1"/>
            <p:nvPr/>
          </p:nvSpPr>
          <p:spPr>
            <a:xfrm>
              <a:off x="10094976"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Wrap-up</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10 mins</a:t>
              </a:r>
              <a:endParaRPr lang="en-US" sz="1300" dirty="0"/>
            </a:p>
          </p:txBody>
        </p:sp>
      </p:grpSp>
      <p:sp>
        <p:nvSpPr>
          <p:cNvPr id="34"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fill="hold"/>
                                        <p:tgtEl>
                                          <p:spTgt spid="36"/>
                                        </p:tgtEl>
                                        <p:attrNameLst>
                                          <p:attrName>ppt_x</p:attrName>
                                        </p:attrNameLst>
                                      </p:cBhvr>
                                      <p:tavLst>
                                        <p:tav tm="0">
                                          <p:val>
                                            <p:strVal val="#ppt_x"/>
                                          </p:val>
                                        </p:tav>
                                        <p:tav tm="100000">
                                          <p:val>
                                            <p:strVal val="#ppt_x"/>
                                          </p:val>
                                        </p:tav>
                                      </p:tavLst>
                                    </p:anim>
                                    <p:anim calcmode="lin" valueType="num">
                                      <p:cBhvr additive="base">
                                        <p:cTn id="1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ppt_x"/>
                                          </p:val>
                                        </p:tav>
                                        <p:tav tm="100000">
                                          <p:val>
                                            <p:strVal val="#ppt_x"/>
                                          </p:val>
                                        </p:tav>
                                      </p:tavLst>
                                    </p:anim>
                                    <p:anim calcmode="lin" valueType="num">
                                      <p:cBhvr additive="base">
                                        <p:cTn id="20"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p:cNvSpPr>
            <a:spLocks noGrp="1"/>
          </p:cNvSpPr>
          <p:nvPr>
            <p:ph type="title" idx="105"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What is a career?</a:t>
            </a:r>
            <a:endParaRPr lang="en-US" sz="3200" dirty="0"/>
          </a:p>
        </p:txBody>
      </p:sp>
      <p:sp>
        <p:nvSpPr>
          <p:cNvPr id="4" name="Definition card"/>
          <p:cNvSpPr/>
          <p:nvPr/>
        </p:nvSpPr>
        <p:spPr>
          <a:xfrm>
            <a:off x="548640" y="1508760"/>
            <a:ext cx="11091672" cy="868680"/>
          </a:xfrm>
          <a:prstGeom prst="roundRect">
            <a:avLst>
              <a:gd name="adj" fmla="val 18947"/>
            </a:avLst>
          </a:prstGeom>
          <a:solidFill>
            <a:srgbClr val="FFFFFF"/>
          </a:solidFill>
          <a:ln w="12700">
            <a:solidFill>
              <a:srgbClr val="FFFFFF"/>
            </a:solidFill>
            <a:prstDash val="solid"/>
          </a:ln>
          <a:effectLst>
            <a:outerShdw blurRad="114300" dist="31750" dir="5400000" algn="bl" rotWithShape="0">
              <a:srgbClr val="0B2A4A">
                <a:alpha val="16000"/>
              </a:srgbClr>
            </a:outerShdw>
          </a:effectLst>
        </p:spPr>
        <p:txBody>
          <a:bodyPr/>
          <a:lstStyle/>
          <a:p>
            <a:endParaRPr lang="en-GB"/>
          </a:p>
        </p:txBody>
      </p:sp>
      <p:sp>
        <p:nvSpPr>
          <p:cNvPr id="5" name="Definition"/>
          <p:cNvSpPr txBox="1"/>
          <p:nvPr/>
        </p:nvSpPr>
        <p:spPr>
          <a:xfrm>
            <a:off x="822960" y="1508760"/>
            <a:ext cx="10607040" cy="868680"/>
          </a:xfrm>
          <a:prstGeom prst="rect">
            <a:avLst/>
          </a:prstGeom>
          <a:noFill/>
          <a:ln/>
        </p:spPr>
        <p:txBody>
          <a:bodyPr wrap="square" lIns="0" tIns="0" rIns="0" bIns="0" rtlCol="0" anchor="ctr"/>
          <a:lstStyle/>
          <a:p>
            <a:pPr marL="0" indent="0" algn="l">
              <a:lnSpc>
                <a:spcPct val="105000"/>
              </a:lnSpc>
              <a:buNone/>
            </a:pPr>
            <a:r>
              <a:rPr lang="en-US" sz="2400" dirty="0">
                <a:solidFill>
                  <a:srgbClr val="0B2A4A"/>
                </a:solidFill>
                <a:latin typeface="Arial" pitchFamily="34" charset="0"/>
                <a:ea typeface="Arial" pitchFamily="34" charset="-122"/>
                <a:cs typeface="Arial" pitchFamily="34" charset="-120"/>
              </a:rPr>
              <a:t>A career is </a:t>
            </a:r>
            <a:r>
              <a:rPr lang="en-US" sz="2400" b="1" dirty="0">
                <a:solidFill>
                  <a:srgbClr val="004077"/>
                </a:solidFill>
                <a:latin typeface="Arial" pitchFamily="34" charset="0"/>
                <a:ea typeface="Arial" pitchFamily="34" charset="-122"/>
                <a:cs typeface="Arial" pitchFamily="34" charset="-120"/>
              </a:rPr>
              <a:t>an individual’s journey through life, learning and work</a:t>
            </a:r>
            <a:r>
              <a:rPr lang="en-US" sz="2400" dirty="0">
                <a:solidFill>
                  <a:srgbClr val="0B2A4A"/>
                </a:solidFill>
                <a:latin typeface="Arial" pitchFamily="34" charset="0"/>
                <a:ea typeface="Arial" pitchFamily="34" charset="-122"/>
                <a:cs typeface="Arial" pitchFamily="34" charset="-120"/>
              </a:rPr>
              <a:t>.</a:t>
            </a:r>
            <a:endParaRPr lang="en-US" sz="2400" dirty="0"/>
          </a:p>
        </p:txBody>
      </p:sp>
      <p:sp>
        <p:nvSpPr>
          <p:cNvPr id="6" name="Path 1"/>
          <p:cNvSpPr/>
          <p:nvPr/>
        </p:nvSpPr>
        <p:spPr>
          <a:xfrm flipV="1">
            <a:off x="868680" y="3611880"/>
            <a:ext cx="1097280" cy="960120"/>
          </a:xfrm>
          <a:prstGeom prst="line">
            <a:avLst/>
          </a:prstGeom>
          <a:noFill/>
          <a:ln w="38100">
            <a:solidFill>
              <a:srgbClr val="004077"/>
            </a:solidFill>
            <a:prstDash val="dash"/>
          </a:ln>
        </p:spPr>
        <p:txBody>
          <a:bodyPr/>
          <a:lstStyle/>
          <a:p>
            <a:endParaRPr lang="en-GB"/>
          </a:p>
        </p:txBody>
      </p:sp>
      <p:sp>
        <p:nvSpPr>
          <p:cNvPr id="7" name="Path 2"/>
          <p:cNvSpPr/>
          <p:nvPr/>
        </p:nvSpPr>
        <p:spPr>
          <a:xfrm>
            <a:off x="1965960" y="3611880"/>
            <a:ext cx="1645920" cy="731520"/>
          </a:xfrm>
          <a:prstGeom prst="line">
            <a:avLst/>
          </a:prstGeom>
          <a:noFill/>
          <a:ln w="38100">
            <a:solidFill>
              <a:srgbClr val="004077"/>
            </a:solidFill>
            <a:prstDash val="dash"/>
          </a:ln>
        </p:spPr>
        <p:txBody>
          <a:bodyPr/>
          <a:lstStyle/>
          <a:p>
            <a:endParaRPr lang="en-GB"/>
          </a:p>
        </p:txBody>
      </p:sp>
      <p:sp>
        <p:nvSpPr>
          <p:cNvPr id="8" name="Path 3"/>
          <p:cNvSpPr/>
          <p:nvPr/>
        </p:nvSpPr>
        <p:spPr>
          <a:xfrm flipV="1">
            <a:off x="3611880" y="3291840"/>
            <a:ext cx="1325880" cy="1051560"/>
          </a:xfrm>
          <a:prstGeom prst="line">
            <a:avLst/>
          </a:prstGeom>
          <a:noFill/>
          <a:ln w="38100">
            <a:solidFill>
              <a:srgbClr val="004077"/>
            </a:solidFill>
            <a:prstDash val="dash"/>
          </a:ln>
        </p:spPr>
        <p:txBody>
          <a:bodyPr/>
          <a:lstStyle/>
          <a:p>
            <a:endParaRPr lang="en-GB"/>
          </a:p>
        </p:txBody>
      </p:sp>
      <p:sp>
        <p:nvSpPr>
          <p:cNvPr id="9" name="Path 4"/>
          <p:cNvSpPr/>
          <p:nvPr/>
        </p:nvSpPr>
        <p:spPr>
          <a:xfrm>
            <a:off x="4937760" y="3291840"/>
            <a:ext cx="1097280" cy="960120"/>
          </a:xfrm>
          <a:prstGeom prst="line">
            <a:avLst/>
          </a:prstGeom>
          <a:noFill/>
          <a:ln w="38100">
            <a:solidFill>
              <a:srgbClr val="004077"/>
            </a:solidFill>
            <a:prstDash val="dash"/>
          </a:ln>
        </p:spPr>
        <p:txBody>
          <a:bodyPr/>
          <a:lstStyle/>
          <a:p>
            <a:endParaRPr lang="en-GB"/>
          </a:p>
        </p:txBody>
      </p:sp>
      <p:sp>
        <p:nvSpPr>
          <p:cNvPr id="10" name="Path 5"/>
          <p:cNvSpPr/>
          <p:nvPr/>
        </p:nvSpPr>
        <p:spPr>
          <a:xfrm flipV="1">
            <a:off x="6035040" y="3246120"/>
            <a:ext cx="1051560" cy="1005840"/>
          </a:xfrm>
          <a:prstGeom prst="line">
            <a:avLst/>
          </a:prstGeom>
          <a:noFill/>
          <a:ln w="38100">
            <a:solidFill>
              <a:srgbClr val="004077"/>
            </a:solidFill>
            <a:prstDash val="dash"/>
          </a:ln>
        </p:spPr>
        <p:txBody>
          <a:bodyPr/>
          <a:lstStyle/>
          <a:p>
            <a:endParaRPr lang="en-GB"/>
          </a:p>
        </p:txBody>
      </p:sp>
      <p:sp>
        <p:nvSpPr>
          <p:cNvPr id="11" name="Path 6"/>
          <p:cNvSpPr/>
          <p:nvPr/>
        </p:nvSpPr>
        <p:spPr>
          <a:xfrm>
            <a:off x="7086600" y="3246120"/>
            <a:ext cx="914400" cy="960120"/>
          </a:xfrm>
          <a:prstGeom prst="line">
            <a:avLst/>
          </a:prstGeom>
          <a:noFill/>
          <a:ln w="38100">
            <a:solidFill>
              <a:srgbClr val="004077"/>
            </a:solidFill>
            <a:prstDash val="dash"/>
          </a:ln>
        </p:spPr>
        <p:txBody>
          <a:bodyPr/>
          <a:lstStyle/>
          <a:p>
            <a:endParaRPr lang="en-GB"/>
          </a:p>
        </p:txBody>
      </p:sp>
      <p:sp>
        <p:nvSpPr>
          <p:cNvPr id="12" name="Start"/>
          <p:cNvSpPr/>
          <p:nvPr/>
        </p:nvSpPr>
        <p:spPr>
          <a:xfrm>
            <a:off x="731520" y="4434840"/>
            <a:ext cx="274320" cy="274320"/>
          </a:xfrm>
          <a:prstGeom prst="ellipse">
            <a:avLst/>
          </a:prstGeom>
          <a:solidFill>
            <a:srgbClr val="004077"/>
          </a:solidFill>
          <a:ln w="12700">
            <a:solidFill>
              <a:srgbClr val="004077"/>
            </a:solidFill>
            <a:prstDash val="solid"/>
          </a:ln>
        </p:spPr>
        <p:txBody>
          <a:bodyPr/>
          <a:lstStyle/>
          <a:p>
            <a:endParaRPr lang="en-GB"/>
          </a:p>
        </p:txBody>
      </p:sp>
      <p:sp>
        <p:nvSpPr>
          <p:cNvPr id="13" name="Work experience stop"/>
          <p:cNvSpPr/>
          <p:nvPr/>
        </p:nvSpPr>
        <p:spPr>
          <a:xfrm>
            <a:off x="1143000" y="2788920"/>
            <a:ext cx="1645920" cy="1645920"/>
          </a:xfrm>
          <a:prstGeom prst="ellipse">
            <a:avLst/>
          </a:prstGeom>
          <a:solidFill>
            <a:srgbClr val="0072BA"/>
          </a:solidFill>
          <a:ln w="38100">
            <a:solidFill>
              <a:srgbClr val="FFFFFF"/>
            </a:solidFill>
          </a:ln>
          <a:effectLst>
            <a:outerShdw blurRad="114300" dist="31750" dir="5400000" algn="bl" rotWithShape="0">
              <a:srgbClr val="0B2A4A">
                <a:alpha val="16000"/>
              </a:srgbClr>
            </a:outerShdw>
          </a:effectLst>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Work Experience</a:t>
            </a:r>
            <a:endParaRPr lang="en-US" sz="1600" dirty="0"/>
          </a:p>
        </p:txBody>
      </p:sp>
      <p:sp>
        <p:nvSpPr>
          <p:cNvPr id="14" name="Part time stop"/>
          <p:cNvSpPr/>
          <p:nvPr/>
        </p:nvSpPr>
        <p:spPr>
          <a:xfrm>
            <a:off x="3017520" y="3749040"/>
            <a:ext cx="1188720" cy="1188720"/>
          </a:xfrm>
          <a:prstGeom prst="ellipse">
            <a:avLst/>
          </a:prstGeom>
          <a:solidFill>
            <a:srgbClr val="E4002B"/>
          </a:solidFill>
          <a:ln w="38100">
            <a:solidFill>
              <a:srgbClr val="FFFFFF"/>
            </a:solidFill>
          </a:ln>
          <a:effectLst>
            <a:outerShdw blurRad="114300" dist="31750" dir="5400000" algn="bl" rotWithShape="0">
              <a:srgbClr val="0B2A4A">
                <a:alpha val="16000"/>
              </a:srgbClr>
            </a:outerShdw>
          </a:effectLst>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Part time</a:t>
            </a:r>
            <a:endParaRPr lang="en-US" sz="1600" dirty="0"/>
          </a:p>
        </p:txBody>
      </p:sp>
      <p:pic>
        <p:nvPicPr>
          <p:cNvPr id="15" name="Job stop 1"/>
          <p:cNvPicPr>
            <a:picLocks noChangeAspect="1"/>
          </p:cNvPicPr>
          <p:nvPr/>
        </p:nvPicPr>
        <p:blipFill>
          <a:blip r:embed="rId3"/>
          <a:stretch>
            <a:fillRect/>
          </a:stretch>
        </p:blipFill>
        <p:spPr>
          <a:xfrm>
            <a:off x="4480560" y="2834640"/>
            <a:ext cx="914400" cy="914400"/>
          </a:xfrm>
          <a:prstGeom prst="rect">
            <a:avLst/>
          </a:prstGeom>
        </p:spPr>
      </p:pic>
      <p:pic>
        <p:nvPicPr>
          <p:cNvPr id="16" name="Job stop 2"/>
          <p:cNvPicPr>
            <a:picLocks noChangeAspect="1"/>
          </p:cNvPicPr>
          <p:nvPr/>
        </p:nvPicPr>
        <p:blipFill>
          <a:blip r:embed="rId4"/>
          <a:stretch>
            <a:fillRect/>
          </a:stretch>
        </p:blipFill>
        <p:spPr>
          <a:xfrm>
            <a:off x="5577840" y="3794760"/>
            <a:ext cx="914400" cy="914400"/>
          </a:xfrm>
          <a:prstGeom prst="rect">
            <a:avLst/>
          </a:prstGeom>
        </p:spPr>
      </p:pic>
      <p:pic>
        <p:nvPicPr>
          <p:cNvPr id="17" name="Job stop 3"/>
          <p:cNvPicPr>
            <a:picLocks noChangeAspect="1"/>
          </p:cNvPicPr>
          <p:nvPr/>
        </p:nvPicPr>
        <p:blipFill>
          <a:blip r:embed="rId5"/>
          <a:stretch>
            <a:fillRect/>
          </a:stretch>
        </p:blipFill>
        <p:spPr>
          <a:xfrm>
            <a:off x="6629400" y="2788920"/>
            <a:ext cx="914400" cy="914400"/>
          </a:xfrm>
          <a:prstGeom prst="rect">
            <a:avLst/>
          </a:prstGeom>
        </p:spPr>
      </p:pic>
      <p:sp>
        <p:nvSpPr>
          <p:cNvPr id="19" name="All about you"/>
          <p:cNvSpPr/>
          <p:nvPr/>
        </p:nvSpPr>
        <p:spPr>
          <a:xfrm>
            <a:off x="8732520" y="2606040"/>
            <a:ext cx="2926080" cy="2468880"/>
          </a:xfrm>
          <a:prstGeom prst="star16">
            <a:avLst/>
          </a:prstGeom>
          <a:solidFill>
            <a:srgbClr val="F6D000"/>
          </a:solidFill>
          <a:ln w="31750">
            <a:solidFill>
              <a:srgbClr val="FF6600"/>
            </a:solidFill>
          </a:ln>
          <a:effectLst>
            <a:outerShdw blurRad="114300" dist="31750" dir="5400000" algn="bl" rotWithShape="0">
              <a:srgbClr val="0B2A4A">
                <a:alpha val="16000"/>
              </a:srgbClr>
            </a:outerShdw>
          </a:effectLst>
        </p:spPr>
        <p:txBody>
          <a:bodyPr wrap="square" lIns="0" tIns="0" rIns="0" bIns="0" rtlCol="0" anchor="ctr"/>
          <a:lstStyle/>
          <a:p>
            <a:pPr marL="0" indent="0" algn="ctr">
              <a:buNone/>
            </a:pPr>
            <a:r>
              <a:rPr lang="en-US" sz="2600" b="1" dirty="0">
                <a:solidFill>
                  <a:srgbClr val="0B2A4A"/>
                </a:solidFill>
                <a:latin typeface="Arial" pitchFamily="34" charset="0"/>
                <a:ea typeface="Arial" pitchFamily="34" charset="-122"/>
                <a:cs typeface="Arial" pitchFamily="34" charset="-120"/>
              </a:rPr>
              <a:t>It is all about YOU!</a:t>
            </a:r>
            <a:endParaRPr lang="en-US" sz="2600" dirty="0"/>
          </a:p>
        </p:txBody>
      </p:sp>
      <p:sp>
        <p:nvSpPr>
          <p:cNvPr id="20" name="Many jobs"/>
          <p:cNvSpPr/>
          <p:nvPr/>
        </p:nvSpPr>
        <p:spPr>
          <a:xfrm>
            <a:off x="548640" y="5193792"/>
            <a:ext cx="11091672" cy="795528"/>
          </a:xfrm>
          <a:prstGeom prst="roundRect">
            <a:avLst>
              <a:gd name="adj" fmla="val 22989"/>
            </a:avLst>
          </a:prstGeom>
          <a:solidFill>
            <a:srgbClr val="DCEDF9"/>
          </a:solidFill>
          <a:ln w="31750">
            <a:solidFill>
              <a:srgbClr val="0072BA"/>
            </a:solidFill>
          </a:ln>
        </p:spPr>
        <p:txBody>
          <a:bodyPr wrap="square" lIns="320040" tIns="0" rIns="274320" bIns="0" rtlCol="0" anchor="ctr"/>
          <a:lstStyle/>
          <a:p>
            <a:pPr marL="0" indent="0" algn="l">
              <a:buNone/>
            </a:pPr>
            <a:r>
              <a:rPr lang="en-US" sz="2600" b="1" dirty="0">
                <a:solidFill>
                  <a:srgbClr val="004077"/>
                </a:solidFill>
                <a:latin typeface="Arial" pitchFamily="34" charset="0"/>
                <a:ea typeface="Arial" pitchFamily="34" charset="-122"/>
                <a:cs typeface="Arial" pitchFamily="34" charset="-120"/>
              </a:rPr>
              <a:t>Throughout your career you may have many jobs.</a:t>
            </a:r>
            <a:endParaRPr lang="en-US" sz="2600" dirty="0"/>
          </a:p>
        </p:txBody>
      </p:sp>
      <p:sp>
        <p:nvSpPr>
          <p:cNvPr id="9000"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200">
                <a:solidFill>
                  <a:srgbClr val="4F6072"/>
                </a:solidFill>
                <a:latin typeface="Arial"/>
                <a:ea typeface="Arial"/>
                <a:cs typeface="Arial"/>
              </a:defRPr>
            </a:lvl1pPr>
          </a:lstStyle>
          <a:p>
            <a:pPr algn="ctr"/>
            <a:fld id="{F7021451-1387-4CA6-816F-3879F97B5CBC}" type="slidenum">
              <a:rPr lang="en-US" b="0"/>
              <a:t>6</a:t>
            </a:fld>
            <a:endParaRPr lang="en-US"/>
          </a:p>
        </p:txBody>
      </p:sp>
      <p:sp>
        <p:nvSpPr>
          <p:cNvPr id="21" name="Start">
            <a:extLst>
              <a:ext uri="{FF2B5EF4-FFF2-40B4-BE49-F238E27FC236}">
                <a16:creationId xmlns:a16="http://schemas.microsoft.com/office/drawing/2014/main" id="{070371BB-E931-9384-6A63-6F7C8292F516}"/>
              </a:ext>
            </a:extLst>
          </p:cNvPr>
          <p:cNvSpPr/>
          <p:nvPr/>
        </p:nvSpPr>
        <p:spPr>
          <a:xfrm>
            <a:off x="7772400" y="3977640"/>
            <a:ext cx="274320" cy="274320"/>
          </a:xfrm>
          <a:prstGeom prst="ellipse">
            <a:avLst/>
          </a:prstGeom>
          <a:solidFill>
            <a:srgbClr val="004077"/>
          </a:solidFill>
          <a:ln w="12700">
            <a:solidFill>
              <a:srgbClr val="004077"/>
            </a:solidFill>
            <a:prstDash val="solid"/>
          </a:ln>
        </p:spPr>
        <p:txBody>
          <a:bodyPr/>
          <a:lstStyle/>
          <a:p>
            <a:endParaRPr lang="en-GB"/>
          </a:p>
        </p:txBody>
      </p:sp>
      <p:pic>
        <p:nvPicPr>
          <p:cNvPr id="18" name="Job stop 4"/>
          <p:cNvPicPr>
            <a:picLocks noChangeAspect="1"/>
          </p:cNvPicPr>
          <p:nvPr/>
        </p:nvPicPr>
        <p:blipFill>
          <a:blip r:embed="rId6"/>
          <a:stretch>
            <a:fillRect/>
          </a:stretch>
        </p:blipFill>
        <p:spPr>
          <a:xfrm>
            <a:off x="7389278" y="3757953"/>
            <a:ext cx="914400" cy="9144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par>
                                <p:cTn id="15" presetID="53" presetClass="entr" presetSubtype="16" fill="hold" nodeType="withEffect">
                                  <p:stCondLst>
                                    <p:cond delay="70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nodeType="withEffect">
                                  <p:stCondLst>
                                    <p:cond delay="105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nodeType="withEffect">
                                  <p:stCondLst>
                                    <p:cond delay="140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par>
                                <p:cTn id="30" presetID="53" presetClass="entr" presetSubtype="16" fill="hold" nodeType="withEffect">
                                  <p:stCondLst>
                                    <p:cond delay="175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500" fill="hold"/>
                                        <p:tgtEl>
                                          <p:spTgt spid="19"/>
                                        </p:tgtEl>
                                        <p:attrNameLst>
                                          <p:attrName>ppt_w</p:attrName>
                                        </p:attrNameLst>
                                      </p:cBhvr>
                                      <p:tavLst>
                                        <p:tav tm="0">
                                          <p:val>
                                            <p:fltVal val="0"/>
                                          </p:val>
                                        </p:tav>
                                        <p:tav tm="100000">
                                          <p:val>
                                            <p:strVal val="#ppt_w"/>
                                          </p:val>
                                        </p:tav>
                                      </p:tavLst>
                                    </p:anim>
                                    <p:anim calcmode="lin" valueType="num">
                                      <p:cBhvr>
                                        <p:cTn id="45" dur="500" fill="hold"/>
                                        <p:tgtEl>
                                          <p:spTgt spid="19"/>
                                        </p:tgtEl>
                                        <p:attrNameLst>
                                          <p:attrName>ppt_h</p:attrName>
                                        </p:attrNameLst>
                                      </p:cBhvr>
                                      <p:tavLst>
                                        <p:tav tm="0">
                                          <p:val>
                                            <p:fltVal val="0"/>
                                          </p:val>
                                        </p:tav>
                                        <p:tav tm="100000">
                                          <p:val>
                                            <p:strVal val="#ppt_h"/>
                                          </p:val>
                                        </p:tav>
                                      </p:tavLst>
                                    </p:anim>
                                    <p:animEffect transition="in" filter="fade">
                                      <p:cBhvr>
                                        <p:cTn id="4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9"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Why do people work?</a:t>
            </a:r>
            <a:endParaRPr lang="en-US" sz="3200" dirty="0"/>
          </a:p>
        </p:txBody>
      </p:sp>
      <p:sp>
        <p:nvSpPr>
          <p:cNvPr id="3" name="card"/>
          <p:cNvSpPr/>
          <p:nvPr/>
        </p:nvSpPr>
        <p:spPr>
          <a:xfrm>
            <a:off x="548640" y="1463040"/>
            <a:ext cx="5120640" cy="4617720"/>
          </a:xfrm>
          <a:prstGeom prst="roundRect">
            <a:avLst>
              <a:gd name="adj" fmla="val 23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Text 2"/>
          <p:cNvSpPr txBox="1"/>
          <p:nvPr/>
        </p:nvSpPr>
        <p:spPr>
          <a:xfrm>
            <a:off x="822960" y="1645920"/>
            <a:ext cx="4572000" cy="457200"/>
          </a:xfrm>
          <a:prstGeom prst="rect">
            <a:avLst/>
          </a:prstGeom>
          <a:noFill/>
          <a:ln/>
        </p:spPr>
        <p:txBody>
          <a:bodyPr wrap="square" lIns="0" tIns="0" rIns="0" bIns="0" rtlCol="0" anchor="t"/>
          <a:lstStyle/>
          <a:p>
            <a:pPr marL="0" indent="0">
              <a:buNone/>
            </a:pPr>
            <a:r>
              <a:rPr lang="en-US" sz="2000" b="1" dirty="0">
                <a:solidFill>
                  <a:srgbClr val="004077"/>
                </a:solidFill>
                <a:latin typeface="Arial" pitchFamily="34" charset="0"/>
                <a:ea typeface="Arial" pitchFamily="34" charset="-122"/>
                <a:cs typeface="Arial" pitchFamily="34" charset="-120"/>
              </a:rPr>
              <a:t>Work in pairs:</a:t>
            </a:r>
            <a:endParaRPr lang="en-US" sz="2000" dirty="0"/>
          </a:p>
        </p:txBody>
      </p:sp>
      <p:sp>
        <p:nvSpPr>
          <p:cNvPr id="5" name="Text 3"/>
          <p:cNvSpPr txBox="1"/>
          <p:nvPr/>
        </p:nvSpPr>
        <p:spPr>
          <a:xfrm>
            <a:off x="822960" y="2194560"/>
            <a:ext cx="4572000" cy="2743200"/>
          </a:xfrm>
          <a:prstGeom prst="rect">
            <a:avLst/>
          </a:prstGeom>
          <a:noFill/>
          <a:ln/>
        </p:spPr>
        <p:txBody>
          <a:bodyPr wrap="square" lIns="0" tIns="0" rIns="0" bIns="0" rtlCol="0" anchor="t"/>
          <a:lstStyle/>
          <a:p>
            <a:pPr marL="0" indent="0">
              <a:buNone/>
            </a:pPr>
            <a:r>
              <a:rPr lang="en-US" sz="1900" b="1" dirty="0">
                <a:solidFill>
                  <a:srgbClr val="0B2A4A"/>
                </a:solidFill>
                <a:latin typeface="Arial" pitchFamily="34" charset="0"/>
                <a:ea typeface="Arial" pitchFamily="34" charset="-122"/>
                <a:cs typeface="Arial" pitchFamily="34" charset="-120"/>
              </a:rPr>
              <a:t>Come up with some ideas about why people go to work.</a:t>
            </a:r>
            <a:endParaRPr lang="en-US" sz="1900" dirty="0"/>
          </a:p>
          <a:p>
            <a:pPr marL="0" indent="0">
              <a:buNone/>
            </a:pPr>
            <a:r>
              <a:rPr lang="en-US" sz="800" dirty="0">
                <a:solidFill>
                  <a:srgbClr val="0B2A4A"/>
                </a:solidFill>
                <a:latin typeface="Arial" pitchFamily="34" charset="0"/>
                <a:ea typeface="Arial" pitchFamily="34" charset="-122"/>
                <a:cs typeface="Arial" pitchFamily="34" charset="-120"/>
              </a:rPr>
              <a:t> </a:t>
            </a:r>
            <a:endParaRPr lang="en-US" sz="1900" dirty="0"/>
          </a:p>
          <a:p>
            <a:pPr marL="0" indent="0">
              <a:buNone/>
            </a:pPr>
            <a:r>
              <a:rPr lang="en-US" sz="1900" dirty="0">
                <a:solidFill>
                  <a:srgbClr val="0B2A4A"/>
                </a:solidFill>
                <a:latin typeface="Arial" pitchFamily="34" charset="0"/>
                <a:ea typeface="Arial" pitchFamily="34" charset="-122"/>
                <a:cs typeface="Arial" pitchFamily="34" charset="-120"/>
              </a:rPr>
              <a:t>Getting paid is only one reason for working!</a:t>
            </a:r>
            <a:endParaRPr lang="en-US" sz="1900" dirty="0"/>
          </a:p>
          <a:p>
            <a:pPr marL="0" indent="0">
              <a:buNone/>
            </a:pPr>
            <a:r>
              <a:rPr lang="en-US" sz="800" dirty="0">
                <a:solidFill>
                  <a:srgbClr val="0B2A4A"/>
                </a:solidFill>
                <a:latin typeface="Arial" pitchFamily="34" charset="0"/>
                <a:ea typeface="Arial" pitchFamily="34" charset="-122"/>
                <a:cs typeface="Arial" pitchFamily="34" charset="-120"/>
              </a:rPr>
              <a:t> </a:t>
            </a:r>
            <a:endParaRPr lang="en-US" sz="1900" dirty="0"/>
          </a:p>
          <a:p>
            <a:pPr marL="0" indent="0">
              <a:buNone/>
            </a:pPr>
            <a:r>
              <a:rPr lang="en-US" sz="1900" dirty="0">
                <a:solidFill>
                  <a:srgbClr val="0B2A4A"/>
                </a:solidFill>
                <a:latin typeface="Arial" pitchFamily="34" charset="0"/>
                <a:ea typeface="Arial" pitchFamily="34" charset="-122"/>
                <a:cs typeface="Arial" pitchFamily="34" charset="-120"/>
              </a:rPr>
              <a:t>Share your ideas and listen to your partner. You may want to make notes.</a:t>
            </a:r>
            <a:endParaRPr lang="en-US" sz="1900" dirty="0"/>
          </a:p>
        </p:txBody>
      </p:sp>
      <p:sp>
        <p:nvSpPr>
          <p:cNvPr id="6" name="timer"/>
          <p:cNvSpPr/>
          <p:nvPr/>
        </p:nvSpPr>
        <p:spPr>
          <a:xfrm>
            <a:off x="822960" y="5212080"/>
            <a:ext cx="1874520" cy="566928"/>
          </a:xfrm>
          <a:prstGeom prst="roundRect">
            <a:avLst>
              <a:gd name="adj" fmla="val 50000"/>
            </a:avLst>
          </a:prstGeom>
          <a:solidFill>
            <a:srgbClr val="5F295F"/>
          </a:solidFill>
          <a:ln w="12700">
            <a:solidFill>
              <a:srgbClr val="5F295F"/>
            </a:solidFill>
            <a:prstDash val="solid"/>
          </a:ln>
          <a:effectLst>
            <a:outerShdw blurRad="76200" dist="25400" dir="5400000" algn="bl" rotWithShape="0">
              <a:srgbClr val="000000">
                <a:alpha val="12000"/>
              </a:srgbClr>
            </a:outerShdw>
          </a:effectLst>
        </p:spPr>
        <p:txBody>
          <a:bodyPr/>
          <a:lstStyle/>
          <a:p>
            <a:endParaRPr lang="en-GB"/>
          </a:p>
        </p:txBody>
      </p:sp>
      <p:sp>
        <p:nvSpPr>
          <p:cNvPr id="7" name="timer clock"/>
          <p:cNvSpPr/>
          <p:nvPr/>
        </p:nvSpPr>
        <p:spPr>
          <a:xfrm>
            <a:off x="886968" y="526694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8" name="timer icon" descr="preencoded.png"/>
          <p:cNvPicPr>
            <a:picLocks noChangeAspect="1"/>
          </p:cNvPicPr>
          <p:nvPr/>
        </p:nvPicPr>
        <p:blipFill>
          <a:blip r:embed="rId3"/>
          <a:stretch>
            <a:fillRect/>
          </a:stretch>
        </p:blipFill>
        <p:spPr>
          <a:xfrm>
            <a:off x="969264" y="5349240"/>
            <a:ext cx="292608" cy="292608"/>
          </a:xfrm>
          <a:prstGeom prst="rect">
            <a:avLst/>
          </a:prstGeom>
        </p:spPr>
      </p:pic>
      <p:sp>
        <p:nvSpPr>
          <p:cNvPr id="9" name="Text 6"/>
          <p:cNvSpPr txBox="1"/>
          <p:nvPr/>
        </p:nvSpPr>
        <p:spPr>
          <a:xfrm>
            <a:off x="1389888" y="5212080"/>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5 mins</a:t>
            </a:r>
            <a:endParaRPr lang="en-US" sz="2000" dirty="0"/>
          </a:p>
        </p:txBody>
      </p:sp>
      <p:sp>
        <p:nvSpPr>
          <p:cNvPr id="10" name="mind map line"/>
          <p:cNvSpPr/>
          <p:nvPr/>
        </p:nvSpPr>
        <p:spPr>
          <a:xfrm>
            <a:off x="6400800" y="1828800"/>
            <a:ext cx="2240280" cy="1920240"/>
          </a:xfrm>
          <a:prstGeom prst="line">
            <a:avLst/>
          </a:prstGeom>
          <a:noFill/>
          <a:ln w="25400">
            <a:solidFill>
              <a:srgbClr val="5F295F"/>
            </a:solidFill>
            <a:prstDash val="dash"/>
          </a:ln>
        </p:spPr>
        <p:txBody>
          <a:bodyPr/>
          <a:lstStyle/>
          <a:p>
            <a:endParaRPr lang="en-GB"/>
          </a:p>
        </p:txBody>
      </p:sp>
      <p:sp>
        <p:nvSpPr>
          <p:cNvPr id="11" name="mind map line"/>
          <p:cNvSpPr/>
          <p:nvPr/>
        </p:nvSpPr>
        <p:spPr>
          <a:xfrm flipH="1">
            <a:off x="8641080" y="1828800"/>
            <a:ext cx="2240280" cy="1920240"/>
          </a:xfrm>
          <a:prstGeom prst="line">
            <a:avLst/>
          </a:prstGeom>
          <a:noFill/>
          <a:ln w="25400">
            <a:solidFill>
              <a:srgbClr val="5F295F"/>
            </a:solidFill>
            <a:prstDash val="dash"/>
          </a:ln>
        </p:spPr>
        <p:txBody>
          <a:bodyPr/>
          <a:lstStyle/>
          <a:p>
            <a:endParaRPr lang="en-GB"/>
          </a:p>
        </p:txBody>
      </p:sp>
      <p:sp>
        <p:nvSpPr>
          <p:cNvPr id="12" name="mind map line"/>
          <p:cNvSpPr/>
          <p:nvPr/>
        </p:nvSpPr>
        <p:spPr>
          <a:xfrm flipH="1">
            <a:off x="6035040" y="3749040"/>
            <a:ext cx="2606040" cy="9144"/>
          </a:xfrm>
          <a:prstGeom prst="line">
            <a:avLst/>
          </a:prstGeom>
          <a:noFill/>
          <a:ln w="25400">
            <a:solidFill>
              <a:srgbClr val="5F295F"/>
            </a:solidFill>
            <a:prstDash val="dash"/>
          </a:ln>
        </p:spPr>
        <p:txBody>
          <a:bodyPr/>
          <a:lstStyle/>
          <a:p>
            <a:endParaRPr lang="en-GB"/>
          </a:p>
        </p:txBody>
      </p:sp>
      <p:sp>
        <p:nvSpPr>
          <p:cNvPr id="13" name="mind map line"/>
          <p:cNvSpPr/>
          <p:nvPr/>
        </p:nvSpPr>
        <p:spPr>
          <a:xfrm>
            <a:off x="8641080" y="3749040"/>
            <a:ext cx="2606040" cy="9144"/>
          </a:xfrm>
          <a:prstGeom prst="line">
            <a:avLst/>
          </a:prstGeom>
          <a:noFill/>
          <a:ln w="25400">
            <a:solidFill>
              <a:srgbClr val="5F295F"/>
            </a:solidFill>
            <a:prstDash val="dash"/>
          </a:ln>
        </p:spPr>
        <p:txBody>
          <a:bodyPr/>
          <a:lstStyle/>
          <a:p>
            <a:endParaRPr lang="en-GB"/>
          </a:p>
        </p:txBody>
      </p:sp>
      <p:sp>
        <p:nvSpPr>
          <p:cNvPr id="14" name="mind map line"/>
          <p:cNvSpPr/>
          <p:nvPr/>
        </p:nvSpPr>
        <p:spPr>
          <a:xfrm flipH="1">
            <a:off x="6400800" y="3749040"/>
            <a:ext cx="2240280" cy="1737360"/>
          </a:xfrm>
          <a:prstGeom prst="line">
            <a:avLst/>
          </a:prstGeom>
          <a:noFill/>
          <a:ln w="25400">
            <a:solidFill>
              <a:srgbClr val="5F295F"/>
            </a:solidFill>
            <a:prstDash val="dash"/>
          </a:ln>
        </p:spPr>
        <p:txBody>
          <a:bodyPr/>
          <a:lstStyle/>
          <a:p>
            <a:endParaRPr lang="en-GB"/>
          </a:p>
        </p:txBody>
      </p:sp>
      <p:sp>
        <p:nvSpPr>
          <p:cNvPr id="15" name="mind map line"/>
          <p:cNvSpPr/>
          <p:nvPr/>
        </p:nvSpPr>
        <p:spPr>
          <a:xfrm>
            <a:off x="8641080" y="3749040"/>
            <a:ext cx="2240280" cy="1737360"/>
          </a:xfrm>
          <a:prstGeom prst="line">
            <a:avLst/>
          </a:prstGeom>
          <a:noFill/>
          <a:ln w="25400">
            <a:solidFill>
              <a:srgbClr val="5F295F"/>
            </a:solidFill>
            <a:prstDash val="dash"/>
          </a:ln>
        </p:spPr>
        <p:txBody>
          <a:bodyPr/>
          <a:lstStyle/>
          <a:p>
            <a:endParaRPr lang="en-GB"/>
          </a:p>
        </p:txBody>
      </p:sp>
      <p:sp>
        <p:nvSpPr>
          <p:cNvPr id="16" name="idea 1"/>
          <p:cNvSpPr/>
          <p:nvPr/>
        </p:nvSpPr>
        <p:spPr>
          <a:xfrm>
            <a:off x="5897880" y="1463040"/>
            <a:ext cx="1005840" cy="731520"/>
          </a:xfrm>
          <a:prstGeom prst="ellipse">
            <a:avLst/>
          </a:prstGeom>
          <a:solidFill>
            <a:srgbClr val="FFFFFF"/>
          </a:solidFill>
          <a:ln w="25400">
            <a:solidFill>
              <a:srgbClr val="5F295F"/>
            </a:solidFill>
            <a:prstDash val="dash"/>
          </a:ln>
        </p:spPr>
        <p:txBody>
          <a:bodyPr/>
          <a:lstStyle/>
          <a:p>
            <a:endParaRPr lang="en-GB"/>
          </a:p>
        </p:txBody>
      </p:sp>
      <p:sp>
        <p:nvSpPr>
          <p:cNvPr id="17" name="Text 14"/>
          <p:cNvSpPr txBox="1"/>
          <p:nvPr/>
        </p:nvSpPr>
        <p:spPr>
          <a:xfrm>
            <a:off x="5897880" y="1463040"/>
            <a:ext cx="1005840" cy="731520"/>
          </a:xfrm>
          <a:prstGeom prst="rect">
            <a:avLst/>
          </a:prstGeom>
          <a:noFill/>
          <a:ln/>
        </p:spPr>
        <p:txBody>
          <a:bodyPr wrap="square" lIns="0" tIns="0" rIns="0" bIns="0" rtlCol="0" anchor="ctr"/>
          <a:lstStyle/>
          <a:p>
            <a:pPr marL="0" indent="0" algn="ctr">
              <a:buNone/>
            </a:pPr>
            <a:r>
              <a:rPr lang="en-US" sz="2400" b="1" dirty="0">
                <a:solidFill>
                  <a:srgbClr val="5F295F"/>
                </a:solidFill>
                <a:latin typeface="Arial" pitchFamily="34" charset="0"/>
                <a:ea typeface="Arial" pitchFamily="34" charset="-122"/>
                <a:cs typeface="Arial" pitchFamily="34" charset="-120"/>
              </a:rPr>
              <a:t>?</a:t>
            </a:r>
            <a:endParaRPr lang="en-US" sz="2400" dirty="0"/>
          </a:p>
        </p:txBody>
      </p:sp>
      <p:sp>
        <p:nvSpPr>
          <p:cNvPr id="18" name="idea 2"/>
          <p:cNvSpPr/>
          <p:nvPr/>
        </p:nvSpPr>
        <p:spPr>
          <a:xfrm>
            <a:off x="10378440" y="1463040"/>
            <a:ext cx="1005840" cy="731520"/>
          </a:xfrm>
          <a:prstGeom prst="ellipse">
            <a:avLst/>
          </a:prstGeom>
          <a:solidFill>
            <a:srgbClr val="FFFFFF"/>
          </a:solidFill>
          <a:ln w="25400">
            <a:solidFill>
              <a:srgbClr val="5F295F"/>
            </a:solidFill>
            <a:prstDash val="dash"/>
          </a:ln>
        </p:spPr>
        <p:txBody>
          <a:bodyPr/>
          <a:lstStyle/>
          <a:p>
            <a:endParaRPr lang="en-GB"/>
          </a:p>
        </p:txBody>
      </p:sp>
      <p:sp>
        <p:nvSpPr>
          <p:cNvPr id="19" name="Text 16"/>
          <p:cNvSpPr txBox="1"/>
          <p:nvPr/>
        </p:nvSpPr>
        <p:spPr>
          <a:xfrm>
            <a:off x="10378440" y="1463040"/>
            <a:ext cx="1005840" cy="731520"/>
          </a:xfrm>
          <a:prstGeom prst="rect">
            <a:avLst/>
          </a:prstGeom>
          <a:noFill/>
          <a:ln/>
        </p:spPr>
        <p:txBody>
          <a:bodyPr wrap="square" lIns="0" tIns="0" rIns="0" bIns="0" rtlCol="0" anchor="ctr"/>
          <a:lstStyle/>
          <a:p>
            <a:pPr marL="0" indent="0" algn="ctr">
              <a:buNone/>
            </a:pPr>
            <a:r>
              <a:rPr lang="en-US" sz="2400" b="1" dirty="0">
                <a:solidFill>
                  <a:srgbClr val="5F295F"/>
                </a:solidFill>
                <a:latin typeface="Arial" pitchFamily="34" charset="0"/>
                <a:ea typeface="Arial" pitchFamily="34" charset="-122"/>
                <a:cs typeface="Arial" pitchFamily="34" charset="-120"/>
              </a:rPr>
              <a:t>?</a:t>
            </a:r>
            <a:endParaRPr lang="en-US" sz="2400" dirty="0"/>
          </a:p>
        </p:txBody>
      </p:sp>
      <p:sp>
        <p:nvSpPr>
          <p:cNvPr id="20" name="idea 3"/>
          <p:cNvSpPr/>
          <p:nvPr/>
        </p:nvSpPr>
        <p:spPr>
          <a:xfrm>
            <a:off x="5532120" y="3383280"/>
            <a:ext cx="1005840" cy="731520"/>
          </a:xfrm>
          <a:prstGeom prst="ellipse">
            <a:avLst/>
          </a:prstGeom>
          <a:solidFill>
            <a:srgbClr val="FFFFFF"/>
          </a:solidFill>
          <a:ln w="25400">
            <a:solidFill>
              <a:srgbClr val="5F295F"/>
            </a:solidFill>
            <a:prstDash val="dash"/>
          </a:ln>
        </p:spPr>
        <p:txBody>
          <a:bodyPr/>
          <a:lstStyle/>
          <a:p>
            <a:endParaRPr lang="en-GB"/>
          </a:p>
        </p:txBody>
      </p:sp>
      <p:sp>
        <p:nvSpPr>
          <p:cNvPr id="21" name="Text 18"/>
          <p:cNvSpPr txBox="1"/>
          <p:nvPr/>
        </p:nvSpPr>
        <p:spPr>
          <a:xfrm>
            <a:off x="5532120" y="3383280"/>
            <a:ext cx="1005840" cy="731520"/>
          </a:xfrm>
          <a:prstGeom prst="rect">
            <a:avLst/>
          </a:prstGeom>
          <a:noFill/>
          <a:ln/>
        </p:spPr>
        <p:txBody>
          <a:bodyPr wrap="square" lIns="0" tIns="0" rIns="0" bIns="0" rtlCol="0" anchor="ctr"/>
          <a:lstStyle/>
          <a:p>
            <a:pPr marL="0" indent="0" algn="ctr">
              <a:buNone/>
            </a:pPr>
            <a:r>
              <a:rPr lang="en-US" sz="2400" b="1" dirty="0">
                <a:solidFill>
                  <a:srgbClr val="5F295F"/>
                </a:solidFill>
                <a:latin typeface="Arial" pitchFamily="34" charset="0"/>
                <a:ea typeface="Arial" pitchFamily="34" charset="-122"/>
                <a:cs typeface="Arial" pitchFamily="34" charset="-120"/>
              </a:rPr>
              <a:t>?</a:t>
            </a:r>
            <a:endParaRPr lang="en-US" sz="2400" dirty="0"/>
          </a:p>
        </p:txBody>
      </p:sp>
      <p:sp>
        <p:nvSpPr>
          <p:cNvPr id="22" name="idea 4"/>
          <p:cNvSpPr/>
          <p:nvPr/>
        </p:nvSpPr>
        <p:spPr>
          <a:xfrm>
            <a:off x="10744200" y="3383280"/>
            <a:ext cx="1005840" cy="731520"/>
          </a:xfrm>
          <a:prstGeom prst="ellipse">
            <a:avLst/>
          </a:prstGeom>
          <a:solidFill>
            <a:srgbClr val="FFFFFF"/>
          </a:solidFill>
          <a:ln w="25400">
            <a:solidFill>
              <a:srgbClr val="5F295F"/>
            </a:solidFill>
            <a:prstDash val="dash"/>
          </a:ln>
        </p:spPr>
        <p:txBody>
          <a:bodyPr/>
          <a:lstStyle/>
          <a:p>
            <a:endParaRPr lang="en-GB"/>
          </a:p>
        </p:txBody>
      </p:sp>
      <p:sp>
        <p:nvSpPr>
          <p:cNvPr id="23" name="Text 20"/>
          <p:cNvSpPr txBox="1"/>
          <p:nvPr/>
        </p:nvSpPr>
        <p:spPr>
          <a:xfrm>
            <a:off x="10744200" y="3383280"/>
            <a:ext cx="1005840" cy="731520"/>
          </a:xfrm>
          <a:prstGeom prst="rect">
            <a:avLst/>
          </a:prstGeom>
          <a:noFill/>
          <a:ln/>
        </p:spPr>
        <p:txBody>
          <a:bodyPr wrap="square" lIns="0" tIns="0" rIns="0" bIns="0" rtlCol="0" anchor="ctr"/>
          <a:lstStyle/>
          <a:p>
            <a:pPr marL="0" indent="0" algn="ctr">
              <a:buNone/>
            </a:pPr>
            <a:r>
              <a:rPr lang="en-US" sz="2400" b="1" dirty="0">
                <a:solidFill>
                  <a:srgbClr val="5F295F"/>
                </a:solidFill>
                <a:latin typeface="Arial" pitchFamily="34" charset="0"/>
                <a:ea typeface="Arial" pitchFamily="34" charset="-122"/>
                <a:cs typeface="Arial" pitchFamily="34" charset="-120"/>
              </a:rPr>
              <a:t>?</a:t>
            </a:r>
            <a:endParaRPr lang="en-US" sz="2400" dirty="0"/>
          </a:p>
        </p:txBody>
      </p:sp>
      <p:sp>
        <p:nvSpPr>
          <p:cNvPr id="24" name="idea 5"/>
          <p:cNvSpPr/>
          <p:nvPr/>
        </p:nvSpPr>
        <p:spPr>
          <a:xfrm>
            <a:off x="5897880" y="5120640"/>
            <a:ext cx="1005840" cy="731520"/>
          </a:xfrm>
          <a:prstGeom prst="ellipse">
            <a:avLst/>
          </a:prstGeom>
          <a:solidFill>
            <a:srgbClr val="FFFFFF"/>
          </a:solidFill>
          <a:ln w="25400">
            <a:solidFill>
              <a:srgbClr val="5F295F"/>
            </a:solidFill>
            <a:prstDash val="dash"/>
          </a:ln>
        </p:spPr>
        <p:txBody>
          <a:bodyPr/>
          <a:lstStyle/>
          <a:p>
            <a:endParaRPr lang="en-GB"/>
          </a:p>
        </p:txBody>
      </p:sp>
      <p:sp>
        <p:nvSpPr>
          <p:cNvPr id="25" name="Text 22"/>
          <p:cNvSpPr txBox="1"/>
          <p:nvPr/>
        </p:nvSpPr>
        <p:spPr>
          <a:xfrm>
            <a:off x="5897880" y="5120640"/>
            <a:ext cx="1005840" cy="731520"/>
          </a:xfrm>
          <a:prstGeom prst="rect">
            <a:avLst/>
          </a:prstGeom>
          <a:noFill/>
          <a:ln/>
        </p:spPr>
        <p:txBody>
          <a:bodyPr wrap="square" lIns="0" tIns="0" rIns="0" bIns="0" rtlCol="0" anchor="ctr"/>
          <a:lstStyle/>
          <a:p>
            <a:pPr marL="0" indent="0" algn="ctr">
              <a:buNone/>
            </a:pPr>
            <a:r>
              <a:rPr lang="en-US" sz="2400" b="1" dirty="0">
                <a:solidFill>
                  <a:srgbClr val="5F295F"/>
                </a:solidFill>
                <a:latin typeface="Arial" pitchFamily="34" charset="0"/>
                <a:ea typeface="Arial" pitchFamily="34" charset="-122"/>
                <a:cs typeface="Arial" pitchFamily="34" charset="-120"/>
              </a:rPr>
              <a:t>?</a:t>
            </a:r>
            <a:endParaRPr lang="en-US" sz="2400" dirty="0"/>
          </a:p>
        </p:txBody>
      </p:sp>
      <p:sp>
        <p:nvSpPr>
          <p:cNvPr id="26" name="idea 6"/>
          <p:cNvSpPr/>
          <p:nvPr/>
        </p:nvSpPr>
        <p:spPr>
          <a:xfrm>
            <a:off x="10378440" y="5120640"/>
            <a:ext cx="1005840" cy="731520"/>
          </a:xfrm>
          <a:prstGeom prst="ellipse">
            <a:avLst/>
          </a:prstGeom>
          <a:solidFill>
            <a:srgbClr val="FFFFFF"/>
          </a:solidFill>
          <a:ln w="25400">
            <a:solidFill>
              <a:srgbClr val="5F295F"/>
            </a:solidFill>
            <a:prstDash val="dash"/>
          </a:ln>
        </p:spPr>
        <p:txBody>
          <a:bodyPr/>
          <a:lstStyle/>
          <a:p>
            <a:endParaRPr lang="en-GB"/>
          </a:p>
        </p:txBody>
      </p:sp>
      <p:sp>
        <p:nvSpPr>
          <p:cNvPr id="27" name="Text 24"/>
          <p:cNvSpPr txBox="1"/>
          <p:nvPr/>
        </p:nvSpPr>
        <p:spPr>
          <a:xfrm>
            <a:off x="10378440" y="5120640"/>
            <a:ext cx="1005840" cy="731520"/>
          </a:xfrm>
          <a:prstGeom prst="rect">
            <a:avLst/>
          </a:prstGeom>
          <a:noFill/>
          <a:ln/>
        </p:spPr>
        <p:txBody>
          <a:bodyPr wrap="square" lIns="0" tIns="0" rIns="0" bIns="0" rtlCol="0" anchor="ctr"/>
          <a:lstStyle/>
          <a:p>
            <a:pPr marL="0" indent="0" algn="ctr">
              <a:buNone/>
            </a:pPr>
            <a:r>
              <a:rPr lang="en-US" sz="2400" b="1" dirty="0">
                <a:solidFill>
                  <a:srgbClr val="5F295F"/>
                </a:solidFill>
                <a:latin typeface="Arial" pitchFamily="34" charset="0"/>
                <a:ea typeface="Arial" pitchFamily="34" charset="-122"/>
                <a:cs typeface="Arial" pitchFamily="34" charset="-120"/>
              </a:rPr>
              <a:t>?</a:t>
            </a:r>
            <a:endParaRPr lang="en-US" sz="2400" dirty="0"/>
          </a:p>
        </p:txBody>
      </p:sp>
      <p:sp>
        <p:nvSpPr>
          <p:cNvPr id="28" name="centre"/>
          <p:cNvSpPr/>
          <p:nvPr/>
        </p:nvSpPr>
        <p:spPr>
          <a:xfrm>
            <a:off x="7543800" y="2971800"/>
            <a:ext cx="2194560" cy="1554480"/>
          </a:xfrm>
          <a:prstGeom prst="ellipse">
            <a:avLst/>
          </a:prstGeom>
          <a:solidFill>
            <a:srgbClr val="5F295F"/>
          </a:solidFill>
          <a:ln w="381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9" name="Text 26"/>
          <p:cNvSpPr txBox="1"/>
          <p:nvPr/>
        </p:nvSpPr>
        <p:spPr>
          <a:xfrm>
            <a:off x="7680960" y="2971800"/>
            <a:ext cx="1920240" cy="155448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Why do people work?</a:t>
            </a:r>
            <a:endParaRPr lang="en-US" sz="1800" dirty="0"/>
          </a:p>
        </p:txBody>
      </p:sp>
      <p:sp>
        <p:nvSpPr>
          <p:cNvPr id="30"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Year 10: three big things for your career</a:t>
            </a:r>
            <a:endParaRPr lang="en-US" sz="3200" dirty="0"/>
          </a:p>
        </p:txBody>
      </p:sp>
      <p:sp>
        <p:nvSpPr>
          <p:cNvPr id="3" name="big thing 1"/>
          <p:cNvSpPr/>
          <p:nvPr/>
        </p:nvSpPr>
        <p:spPr>
          <a:xfrm>
            <a:off x="548640" y="1508760"/>
            <a:ext cx="3547872" cy="3840480"/>
          </a:xfrm>
          <a:prstGeom prst="roundRect">
            <a:avLst>
              <a:gd name="adj" fmla="val 3093"/>
            </a:avLst>
          </a:prstGeom>
          <a:solidFill>
            <a:srgbClr val="ECDFEC"/>
          </a:solidFill>
          <a:ln w="12700">
            <a:solidFill>
              <a:srgbClr val="ECDFEC"/>
            </a:solidFill>
            <a:prstDash val="solid"/>
          </a:ln>
          <a:effectLst>
            <a:outerShdw blurRad="76200" dist="25400" dir="5400000" algn="bl" rotWithShape="0">
              <a:srgbClr val="000000">
                <a:alpha val="12000"/>
              </a:srgbClr>
            </a:outerShdw>
          </a:effectLst>
        </p:spPr>
        <p:txBody>
          <a:bodyPr/>
          <a:lstStyle/>
          <a:p>
            <a:endParaRPr lang="en-GB"/>
          </a:p>
        </p:txBody>
      </p:sp>
      <p:sp>
        <p:nvSpPr>
          <p:cNvPr id="4" name="number 1"/>
          <p:cNvSpPr/>
          <p:nvPr/>
        </p:nvSpPr>
        <p:spPr>
          <a:xfrm>
            <a:off x="822960" y="1783080"/>
            <a:ext cx="731520" cy="731520"/>
          </a:xfrm>
          <a:prstGeom prst="ellipse">
            <a:avLst/>
          </a:prstGeom>
          <a:solidFill>
            <a:srgbClr val="5F295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5" name="Text 3"/>
          <p:cNvSpPr txBox="1"/>
          <p:nvPr/>
        </p:nvSpPr>
        <p:spPr>
          <a:xfrm>
            <a:off x="822960" y="178308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1</a:t>
            </a:r>
            <a:endParaRPr lang="en-US" sz="2400" dirty="0"/>
          </a:p>
        </p:txBody>
      </p:sp>
      <p:sp>
        <p:nvSpPr>
          <p:cNvPr id="6" name="big thing 1 circle"/>
          <p:cNvSpPr/>
          <p:nvPr/>
        </p:nvSpPr>
        <p:spPr>
          <a:xfrm>
            <a:off x="3063240" y="178308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7" name="big thing 1 icon" descr="preencoded.png"/>
          <p:cNvPicPr>
            <a:picLocks noChangeAspect="1"/>
          </p:cNvPicPr>
          <p:nvPr/>
        </p:nvPicPr>
        <p:blipFill>
          <a:blip r:embed="rId3"/>
          <a:stretch>
            <a:fillRect/>
          </a:stretch>
        </p:blipFill>
        <p:spPr>
          <a:xfrm>
            <a:off x="3238805" y="1958645"/>
            <a:ext cx="380390" cy="380390"/>
          </a:xfrm>
          <a:prstGeom prst="rect">
            <a:avLst/>
          </a:prstGeom>
        </p:spPr>
      </p:pic>
      <p:sp>
        <p:nvSpPr>
          <p:cNvPr id="8" name="Text 5"/>
          <p:cNvSpPr txBox="1"/>
          <p:nvPr/>
        </p:nvSpPr>
        <p:spPr>
          <a:xfrm>
            <a:off x="822960" y="2743200"/>
            <a:ext cx="3017520" cy="2377440"/>
          </a:xfrm>
          <a:prstGeom prst="rect">
            <a:avLst/>
          </a:prstGeom>
          <a:noFill/>
          <a:ln/>
        </p:spPr>
        <p:txBody>
          <a:bodyPr wrap="square" lIns="0" tIns="0" rIns="0" bIns="0" rtlCol="0" anchor="ctr"/>
          <a:lstStyle/>
          <a:p>
            <a:pPr marL="0" indent="0">
              <a:buNone/>
            </a:pPr>
            <a:r>
              <a:rPr lang="en-US" sz="2400" b="1" dirty="0">
                <a:solidFill>
                  <a:srgbClr val="004077"/>
                </a:solidFill>
                <a:latin typeface="Arial" pitchFamily="34" charset="0"/>
                <a:ea typeface="Arial" pitchFamily="34" charset="-122"/>
                <a:cs typeface="Arial" pitchFamily="34" charset="-120"/>
              </a:rPr>
              <a:t>Start thinking about what you will do at the end of Year 11</a:t>
            </a:r>
            <a:endParaRPr lang="en-US" sz="2400" dirty="0"/>
          </a:p>
        </p:txBody>
      </p:sp>
      <p:sp>
        <p:nvSpPr>
          <p:cNvPr id="9" name="big thing 2"/>
          <p:cNvSpPr/>
          <p:nvPr/>
        </p:nvSpPr>
        <p:spPr>
          <a:xfrm>
            <a:off x="4320540" y="1508760"/>
            <a:ext cx="3547872" cy="3840480"/>
          </a:xfrm>
          <a:prstGeom prst="roundRect">
            <a:avLst>
              <a:gd name="adj" fmla="val 3093"/>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10" name="number 2"/>
          <p:cNvSpPr/>
          <p:nvPr/>
        </p:nvSpPr>
        <p:spPr>
          <a:xfrm>
            <a:off x="4594860" y="1783080"/>
            <a:ext cx="731520" cy="731520"/>
          </a:xfrm>
          <a:prstGeom prst="ellipse">
            <a:avLst/>
          </a:prstGeom>
          <a:solidFill>
            <a:srgbClr val="5F295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1" name="Text 8"/>
          <p:cNvSpPr txBox="1"/>
          <p:nvPr/>
        </p:nvSpPr>
        <p:spPr>
          <a:xfrm>
            <a:off x="4594860" y="178308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2</a:t>
            </a:r>
            <a:endParaRPr lang="en-US" sz="2400" dirty="0"/>
          </a:p>
        </p:txBody>
      </p:sp>
      <p:sp>
        <p:nvSpPr>
          <p:cNvPr id="12" name="big thing 2 circle"/>
          <p:cNvSpPr/>
          <p:nvPr/>
        </p:nvSpPr>
        <p:spPr>
          <a:xfrm>
            <a:off x="6835140" y="178308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3" name="big thing 2 icon" descr="preencoded.png"/>
          <p:cNvPicPr>
            <a:picLocks noChangeAspect="1"/>
          </p:cNvPicPr>
          <p:nvPr/>
        </p:nvPicPr>
        <p:blipFill>
          <a:blip r:embed="rId4"/>
          <a:stretch>
            <a:fillRect/>
          </a:stretch>
        </p:blipFill>
        <p:spPr>
          <a:xfrm>
            <a:off x="7010705" y="1958645"/>
            <a:ext cx="380390" cy="380390"/>
          </a:xfrm>
          <a:prstGeom prst="rect">
            <a:avLst/>
          </a:prstGeom>
        </p:spPr>
      </p:pic>
      <p:sp>
        <p:nvSpPr>
          <p:cNvPr id="14" name="Text 10"/>
          <p:cNvSpPr txBox="1"/>
          <p:nvPr/>
        </p:nvSpPr>
        <p:spPr>
          <a:xfrm>
            <a:off x="4594860" y="2743200"/>
            <a:ext cx="3017520" cy="2377440"/>
          </a:xfrm>
          <a:prstGeom prst="rect">
            <a:avLst/>
          </a:prstGeom>
          <a:noFill/>
          <a:ln/>
        </p:spPr>
        <p:txBody>
          <a:bodyPr wrap="square" lIns="0" tIns="0" rIns="0" bIns="0" rtlCol="0" anchor="ctr"/>
          <a:lstStyle/>
          <a:p>
            <a:pPr marL="0" indent="0">
              <a:buNone/>
            </a:pPr>
            <a:r>
              <a:rPr lang="en-US" sz="2400" b="1" dirty="0">
                <a:solidFill>
                  <a:srgbClr val="004077"/>
                </a:solidFill>
                <a:latin typeface="Arial" pitchFamily="34" charset="0"/>
                <a:ea typeface="Arial" pitchFamily="34" charset="-122"/>
                <a:cs typeface="Arial" pitchFamily="34" charset="-120"/>
              </a:rPr>
              <a:t>Have a chance to try out work experience</a:t>
            </a:r>
            <a:endParaRPr lang="en-US" sz="2400" dirty="0"/>
          </a:p>
        </p:txBody>
      </p:sp>
      <p:sp>
        <p:nvSpPr>
          <p:cNvPr id="15" name="big thing 3"/>
          <p:cNvSpPr/>
          <p:nvPr/>
        </p:nvSpPr>
        <p:spPr>
          <a:xfrm>
            <a:off x="8092440" y="1508760"/>
            <a:ext cx="3547872" cy="3840480"/>
          </a:xfrm>
          <a:prstGeom prst="roundRect">
            <a:avLst>
              <a:gd name="adj" fmla="val 3093"/>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16" name="number 3"/>
          <p:cNvSpPr/>
          <p:nvPr/>
        </p:nvSpPr>
        <p:spPr>
          <a:xfrm>
            <a:off x="8366760" y="1783080"/>
            <a:ext cx="731520" cy="731520"/>
          </a:xfrm>
          <a:prstGeom prst="ellipse">
            <a:avLst/>
          </a:prstGeom>
          <a:solidFill>
            <a:srgbClr val="5F295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7" name="Text 13"/>
          <p:cNvSpPr txBox="1"/>
          <p:nvPr/>
        </p:nvSpPr>
        <p:spPr>
          <a:xfrm>
            <a:off x="8366760" y="178308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3</a:t>
            </a:r>
            <a:endParaRPr lang="en-US" sz="2400" dirty="0"/>
          </a:p>
        </p:txBody>
      </p:sp>
      <p:sp>
        <p:nvSpPr>
          <p:cNvPr id="18" name="big thing 3 circle"/>
          <p:cNvSpPr/>
          <p:nvPr/>
        </p:nvSpPr>
        <p:spPr>
          <a:xfrm>
            <a:off x="10607040" y="178308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9" name="big thing 3 icon" descr="preencoded.png"/>
          <p:cNvPicPr>
            <a:picLocks noChangeAspect="1"/>
          </p:cNvPicPr>
          <p:nvPr/>
        </p:nvPicPr>
        <p:blipFill>
          <a:blip r:embed="rId5"/>
          <a:stretch>
            <a:fillRect/>
          </a:stretch>
        </p:blipFill>
        <p:spPr>
          <a:xfrm>
            <a:off x="10782605" y="1958645"/>
            <a:ext cx="380390" cy="380390"/>
          </a:xfrm>
          <a:prstGeom prst="rect">
            <a:avLst/>
          </a:prstGeom>
        </p:spPr>
      </p:pic>
      <p:sp>
        <p:nvSpPr>
          <p:cNvPr id="20" name="Text 15"/>
          <p:cNvSpPr txBox="1"/>
          <p:nvPr/>
        </p:nvSpPr>
        <p:spPr>
          <a:xfrm>
            <a:off x="8366760" y="2743200"/>
            <a:ext cx="3017520" cy="2377440"/>
          </a:xfrm>
          <a:prstGeom prst="rect">
            <a:avLst/>
          </a:prstGeom>
          <a:noFill/>
          <a:ln/>
        </p:spPr>
        <p:txBody>
          <a:bodyPr wrap="square" lIns="0" tIns="0" rIns="0" bIns="0" rtlCol="0" anchor="ctr"/>
          <a:lstStyle/>
          <a:p>
            <a:pPr marL="0" indent="0">
              <a:buNone/>
            </a:pPr>
            <a:r>
              <a:rPr lang="en-US" sz="2400" b="1" dirty="0">
                <a:solidFill>
                  <a:srgbClr val="004077"/>
                </a:solidFill>
                <a:latin typeface="Arial" pitchFamily="34" charset="0"/>
                <a:ea typeface="Arial" pitchFamily="34" charset="-122"/>
                <a:cs typeface="Arial" pitchFamily="34" charset="-120"/>
              </a:rPr>
              <a:t>Get the best GCSEs you can</a:t>
            </a:r>
            <a:endParaRPr lang="en-US" sz="2400" dirty="0"/>
          </a:p>
        </p:txBody>
      </p:sp>
      <p:sp>
        <p:nvSpPr>
          <p:cNvPr id="21" name="question bar"/>
          <p:cNvSpPr/>
          <p:nvPr/>
        </p:nvSpPr>
        <p:spPr>
          <a:xfrm>
            <a:off x="548640" y="5486400"/>
            <a:ext cx="11091672" cy="640080"/>
          </a:xfrm>
          <a:prstGeom prst="roundRect">
            <a:avLst>
              <a:gd name="adj" fmla="val 17143"/>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22" name="question circle"/>
          <p:cNvSpPr/>
          <p:nvPr/>
        </p:nvSpPr>
        <p:spPr>
          <a:xfrm>
            <a:off x="731520" y="5568696"/>
            <a:ext cx="475488" cy="475488"/>
          </a:xfrm>
          <a:prstGeom prst="ellipse">
            <a:avLst/>
          </a:prstGeom>
          <a:solidFill>
            <a:srgbClr val="5F295F"/>
          </a:solidFill>
          <a:ln w="12700">
            <a:solidFill>
              <a:srgbClr val="5F295F"/>
            </a:solidFill>
            <a:prstDash val="solid"/>
          </a:ln>
        </p:spPr>
        <p:txBody>
          <a:bodyPr/>
          <a:lstStyle/>
          <a:p>
            <a:endParaRPr lang="en-GB"/>
          </a:p>
        </p:txBody>
      </p:sp>
      <p:pic>
        <p:nvPicPr>
          <p:cNvPr id="23" name="question icon" descr="preencoded.png"/>
          <p:cNvPicPr>
            <a:picLocks noChangeAspect="1"/>
          </p:cNvPicPr>
          <p:nvPr/>
        </p:nvPicPr>
        <p:blipFill>
          <a:blip r:embed="rId6"/>
          <a:stretch>
            <a:fillRect/>
          </a:stretch>
        </p:blipFill>
        <p:spPr>
          <a:xfrm>
            <a:off x="845637" y="5682813"/>
            <a:ext cx="247254" cy="247254"/>
          </a:xfrm>
          <a:prstGeom prst="rect">
            <a:avLst/>
          </a:prstGeom>
        </p:spPr>
      </p:pic>
      <p:sp>
        <p:nvSpPr>
          <p:cNvPr id="24" name="Text 18"/>
          <p:cNvSpPr txBox="1"/>
          <p:nvPr/>
        </p:nvSpPr>
        <p:spPr>
          <a:xfrm>
            <a:off x="1371600" y="5486400"/>
            <a:ext cx="10085832" cy="64008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Today we will focus on the first two.</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Explore post-16 pathways</a:t>
            </a:r>
            <a:endParaRPr lang="en-US" sz="3200" dirty="0"/>
          </a:p>
        </p:txBody>
      </p:sp>
      <p:sp>
        <p:nvSpPr>
          <p:cNvPr id="3" name="Text 1"/>
          <p:cNvSpPr txBox="1"/>
          <p:nvPr/>
        </p:nvSpPr>
        <p:spPr>
          <a:xfrm>
            <a:off x="548640" y="1325880"/>
            <a:ext cx="11091672" cy="457200"/>
          </a:xfrm>
          <a:prstGeom prst="rect">
            <a:avLst/>
          </a:prstGeom>
          <a:noFill/>
          <a:ln/>
        </p:spPr>
        <p:txBody>
          <a:bodyPr wrap="square" lIns="0" tIns="0" rIns="0" bIns="0" rtlCol="0" anchor="ctr"/>
          <a:lstStyle/>
          <a:p>
            <a:pPr marL="0" indent="0">
              <a:buNone/>
            </a:pPr>
            <a:r>
              <a:rPr lang="en-US" sz="2000" b="1" dirty="0">
                <a:solidFill>
                  <a:srgbClr val="0B2A4A"/>
                </a:solidFill>
                <a:latin typeface="Arial" pitchFamily="34" charset="0"/>
                <a:ea typeface="Arial" pitchFamily="34" charset="-122"/>
                <a:cs typeface="Arial" pitchFamily="34" charset="-120"/>
              </a:rPr>
              <a:t>What pathways can I choose at the end of Year 11?</a:t>
            </a:r>
            <a:endParaRPr lang="en-US" sz="2000" dirty="0"/>
          </a:p>
        </p:txBody>
      </p:sp>
      <p:sp>
        <p:nvSpPr>
          <p:cNvPr id="4" name="Academic card"/>
          <p:cNvSpPr/>
          <p:nvPr/>
        </p:nvSpPr>
        <p:spPr>
          <a:xfrm>
            <a:off x="548640" y="1965960"/>
            <a:ext cx="3547872" cy="3291840"/>
          </a:xfrm>
          <a:prstGeom prst="roundRect">
            <a:avLst>
              <a:gd name="adj" fmla="val 333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5" name="Academic header"/>
          <p:cNvSpPr/>
          <p:nvPr/>
        </p:nvSpPr>
        <p:spPr>
          <a:xfrm>
            <a:off x="548640" y="1965960"/>
            <a:ext cx="3547872" cy="1143000"/>
          </a:xfrm>
          <a:prstGeom prst="roundRect">
            <a:avLst>
              <a:gd name="adj" fmla="val 9600"/>
            </a:avLst>
          </a:prstGeom>
          <a:solidFill>
            <a:srgbClr val="B5122E"/>
          </a:solidFill>
          <a:ln w="12700">
            <a:solidFill>
              <a:srgbClr val="B5122E"/>
            </a:solidFill>
            <a:prstDash val="solid"/>
          </a:ln>
        </p:spPr>
        <p:txBody>
          <a:bodyPr/>
          <a:lstStyle/>
          <a:p>
            <a:endParaRPr lang="en-GB"/>
          </a:p>
        </p:txBody>
      </p:sp>
      <p:sp>
        <p:nvSpPr>
          <p:cNvPr id="6" name="Academic header base"/>
          <p:cNvSpPr/>
          <p:nvPr/>
        </p:nvSpPr>
        <p:spPr>
          <a:xfrm>
            <a:off x="548640" y="2834640"/>
            <a:ext cx="3547872" cy="274320"/>
          </a:xfrm>
          <a:prstGeom prst="rect">
            <a:avLst/>
          </a:prstGeom>
          <a:solidFill>
            <a:srgbClr val="B5122E"/>
          </a:solidFill>
          <a:ln w="12700">
            <a:solidFill>
              <a:srgbClr val="B5122E"/>
            </a:solidFill>
            <a:prstDash val="solid"/>
          </a:ln>
        </p:spPr>
        <p:txBody>
          <a:bodyPr/>
          <a:lstStyle/>
          <a:p>
            <a:endParaRPr lang="en-GB"/>
          </a:p>
        </p:txBody>
      </p:sp>
      <p:sp>
        <p:nvSpPr>
          <p:cNvPr id="7" name="Academic icon circle"/>
          <p:cNvSpPr/>
          <p:nvPr/>
        </p:nvSpPr>
        <p:spPr>
          <a:xfrm>
            <a:off x="777240" y="2194560"/>
            <a:ext cx="685800" cy="685800"/>
          </a:xfrm>
          <a:prstGeom prst="ellipse">
            <a:avLst/>
          </a:prstGeom>
          <a:solidFill>
            <a:srgbClr val="FFFFFF">
              <a:alpha val="22000"/>
            </a:srgbClr>
          </a:solidFill>
          <a:ln w="19050">
            <a:solidFill>
              <a:srgbClr val="FFFFFF"/>
            </a:solidFill>
            <a:prstDash val="solid"/>
          </a:ln>
        </p:spPr>
        <p:txBody>
          <a:bodyPr/>
          <a:lstStyle/>
          <a:p>
            <a:endParaRPr lang="en-GB"/>
          </a:p>
        </p:txBody>
      </p:sp>
      <p:pic>
        <p:nvPicPr>
          <p:cNvPr id="8" name="Academic icon" descr="preencoded.png"/>
          <p:cNvPicPr>
            <a:picLocks noChangeAspect="1"/>
          </p:cNvPicPr>
          <p:nvPr/>
        </p:nvPicPr>
        <p:blipFill>
          <a:blip r:embed="rId3"/>
          <a:stretch>
            <a:fillRect/>
          </a:stretch>
        </p:blipFill>
        <p:spPr>
          <a:xfrm>
            <a:off x="941832" y="2359152"/>
            <a:ext cx="356616" cy="356616"/>
          </a:xfrm>
          <a:prstGeom prst="rect">
            <a:avLst/>
          </a:prstGeom>
        </p:spPr>
      </p:pic>
      <p:sp>
        <p:nvSpPr>
          <p:cNvPr id="9" name="Text 6"/>
          <p:cNvSpPr txBox="1"/>
          <p:nvPr/>
        </p:nvSpPr>
        <p:spPr>
          <a:xfrm>
            <a:off x="1600200" y="1965960"/>
            <a:ext cx="1613517" cy="1115568"/>
          </a:xfrm>
          <a:prstGeom prst="rect">
            <a:avLst/>
          </a:prstGeom>
          <a:noFill/>
          <a:ln/>
        </p:spPr>
        <p:txBody>
          <a:bodyPr wrap="square" lIns="0" tIns="0" rIns="0" bIns="0" rtlCol="0" anchor="ctr"/>
          <a:lstStyle/>
          <a:p>
            <a:pPr marL="0" indent="0">
              <a:buNone/>
            </a:pPr>
            <a:r>
              <a:rPr lang="en-US" sz="2100" b="1" dirty="0">
                <a:solidFill>
                  <a:srgbClr val="FFFFFF"/>
                </a:solidFill>
                <a:latin typeface="Arial" pitchFamily="34" charset="0"/>
                <a:ea typeface="Arial" pitchFamily="34" charset="-122"/>
                <a:cs typeface="Arial" pitchFamily="34" charset="-120"/>
              </a:rPr>
              <a:t>Academic</a:t>
            </a:r>
            <a:endParaRPr lang="en-US" sz="2100" dirty="0"/>
          </a:p>
        </p:txBody>
      </p:sp>
      <p:grpSp>
        <p:nvGrpSpPr>
          <p:cNvPr id="33" name="Group 32">
            <a:extLst>
              <a:ext uri="{FF2B5EF4-FFF2-40B4-BE49-F238E27FC236}">
                <a16:creationId xmlns:a16="http://schemas.microsoft.com/office/drawing/2014/main" id="{9AA61C93-FD44-1E90-9014-6772378CE9DC}"/>
              </a:ext>
            </a:extLst>
          </p:cNvPr>
          <p:cNvGrpSpPr/>
          <p:nvPr/>
        </p:nvGrpSpPr>
        <p:grpSpPr>
          <a:xfrm>
            <a:off x="777240" y="3291840"/>
            <a:ext cx="3090672" cy="1783080"/>
            <a:chOff x="777240" y="3291840"/>
            <a:chExt cx="3090672" cy="1783080"/>
          </a:xfrm>
        </p:grpSpPr>
        <p:sp>
          <p:nvSpPr>
            <p:cNvPr id="10" name="Text 7"/>
            <p:cNvSpPr txBox="1"/>
            <p:nvPr/>
          </p:nvSpPr>
          <p:spPr>
            <a:xfrm>
              <a:off x="777240" y="3291840"/>
              <a:ext cx="3090672" cy="548640"/>
            </a:xfrm>
            <a:prstGeom prst="rect">
              <a:avLst/>
            </a:prstGeom>
            <a:noFill/>
            <a:ln/>
          </p:spPr>
          <p:txBody>
            <a:bodyPr wrap="square" lIns="0" tIns="0" rIns="0" bIns="0" rtlCol="0" anchor="ctr"/>
            <a:lstStyle/>
            <a:p>
              <a:pPr marL="0" indent="0">
                <a:buNone/>
              </a:pPr>
              <a:r>
                <a:rPr lang="en-US" sz="1900" b="1" dirty="0">
                  <a:solidFill>
                    <a:srgbClr val="B5122E"/>
                  </a:solidFill>
                  <a:latin typeface="Arial" pitchFamily="34" charset="0"/>
                  <a:ea typeface="Arial" pitchFamily="34" charset="-122"/>
                  <a:cs typeface="Arial" pitchFamily="34" charset="-120"/>
                </a:rPr>
                <a:t>A levels</a:t>
              </a:r>
              <a:endParaRPr lang="en-US" sz="1900" dirty="0"/>
            </a:p>
          </p:txBody>
        </p:sp>
        <p:sp>
          <p:nvSpPr>
            <p:cNvPr id="11" name="Text 8"/>
            <p:cNvSpPr txBox="1"/>
            <p:nvPr/>
          </p:nvSpPr>
          <p:spPr>
            <a:xfrm>
              <a:off x="777240" y="3886200"/>
              <a:ext cx="3090672" cy="1188720"/>
            </a:xfrm>
            <a:prstGeom prst="rect">
              <a:avLst/>
            </a:prstGeom>
            <a:noFill/>
            <a:ln/>
          </p:spPr>
          <p:txBody>
            <a:bodyPr wrap="square" lIns="0" tIns="0" rIns="0" bIns="0" rtlCol="0" anchor="t"/>
            <a:lstStyle/>
            <a:p>
              <a:pPr marL="0" indent="0">
                <a:buNone/>
              </a:pPr>
              <a:r>
                <a:rPr lang="en-US" sz="1700" dirty="0">
                  <a:solidFill>
                    <a:srgbClr val="0B2A4A"/>
                  </a:solidFill>
                  <a:latin typeface="Arial" pitchFamily="34" charset="0"/>
                  <a:ea typeface="Arial" pitchFamily="34" charset="-122"/>
                  <a:cs typeface="Arial" pitchFamily="34" charset="-120"/>
                </a:rPr>
                <a:t>Mostly in a sixth form or sixth form college</a:t>
              </a:r>
              <a:endParaRPr lang="en-US" sz="1700" dirty="0"/>
            </a:p>
          </p:txBody>
        </p:sp>
      </p:grpSp>
      <p:sp>
        <p:nvSpPr>
          <p:cNvPr id="12" name="Technical &amp; vocational card"/>
          <p:cNvSpPr/>
          <p:nvPr/>
        </p:nvSpPr>
        <p:spPr>
          <a:xfrm>
            <a:off x="4320540" y="1965960"/>
            <a:ext cx="3547872" cy="3291840"/>
          </a:xfrm>
          <a:prstGeom prst="roundRect">
            <a:avLst>
              <a:gd name="adj" fmla="val 333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3" name="Technical &amp; vocational header"/>
          <p:cNvSpPr/>
          <p:nvPr/>
        </p:nvSpPr>
        <p:spPr>
          <a:xfrm>
            <a:off x="4320540" y="1965960"/>
            <a:ext cx="3547872" cy="1143000"/>
          </a:xfrm>
          <a:prstGeom prst="roundRect">
            <a:avLst>
              <a:gd name="adj" fmla="val 9600"/>
            </a:avLst>
          </a:prstGeom>
          <a:solidFill>
            <a:srgbClr val="007A43"/>
          </a:solidFill>
          <a:ln w="12700">
            <a:solidFill>
              <a:srgbClr val="007A43"/>
            </a:solidFill>
            <a:prstDash val="solid"/>
          </a:ln>
        </p:spPr>
        <p:txBody>
          <a:bodyPr/>
          <a:lstStyle/>
          <a:p>
            <a:endParaRPr lang="en-GB"/>
          </a:p>
        </p:txBody>
      </p:sp>
      <p:sp>
        <p:nvSpPr>
          <p:cNvPr id="14" name="Technical &amp; vocational header base"/>
          <p:cNvSpPr/>
          <p:nvPr/>
        </p:nvSpPr>
        <p:spPr>
          <a:xfrm>
            <a:off x="4320540" y="2834640"/>
            <a:ext cx="3547872" cy="274320"/>
          </a:xfrm>
          <a:prstGeom prst="rect">
            <a:avLst/>
          </a:prstGeom>
          <a:solidFill>
            <a:srgbClr val="007A43"/>
          </a:solidFill>
          <a:ln w="12700">
            <a:solidFill>
              <a:srgbClr val="007A43"/>
            </a:solidFill>
            <a:prstDash val="solid"/>
          </a:ln>
        </p:spPr>
        <p:txBody>
          <a:bodyPr/>
          <a:lstStyle/>
          <a:p>
            <a:endParaRPr lang="en-GB"/>
          </a:p>
        </p:txBody>
      </p:sp>
      <p:sp>
        <p:nvSpPr>
          <p:cNvPr id="15" name="Technical &amp; vocational icon circle"/>
          <p:cNvSpPr/>
          <p:nvPr/>
        </p:nvSpPr>
        <p:spPr>
          <a:xfrm>
            <a:off x="4549140" y="2194560"/>
            <a:ext cx="685800" cy="685800"/>
          </a:xfrm>
          <a:prstGeom prst="ellipse">
            <a:avLst/>
          </a:prstGeom>
          <a:solidFill>
            <a:srgbClr val="FFFFFF">
              <a:alpha val="22000"/>
            </a:srgbClr>
          </a:solidFill>
          <a:ln w="19050">
            <a:solidFill>
              <a:srgbClr val="FFFFFF"/>
            </a:solidFill>
            <a:prstDash val="solid"/>
          </a:ln>
        </p:spPr>
        <p:txBody>
          <a:bodyPr/>
          <a:lstStyle/>
          <a:p>
            <a:endParaRPr lang="en-GB"/>
          </a:p>
        </p:txBody>
      </p:sp>
      <p:pic>
        <p:nvPicPr>
          <p:cNvPr id="16" name="Technical &amp; vocational icon" descr="preencoded.png"/>
          <p:cNvPicPr>
            <a:picLocks noChangeAspect="1"/>
          </p:cNvPicPr>
          <p:nvPr/>
        </p:nvPicPr>
        <p:blipFill>
          <a:blip r:embed="rId4"/>
          <a:stretch>
            <a:fillRect/>
          </a:stretch>
        </p:blipFill>
        <p:spPr>
          <a:xfrm>
            <a:off x="4713732" y="2359152"/>
            <a:ext cx="356616" cy="356616"/>
          </a:xfrm>
          <a:prstGeom prst="rect">
            <a:avLst/>
          </a:prstGeom>
        </p:spPr>
      </p:pic>
      <p:sp>
        <p:nvSpPr>
          <p:cNvPr id="17" name="Text 13"/>
          <p:cNvSpPr txBox="1"/>
          <p:nvPr/>
        </p:nvSpPr>
        <p:spPr>
          <a:xfrm>
            <a:off x="5372100" y="1965960"/>
            <a:ext cx="2359152" cy="1143000"/>
          </a:xfrm>
          <a:prstGeom prst="rect">
            <a:avLst/>
          </a:prstGeom>
          <a:noFill/>
          <a:ln/>
        </p:spPr>
        <p:txBody>
          <a:bodyPr wrap="square" lIns="0" tIns="0" rIns="0" bIns="0" rtlCol="0" anchor="ctr"/>
          <a:lstStyle/>
          <a:p>
            <a:pPr marL="0" indent="0">
              <a:buNone/>
            </a:pPr>
            <a:r>
              <a:rPr lang="en-US" sz="2100" b="1" dirty="0">
                <a:solidFill>
                  <a:srgbClr val="FFFFFF"/>
                </a:solidFill>
                <a:latin typeface="Arial" pitchFamily="34" charset="0"/>
                <a:ea typeface="Arial" pitchFamily="34" charset="-122"/>
                <a:cs typeface="Arial" pitchFamily="34" charset="-120"/>
              </a:rPr>
              <a:t>Technical &amp; vocational</a:t>
            </a:r>
            <a:endParaRPr lang="en-US" sz="2100" dirty="0"/>
          </a:p>
        </p:txBody>
      </p:sp>
      <p:grpSp>
        <p:nvGrpSpPr>
          <p:cNvPr id="34" name="Group 33">
            <a:extLst>
              <a:ext uri="{FF2B5EF4-FFF2-40B4-BE49-F238E27FC236}">
                <a16:creationId xmlns:a16="http://schemas.microsoft.com/office/drawing/2014/main" id="{6AD7516A-8CD0-263C-21C7-682EFC0C29FF}"/>
              </a:ext>
            </a:extLst>
          </p:cNvPr>
          <p:cNvGrpSpPr/>
          <p:nvPr/>
        </p:nvGrpSpPr>
        <p:grpSpPr>
          <a:xfrm>
            <a:off x="4549140" y="3429000"/>
            <a:ext cx="3090672" cy="1618488"/>
            <a:chOff x="4549140" y="3291840"/>
            <a:chExt cx="3090672" cy="1618488"/>
          </a:xfrm>
        </p:grpSpPr>
        <p:sp>
          <p:nvSpPr>
            <p:cNvPr id="18" name="Text 14"/>
            <p:cNvSpPr txBox="1"/>
            <p:nvPr/>
          </p:nvSpPr>
          <p:spPr>
            <a:xfrm>
              <a:off x="4549140" y="3291840"/>
              <a:ext cx="3090672" cy="548640"/>
            </a:xfrm>
            <a:prstGeom prst="rect">
              <a:avLst/>
            </a:prstGeom>
            <a:noFill/>
            <a:ln/>
          </p:spPr>
          <p:txBody>
            <a:bodyPr wrap="square" lIns="0" tIns="0" rIns="0" bIns="0" rtlCol="0" anchor="ctr"/>
            <a:lstStyle/>
            <a:p>
              <a:pPr marL="0" indent="0">
                <a:buNone/>
              </a:pPr>
              <a:r>
                <a:rPr lang="en-US" sz="1900" b="1" dirty="0">
                  <a:solidFill>
                    <a:srgbClr val="007A43"/>
                  </a:solidFill>
                  <a:latin typeface="Arial" pitchFamily="34" charset="0"/>
                  <a:ea typeface="Arial" pitchFamily="34" charset="-122"/>
                  <a:cs typeface="Arial" pitchFamily="34" charset="-120"/>
                </a:rPr>
                <a:t>Vocational courses and T Levels</a:t>
              </a:r>
              <a:endParaRPr lang="en-US" sz="1900" dirty="0"/>
            </a:p>
          </p:txBody>
        </p:sp>
        <p:sp>
          <p:nvSpPr>
            <p:cNvPr id="19" name="Text 15"/>
            <p:cNvSpPr txBox="1"/>
            <p:nvPr/>
          </p:nvSpPr>
          <p:spPr>
            <a:xfrm>
              <a:off x="4549140" y="3886200"/>
              <a:ext cx="3090672" cy="1024128"/>
            </a:xfrm>
            <a:prstGeom prst="rect">
              <a:avLst/>
            </a:prstGeom>
            <a:noFill/>
            <a:ln/>
          </p:spPr>
          <p:txBody>
            <a:bodyPr wrap="square" lIns="0" tIns="0" rIns="0" bIns="0" rtlCol="0" anchor="t"/>
            <a:lstStyle/>
            <a:p>
              <a:pPr marL="0" indent="0">
                <a:buNone/>
              </a:pPr>
              <a:r>
                <a:rPr lang="en-US" sz="1700" dirty="0">
                  <a:solidFill>
                    <a:srgbClr val="0B2A4A"/>
                  </a:solidFill>
                  <a:latin typeface="Arial" pitchFamily="34" charset="0"/>
                  <a:ea typeface="Arial" pitchFamily="34" charset="-122"/>
                  <a:cs typeface="Arial" pitchFamily="34" charset="-120"/>
                </a:rPr>
                <a:t>Mostly in a local college, but some in schools</a:t>
              </a:r>
              <a:endParaRPr lang="en-US" sz="1700" dirty="0"/>
            </a:p>
          </p:txBody>
        </p:sp>
      </p:grpSp>
      <p:sp>
        <p:nvSpPr>
          <p:cNvPr id="20" name="Work-based card"/>
          <p:cNvSpPr/>
          <p:nvPr/>
        </p:nvSpPr>
        <p:spPr>
          <a:xfrm>
            <a:off x="8092440" y="1965960"/>
            <a:ext cx="3547872" cy="3291840"/>
          </a:xfrm>
          <a:prstGeom prst="roundRect">
            <a:avLst>
              <a:gd name="adj" fmla="val 333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1" name="Work-based header"/>
          <p:cNvSpPr/>
          <p:nvPr/>
        </p:nvSpPr>
        <p:spPr>
          <a:xfrm>
            <a:off x="8092440" y="1965960"/>
            <a:ext cx="3547872" cy="1143000"/>
          </a:xfrm>
          <a:prstGeom prst="roundRect">
            <a:avLst>
              <a:gd name="adj" fmla="val 9600"/>
            </a:avLst>
          </a:prstGeom>
          <a:solidFill>
            <a:srgbClr val="004077"/>
          </a:solidFill>
          <a:ln w="12700">
            <a:solidFill>
              <a:srgbClr val="004077"/>
            </a:solidFill>
            <a:prstDash val="solid"/>
          </a:ln>
        </p:spPr>
        <p:txBody>
          <a:bodyPr/>
          <a:lstStyle/>
          <a:p>
            <a:endParaRPr lang="en-GB"/>
          </a:p>
        </p:txBody>
      </p:sp>
      <p:sp>
        <p:nvSpPr>
          <p:cNvPr id="22" name="Work-based header base"/>
          <p:cNvSpPr/>
          <p:nvPr/>
        </p:nvSpPr>
        <p:spPr>
          <a:xfrm>
            <a:off x="8092440" y="2834640"/>
            <a:ext cx="3547872" cy="274320"/>
          </a:xfrm>
          <a:prstGeom prst="rect">
            <a:avLst/>
          </a:prstGeom>
          <a:solidFill>
            <a:srgbClr val="004077"/>
          </a:solidFill>
          <a:ln w="12700">
            <a:solidFill>
              <a:srgbClr val="004077"/>
            </a:solidFill>
            <a:prstDash val="solid"/>
          </a:ln>
        </p:spPr>
        <p:txBody>
          <a:bodyPr/>
          <a:lstStyle/>
          <a:p>
            <a:endParaRPr lang="en-GB"/>
          </a:p>
        </p:txBody>
      </p:sp>
      <p:sp>
        <p:nvSpPr>
          <p:cNvPr id="23" name="Work-based icon circle"/>
          <p:cNvSpPr/>
          <p:nvPr/>
        </p:nvSpPr>
        <p:spPr>
          <a:xfrm>
            <a:off x="8321040" y="2194560"/>
            <a:ext cx="685800" cy="685800"/>
          </a:xfrm>
          <a:prstGeom prst="ellipse">
            <a:avLst/>
          </a:prstGeom>
          <a:solidFill>
            <a:srgbClr val="FFFFFF">
              <a:alpha val="22000"/>
            </a:srgbClr>
          </a:solidFill>
          <a:ln w="19050">
            <a:solidFill>
              <a:srgbClr val="FFFFFF"/>
            </a:solidFill>
            <a:prstDash val="solid"/>
          </a:ln>
        </p:spPr>
        <p:txBody>
          <a:bodyPr/>
          <a:lstStyle/>
          <a:p>
            <a:endParaRPr lang="en-GB"/>
          </a:p>
        </p:txBody>
      </p:sp>
      <p:pic>
        <p:nvPicPr>
          <p:cNvPr id="24" name="Work-based icon" descr="preencoded.png"/>
          <p:cNvPicPr>
            <a:picLocks noChangeAspect="1"/>
          </p:cNvPicPr>
          <p:nvPr/>
        </p:nvPicPr>
        <p:blipFill>
          <a:blip r:embed="rId5"/>
          <a:stretch>
            <a:fillRect/>
          </a:stretch>
        </p:blipFill>
        <p:spPr>
          <a:xfrm>
            <a:off x="8485632" y="2359152"/>
            <a:ext cx="356616" cy="356616"/>
          </a:xfrm>
          <a:prstGeom prst="rect">
            <a:avLst/>
          </a:prstGeom>
        </p:spPr>
      </p:pic>
      <p:sp>
        <p:nvSpPr>
          <p:cNvPr id="25" name="Text 20"/>
          <p:cNvSpPr txBox="1"/>
          <p:nvPr/>
        </p:nvSpPr>
        <p:spPr>
          <a:xfrm>
            <a:off x="9144000" y="1965960"/>
            <a:ext cx="2359152" cy="1143000"/>
          </a:xfrm>
          <a:prstGeom prst="rect">
            <a:avLst/>
          </a:prstGeom>
          <a:noFill/>
          <a:ln/>
        </p:spPr>
        <p:txBody>
          <a:bodyPr wrap="square" lIns="0" tIns="0" rIns="0" bIns="0" rtlCol="0" anchor="ctr"/>
          <a:lstStyle/>
          <a:p>
            <a:pPr marL="0" indent="0">
              <a:buNone/>
            </a:pPr>
            <a:r>
              <a:rPr lang="en-US" sz="2100" b="1" dirty="0">
                <a:solidFill>
                  <a:srgbClr val="FFFFFF"/>
                </a:solidFill>
                <a:latin typeface="Arial" pitchFamily="34" charset="0"/>
                <a:ea typeface="Arial" pitchFamily="34" charset="-122"/>
                <a:cs typeface="Arial" pitchFamily="34" charset="-120"/>
              </a:rPr>
              <a:t>Work-based</a:t>
            </a:r>
            <a:endParaRPr lang="en-US" sz="2100" dirty="0"/>
          </a:p>
        </p:txBody>
      </p:sp>
      <p:grpSp>
        <p:nvGrpSpPr>
          <p:cNvPr id="35" name="Group 34">
            <a:extLst>
              <a:ext uri="{FF2B5EF4-FFF2-40B4-BE49-F238E27FC236}">
                <a16:creationId xmlns:a16="http://schemas.microsoft.com/office/drawing/2014/main" id="{818F03D5-B135-1679-34DA-481DECBB7B86}"/>
              </a:ext>
            </a:extLst>
          </p:cNvPr>
          <p:cNvGrpSpPr/>
          <p:nvPr/>
        </p:nvGrpSpPr>
        <p:grpSpPr>
          <a:xfrm>
            <a:off x="8321040" y="3291840"/>
            <a:ext cx="3090672" cy="1783080"/>
            <a:chOff x="8321040" y="3291840"/>
            <a:chExt cx="3090672" cy="1783080"/>
          </a:xfrm>
        </p:grpSpPr>
        <p:sp>
          <p:nvSpPr>
            <p:cNvPr id="26" name="Text 21"/>
            <p:cNvSpPr txBox="1"/>
            <p:nvPr/>
          </p:nvSpPr>
          <p:spPr>
            <a:xfrm>
              <a:off x="8321040" y="3291840"/>
              <a:ext cx="3090672" cy="548640"/>
            </a:xfrm>
            <a:prstGeom prst="rect">
              <a:avLst/>
            </a:prstGeom>
            <a:noFill/>
            <a:ln/>
          </p:spPr>
          <p:txBody>
            <a:bodyPr wrap="square" lIns="0" tIns="0" rIns="0" bIns="0" rtlCol="0" anchor="ctr"/>
            <a:lstStyle/>
            <a:p>
              <a:pPr marL="0" indent="0">
                <a:buNone/>
              </a:pPr>
              <a:r>
                <a:rPr lang="en-US" sz="1900" b="1" dirty="0">
                  <a:solidFill>
                    <a:srgbClr val="004077"/>
                  </a:solidFill>
                  <a:latin typeface="Arial" pitchFamily="34" charset="0"/>
                  <a:ea typeface="Arial" pitchFamily="34" charset="-122"/>
                  <a:cs typeface="Arial" pitchFamily="34" charset="-120"/>
                </a:rPr>
                <a:t>Apprenticeships</a:t>
              </a:r>
              <a:endParaRPr lang="en-US" sz="1900" dirty="0"/>
            </a:p>
          </p:txBody>
        </p:sp>
        <p:sp>
          <p:nvSpPr>
            <p:cNvPr id="27" name="Text 22"/>
            <p:cNvSpPr txBox="1"/>
            <p:nvPr/>
          </p:nvSpPr>
          <p:spPr>
            <a:xfrm>
              <a:off x="8321040" y="3886200"/>
              <a:ext cx="3090672" cy="1188720"/>
            </a:xfrm>
            <a:prstGeom prst="rect">
              <a:avLst/>
            </a:prstGeom>
            <a:noFill/>
            <a:ln/>
          </p:spPr>
          <p:txBody>
            <a:bodyPr wrap="square" lIns="0" tIns="0" rIns="0" bIns="0" rtlCol="0" anchor="t"/>
            <a:lstStyle/>
            <a:p>
              <a:pPr marL="0" indent="0">
                <a:buNone/>
              </a:pPr>
              <a:r>
                <a:rPr lang="en-US" sz="1700" dirty="0">
                  <a:solidFill>
                    <a:srgbClr val="0B2A4A"/>
                  </a:solidFill>
                  <a:latin typeface="Arial" pitchFamily="34" charset="0"/>
                  <a:ea typeface="Arial" pitchFamily="34" charset="-122"/>
                  <a:cs typeface="Arial" pitchFamily="34" charset="-120"/>
                </a:rPr>
                <a:t>Mostly in a workplace – training on the job, and you get paid</a:t>
              </a:r>
              <a:endParaRPr lang="en-US" sz="1700" dirty="0"/>
            </a:p>
          </p:txBody>
        </p:sp>
      </p:grpSp>
      <p:sp>
        <p:nvSpPr>
          <p:cNvPr id="28" name="question bar"/>
          <p:cNvSpPr/>
          <p:nvPr/>
        </p:nvSpPr>
        <p:spPr>
          <a:xfrm>
            <a:off x="548640" y="5440680"/>
            <a:ext cx="11091672" cy="685800"/>
          </a:xfrm>
          <a:prstGeom prst="roundRect">
            <a:avLst>
              <a:gd name="adj" fmla="val 16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29" name="question circle"/>
          <p:cNvSpPr/>
          <p:nvPr/>
        </p:nvSpPr>
        <p:spPr>
          <a:xfrm>
            <a:off x="731520" y="5545836"/>
            <a:ext cx="475488" cy="475488"/>
          </a:xfrm>
          <a:prstGeom prst="ellipse">
            <a:avLst/>
          </a:prstGeom>
          <a:solidFill>
            <a:srgbClr val="5F295F"/>
          </a:solidFill>
          <a:ln w="12700">
            <a:solidFill>
              <a:srgbClr val="5F295F"/>
            </a:solidFill>
            <a:prstDash val="solid"/>
          </a:ln>
        </p:spPr>
        <p:txBody>
          <a:bodyPr/>
          <a:lstStyle/>
          <a:p>
            <a:endParaRPr lang="en-GB"/>
          </a:p>
        </p:txBody>
      </p:sp>
      <p:pic>
        <p:nvPicPr>
          <p:cNvPr id="30" name="question icon" descr="preencoded.png"/>
          <p:cNvPicPr>
            <a:picLocks noChangeAspect="1"/>
          </p:cNvPicPr>
          <p:nvPr/>
        </p:nvPicPr>
        <p:blipFill>
          <a:blip r:embed="rId6"/>
          <a:stretch>
            <a:fillRect/>
          </a:stretch>
        </p:blipFill>
        <p:spPr>
          <a:xfrm>
            <a:off x="845637" y="5659953"/>
            <a:ext cx="247254" cy="247254"/>
          </a:xfrm>
          <a:prstGeom prst="rect">
            <a:avLst/>
          </a:prstGeom>
        </p:spPr>
      </p:pic>
      <p:sp>
        <p:nvSpPr>
          <p:cNvPr id="31" name="Text 25"/>
          <p:cNvSpPr txBox="1"/>
          <p:nvPr/>
        </p:nvSpPr>
        <p:spPr>
          <a:xfrm>
            <a:off x="1371600" y="5440680"/>
            <a:ext cx="10085832" cy="6858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Every pathway can lead on to university level, an apprenticeship or a job.</a:t>
            </a:r>
            <a:endParaRPr lang="en-US" sz="2000" dirty="0"/>
          </a:p>
        </p:txBody>
      </p:sp>
      <p:sp>
        <p:nvSpPr>
          <p:cNvPr id="32"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additive="base">
                                        <p:cTn id="13" dur="500" fill="hold"/>
                                        <p:tgtEl>
                                          <p:spTgt spid="34"/>
                                        </p:tgtEl>
                                        <p:attrNameLst>
                                          <p:attrName>ppt_x</p:attrName>
                                        </p:attrNameLst>
                                      </p:cBhvr>
                                      <p:tavLst>
                                        <p:tav tm="0">
                                          <p:val>
                                            <p:strVal val="#ppt_x"/>
                                          </p:val>
                                        </p:tav>
                                        <p:tav tm="100000">
                                          <p:val>
                                            <p:strVal val="#ppt_x"/>
                                          </p:val>
                                        </p:tav>
                                      </p:tavLst>
                                    </p:anim>
                                    <p:anim calcmode="lin" valueType="num">
                                      <p:cBhvr additive="base">
                                        <p:cTn id="14"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ppt_x"/>
                                          </p:val>
                                        </p:tav>
                                        <p:tav tm="100000">
                                          <p:val>
                                            <p:strVal val="#ppt_x"/>
                                          </p:val>
                                        </p:tav>
                                      </p:tavLst>
                                    </p:anim>
                                    <p:anim calcmode="lin" valueType="num">
                                      <p:cBhvr additive="base">
                                        <p:cTn id="20"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ppt_x"/>
                                          </p:val>
                                        </p:tav>
                                        <p:tav tm="100000">
                                          <p:val>
                                            <p:strVal val="#ppt_x"/>
                                          </p:val>
                                        </p:tav>
                                      </p:tavLst>
                                    </p:anim>
                                    <p:anim calcmode="lin" valueType="num">
                                      <p:cBhvr additive="base">
                                        <p:cTn id="26" dur="500" fill="hold"/>
                                        <p:tgtEl>
                                          <p:spTgt spid="2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ppt_x"/>
                                          </p:val>
                                        </p:tav>
                                        <p:tav tm="100000">
                                          <p:val>
                                            <p:strVal val="#ppt_x"/>
                                          </p:val>
                                        </p:tav>
                                      </p:tavLst>
                                    </p:anim>
                                    <p:anim calcmode="lin" valueType="num">
                                      <p:cBhvr additive="base">
                                        <p:cTn id="30" dur="500" fill="hold"/>
                                        <p:tgtEl>
                                          <p:spTgt spid="29"/>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ppt_x"/>
                                          </p:val>
                                        </p:tav>
                                        <p:tav tm="100000">
                                          <p:val>
                                            <p:strVal val="#ppt_x"/>
                                          </p:val>
                                        </p:tav>
                                      </p:tavLst>
                                    </p:anim>
                                    <p:anim calcmode="lin" valueType="num">
                                      <p:cBhvr additive="base">
                                        <p:cTn id="34" dur="500" fill="hold"/>
                                        <p:tgtEl>
                                          <p:spTgt spid="3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ppt_x"/>
                                          </p:val>
                                        </p:tav>
                                        <p:tav tm="100000">
                                          <p:val>
                                            <p:strVal val="#ppt_x"/>
                                          </p:val>
                                        </p:tav>
                                      </p:tavLst>
                                    </p:anim>
                                    <p:anim calcmode="lin" valueType="num">
                                      <p:cBhvr additive="base">
                                        <p:cTn id="3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What pathway may suit me?</a:t>
            </a:r>
            <a:endParaRPr lang="en-US" sz="3200" dirty="0"/>
          </a:p>
        </p:txBody>
      </p:sp>
      <p:sp>
        <p:nvSpPr>
          <p:cNvPr id="3" name="Academic heading"/>
          <p:cNvSpPr/>
          <p:nvPr/>
        </p:nvSpPr>
        <p:spPr>
          <a:xfrm>
            <a:off x="2240280" y="1417320"/>
            <a:ext cx="2281428" cy="384048"/>
          </a:xfrm>
          <a:prstGeom prst="roundRect">
            <a:avLst>
              <a:gd name="adj" fmla="val 19048"/>
            </a:avLst>
          </a:prstGeom>
          <a:solidFill>
            <a:srgbClr val="B5122E"/>
          </a:solidFill>
          <a:ln w="12700">
            <a:solidFill>
              <a:srgbClr val="B5122E"/>
            </a:solidFill>
            <a:prstDash val="solid"/>
          </a:ln>
        </p:spPr>
        <p:txBody>
          <a:bodyPr/>
          <a:lstStyle/>
          <a:p>
            <a:endParaRPr lang="en-GB"/>
          </a:p>
        </p:txBody>
      </p:sp>
      <p:sp>
        <p:nvSpPr>
          <p:cNvPr id="4" name="Text 2"/>
          <p:cNvSpPr txBox="1"/>
          <p:nvPr/>
        </p:nvSpPr>
        <p:spPr>
          <a:xfrm>
            <a:off x="2240280" y="1417320"/>
            <a:ext cx="228142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Academic</a:t>
            </a:r>
            <a:endParaRPr lang="en-US" sz="1400" dirty="0"/>
          </a:p>
        </p:txBody>
      </p:sp>
      <p:sp>
        <p:nvSpPr>
          <p:cNvPr id="5" name="Technical &amp; vocational heading"/>
          <p:cNvSpPr/>
          <p:nvPr/>
        </p:nvSpPr>
        <p:spPr>
          <a:xfrm>
            <a:off x="4613148" y="1417320"/>
            <a:ext cx="4654296" cy="384048"/>
          </a:xfrm>
          <a:prstGeom prst="roundRect">
            <a:avLst>
              <a:gd name="adj" fmla="val 19048"/>
            </a:avLst>
          </a:prstGeom>
          <a:solidFill>
            <a:srgbClr val="007A43"/>
          </a:solidFill>
          <a:ln w="12700">
            <a:solidFill>
              <a:srgbClr val="007A43"/>
            </a:solidFill>
            <a:prstDash val="solid"/>
          </a:ln>
        </p:spPr>
        <p:txBody>
          <a:bodyPr/>
          <a:lstStyle/>
          <a:p>
            <a:endParaRPr lang="en-GB"/>
          </a:p>
        </p:txBody>
      </p:sp>
      <p:sp>
        <p:nvSpPr>
          <p:cNvPr id="6" name="Text 4"/>
          <p:cNvSpPr txBox="1"/>
          <p:nvPr/>
        </p:nvSpPr>
        <p:spPr>
          <a:xfrm>
            <a:off x="4613148" y="1417320"/>
            <a:ext cx="4654296"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Technical &amp; vocational</a:t>
            </a:r>
            <a:endParaRPr lang="en-US" sz="1400" dirty="0"/>
          </a:p>
        </p:txBody>
      </p:sp>
      <p:sp>
        <p:nvSpPr>
          <p:cNvPr id="7" name="Work-based heading"/>
          <p:cNvSpPr/>
          <p:nvPr/>
        </p:nvSpPr>
        <p:spPr>
          <a:xfrm>
            <a:off x="9358884" y="1417320"/>
            <a:ext cx="2281428" cy="384048"/>
          </a:xfrm>
          <a:prstGeom prst="roundRect">
            <a:avLst>
              <a:gd name="adj" fmla="val 19048"/>
            </a:avLst>
          </a:prstGeom>
          <a:solidFill>
            <a:srgbClr val="004077"/>
          </a:solidFill>
          <a:ln w="12700">
            <a:solidFill>
              <a:srgbClr val="004077"/>
            </a:solidFill>
            <a:prstDash val="solid"/>
          </a:ln>
        </p:spPr>
        <p:txBody>
          <a:bodyPr/>
          <a:lstStyle/>
          <a:p>
            <a:endParaRPr lang="en-GB"/>
          </a:p>
        </p:txBody>
      </p:sp>
      <p:sp>
        <p:nvSpPr>
          <p:cNvPr id="8" name="Text 6"/>
          <p:cNvSpPr txBox="1"/>
          <p:nvPr/>
        </p:nvSpPr>
        <p:spPr>
          <a:xfrm>
            <a:off x="9358884" y="1417320"/>
            <a:ext cx="228142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Work-based</a:t>
            </a:r>
            <a:endParaRPr lang="en-US" sz="1400" dirty="0"/>
          </a:p>
        </p:txBody>
      </p:sp>
      <p:sp>
        <p:nvSpPr>
          <p:cNvPr id="9" name="A levels sub heading"/>
          <p:cNvSpPr/>
          <p:nvPr/>
        </p:nvSpPr>
        <p:spPr>
          <a:xfrm>
            <a:off x="2240280" y="1874520"/>
            <a:ext cx="2281428" cy="384048"/>
          </a:xfrm>
          <a:prstGeom prst="roundRect">
            <a:avLst>
              <a:gd name="adj" fmla="val 19048"/>
            </a:avLst>
          </a:prstGeom>
          <a:solidFill>
            <a:srgbClr val="FFFFFF"/>
          </a:solidFill>
          <a:ln w="19050">
            <a:solidFill>
              <a:srgbClr val="B5122E"/>
            </a:solidFill>
            <a:prstDash val="solid"/>
          </a:ln>
        </p:spPr>
        <p:txBody>
          <a:bodyPr/>
          <a:lstStyle/>
          <a:p>
            <a:endParaRPr lang="en-GB"/>
          </a:p>
        </p:txBody>
      </p:sp>
      <p:sp>
        <p:nvSpPr>
          <p:cNvPr id="10" name="Text 8"/>
          <p:cNvSpPr txBox="1"/>
          <p:nvPr/>
        </p:nvSpPr>
        <p:spPr>
          <a:xfrm>
            <a:off x="2240280" y="1874520"/>
            <a:ext cx="2281428" cy="384048"/>
          </a:xfrm>
          <a:prstGeom prst="rect">
            <a:avLst/>
          </a:prstGeom>
          <a:noFill/>
          <a:ln/>
        </p:spPr>
        <p:txBody>
          <a:bodyPr wrap="square" lIns="0" tIns="0" rIns="0" bIns="0" rtlCol="0" anchor="ctr"/>
          <a:lstStyle/>
          <a:p>
            <a:pPr marL="0" indent="0" algn="ctr">
              <a:buNone/>
            </a:pPr>
            <a:r>
              <a:rPr lang="en-US" sz="1400" b="1" dirty="0">
                <a:solidFill>
                  <a:srgbClr val="B5122E"/>
                </a:solidFill>
                <a:latin typeface="Arial" pitchFamily="34" charset="0"/>
                <a:ea typeface="Arial" pitchFamily="34" charset="-122"/>
                <a:cs typeface="Arial" pitchFamily="34" charset="-120"/>
              </a:rPr>
              <a:t>A levels</a:t>
            </a:r>
            <a:endParaRPr lang="en-US" sz="1400" dirty="0"/>
          </a:p>
        </p:txBody>
      </p:sp>
      <p:sp>
        <p:nvSpPr>
          <p:cNvPr id="11" name="General vocational sub heading"/>
          <p:cNvSpPr/>
          <p:nvPr/>
        </p:nvSpPr>
        <p:spPr>
          <a:xfrm>
            <a:off x="4613148" y="1874520"/>
            <a:ext cx="2281428" cy="384048"/>
          </a:xfrm>
          <a:prstGeom prst="roundRect">
            <a:avLst>
              <a:gd name="adj" fmla="val 19048"/>
            </a:avLst>
          </a:prstGeom>
          <a:solidFill>
            <a:srgbClr val="FFFFFF"/>
          </a:solidFill>
          <a:ln w="19050">
            <a:solidFill>
              <a:srgbClr val="007A43"/>
            </a:solidFill>
            <a:prstDash val="solid"/>
          </a:ln>
        </p:spPr>
        <p:txBody>
          <a:bodyPr/>
          <a:lstStyle/>
          <a:p>
            <a:endParaRPr lang="en-GB"/>
          </a:p>
        </p:txBody>
      </p:sp>
      <p:sp>
        <p:nvSpPr>
          <p:cNvPr id="12" name="Text 10"/>
          <p:cNvSpPr txBox="1"/>
          <p:nvPr/>
        </p:nvSpPr>
        <p:spPr>
          <a:xfrm>
            <a:off x="4613148" y="1874520"/>
            <a:ext cx="2281428" cy="384048"/>
          </a:xfrm>
          <a:prstGeom prst="rect">
            <a:avLst/>
          </a:prstGeom>
          <a:noFill/>
          <a:ln/>
        </p:spPr>
        <p:txBody>
          <a:bodyPr wrap="square" lIns="0" tIns="0" rIns="0" bIns="0" rtlCol="0" anchor="ctr"/>
          <a:lstStyle/>
          <a:p>
            <a:pPr marL="0" indent="0" algn="ctr">
              <a:buNone/>
            </a:pPr>
            <a:r>
              <a:rPr lang="en-US" sz="1400" b="1" dirty="0">
                <a:solidFill>
                  <a:srgbClr val="007A43"/>
                </a:solidFill>
                <a:latin typeface="Arial" pitchFamily="34" charset="0"/>
                <a:ea typeface="Arial" pitchFamily="34" charset="-122"/>
                <a:cs typeface="Arial" pitchFamily="34" charset="-120"/>
              </a:rPr>
              <a:t>General vocational</a:t>
            </a:r>
            <a:endParaRPr lang="en-US" sz="1400" dirty="0"/>
          </a:p>
        </p:txBody>
      </p:sp>
      <p:sp>
        <p:nvSpPr>
          <p:cNvPr id="13" name="T Levels (Level 3) sub heading"/>
          <p:cNvSpPr/>
          <p:nvPr/>
        </p:nvSpPr>
        <p:spPr>
          <a:xfrm>
            <a:off x="6986016" y="1874520"/>
            <a:ext cx="2281428" cy="384048"/>
          </a:xfrm>
          <a:prstGeom prst="roundRect">
            <a:avLst>
              <a:gd name="adj" fmla="val 19048"/>
            </a:avLst>
          </a:prstGeom>
          <a:solidFill>
            <a:srgbClr val="FFFFFF"/>
          </a:solidFill>
          <a:ln w="19050">
            <a:solidFill>
              <a:srgbClr val="007A43"/>
            </a:solidFill>
            <a:prstDash val="solid"/>
          </a:ln>
        </p:spPr>
        <p:txBody>
          <a:bodyPr/>
          <a:lstStyle/>
          <a:p>
            <a:endParaRPr lang="en-GB"/>
          </a:p>
        </p:txBody>
      </p:sp>
      <p:sp>
        <p:nvSpPr>
          <p:cNvPr id="14" name="Text 12"/>
          <p:cNvSpPr txBox="1"/>
          <p:nvPr/>
        </p:nvSpPr>
        <p:spPr>
          <a:xfrm>
            <a:off x="6986016" y="1874520"/>
            <a:ext cx="2281428" cy="384048"/>
          </a:xfrm>
          <a:prstGeom prst="rect">
            <a:avLst/>
          </a:prstGeom>
          <a:noFill/>
          <a:ln/>
        </p:spPr>
        <p:txBody>
          <a:bodyPr wrap="square" lIns="0" tIns="0" rIns="0" bIns="0" rtlCol="0" anchor="ctr"/>
          <a:lstStyle/>
          <a:p>
            <a:pPr marL="0" indent="0" algn="ctr">
              <a:buNone/>
            </a:pPr>
            <a:r>
              <a:rPr lang="en-US" sz="1400" b="1" dirty="0">
                <a:solidFill>
                  <a:srgbClr val="007A43"/>
                </a:solidFill>
                <a:latin typeface="Arial" pitchFamily="34" charset="0"/>
                <a:ea typeface="Arial" pitchFamily="34" charset="-122"/>
                <a:cs typeface="Arial" pitchFamily="34" charset="-120"/>
              </a:rPr>
              <a:t>T Levels (Level 3)</a:t>
            </a:r>
            <a:endParaRPr lang="en-US" sz="1400" dirty="0"/>
          </a:p>
        </p:txBody>
      </p:sp>
      <p:sp>
        <p:nvSpPr>
          <p:cNvPr id="15" name="Apprenticeships sub heading"/>
          <p:cNvSpPr/>
          <p:nvPr/>
        </p:nvSpPr>
        <p:spPr>
          <a:xfrm>
            <a:off x="9358884" y="1874520"/>
            <a:ext cx="2281428" cy="384048"/>
          </a:xfrm>
          <a:prstGeom prst="roundRect">
            <a:avLst>
              <a:gd name="adj" fmla="val 19048"/>
            </a:avLst>
          </a:prstGeom>
          <a:solidFill>
            <a:srgbClr val="FFFFFF"/>
          </a:solidFill>
          <a:ln w="19050">
            <a:solidFill>
              <a:srgbClr val="004077"/>
            </a:solidFill>
            <a:prstDash val="solid"/>
          </a:ln>
        </p:spPr>
        <p:txBody>
          <a:bodyPr/>
          <a:lstStyle/>
          <a:p>
            <a:endParaRPr lang="en-GB"/>
          </a:p>
        </p:txBody>
      </p:sp>
      <p:sp>
        <p:nvSpPr>
          <p:cNvPr id="16" name="Text 14"/>
          <p:cNvSpPr txBox="1"/>
          <p:nvPr/>
        </p:nvSpPr>
        <p:spPr>
          <a:xfrm>
            <a:off x="9358884" y="1874520"/>
            <a:ext cx="2281428" cy="384048"/>
          </a:xfrm>
          <a:prstGeom prst="rect">
            <a:avLst/>
          </a:prstGeom>
          <a:noFill/>
          <a:ln/>
        </p:spPr>
        <p:txBody>
          <a:bodyPr wrap="square" lIns="0" tIns="0" rIns="0" bIns="0" rtlCol="0" anchor="ctr"/>
          <a:lstStyle/>
          <a:p>
            <a:pPr marL="0" indent="0" algn="ctr">
              <a:buNone/>
            </a:pPr>
            <a:r>
              <a:rPr lang="en-US" sz="1400" b="1" dirty="0">
                <a:solidFill>
                  <a:srgbClr val="004077"/>
                </a:solidFill>
                <a:latin typeface="Arial" pitchFamily="34" charset="0"/>
                <a:ea typeface="Arial" pitchFamily="34" charset="-122"/>
                <a:cs typeface="Arial" pitchFamily="34" charset="-120"/>
              </a:rPr>
              <a:t>Apprenticeships</a:t>
            </a:r>
            <a:endParaRPr lang="en-US" sz="1400" dirty="0"/>
          </a:p>
        </p:txBody>
      </p:sp>
      <p:sp>
        <p:nvSpPr>
          <p:cNvPr id="17" name="Where? row label"/>
          <p:cNvSpPr/>
          <p:nvPr/>
        </p:nvSpPr>
        <p:spPr>
          <a:xfrm>
            <a:off x="548640" y="2377440"/>
            <a:ext cx="1600200" cy="1097280"/>
          </a:xfrm>
          <a:prstGeom prst="roundRect">
            <a:avLst>
              <a:gd name="adj" fmla="val 6667"/>
            </a:avLst>
          </a:prstGeom>
          <a:solidFill>
            <a:srgbClr val="004077"/>
          </a:solidFill>
          <a:ln w="12700">
            <a:solidFill>
              <a:srgbClr val="004077"/>
            </a:solidFill>
            <a:prstDash val="solid"/>
          </a:ln>
        </p:spPr>
        <p:txBody>
          <a:bodyPr/>
          <a:lstStyle/>
          <a:p>
            <a:endParaRPr lang="en-GB"/>
          </a:p>
        </p:txBody>
      </p:sp>
      <p:sp>
        <p:nvSpPr>
          <p:cNvPr id="18" name="Text 16"/>
          <p:cNvSpPr txBox="1"/>
          <p:nvPr/>
        </p:nvSpPr>
        <p:spPr>
          <a:xfrm>
            <a:off x="548640" y="2377440"/>
            <a:ext cx="1600200" cy="1097280"/>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Where?</a:t>
            </a:r>
            <a:endParaRPr lang="en-US" sz="1500" dirty="0"/>
          </a:p>
        </p:txBody>
      </p:sp>
      <p:sp>
        <p:nvSpPr>
          <p:cNvPr id="19" name="cell"/>
          <p:cNvSpPr/>
          <p:nvPr/>
        </p:nvSpPr>
        <p:spPr>
          <a:xfrm>
            <a:off x="2240280" y="2377440"/>
            <a:ext cx="2281428" cy="1097280"/>
          </a:xfrm>
          <a:prstGeom prst="roundRect">
            <a:avLst>
              <a:gd name="adj" fmla="val 6667"/>
            </a:avLst>
          </a:prstGeom>
          <a:solidFill>
            <a:schemeClr val="accent4">
              <a:lumMod val="20000"/>
              <a:lumOff val="80000"/>
            </a:schemeClr>
          </a:solidFill>
          <a:ln w="9525">
            <a:solidFill>
              <a:srgbClr val="C9D3DE"/>
            </a:solidFill>
            <a:prstDash val="solid"/>
          </a:ln>
        </p:spPr>
        <p:txBody>
          <a:bodyPr/>
          <a:lstStyle/>
          <a:p>
            <a:endParaRPr lang="en-GB" sz="1400"/>
          </a:p>
        </p:txBody>
      </p:sp>
      <p:sp>
        <p:nvSpPr>
          <p:cNvPr id="20" name="Text 18"/>
          <p:cNvSpPr txBox="1"/>
          <p:nvPr/>
        </p:nvSpPr>
        <p:spPr>
          <a:xfrm>
            <a:off x="2331720" y="2377440"/>
            <a:ext cx="2098548" cy="109728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Mostly in school sixth forms and sixth form colleges</a:t>
            </a:r>
            <a:endParaRPr lang="en-US" sz="1400" dirty="0"/>
          </a:p>
        </p:txBody>
      </p:sp>
      <p:sp>
        <p:nvSpPr>
          <p:cNvPr id="21" name="cell"/>
          <p:cNvSpPr/>
          <p:nvPr/>
        </p:nvSpPr>
        <p:spPr>
          <a:xfrm>
            <a:off x="4613148" y="2377440"/>
            <a:ext cx="2281428" cy="1097280"/>
          </a:xfrm>
          <a:prstGeom prst="roundRect">
            <a:avLst>
              <a:gd name="adj" fmla="val 6667"/>
            </a:avLst>
          </a:prstGeom>
          <a:solidFill>
            <a:schemeClr val="accent4">
              <a:lumMod val="20000"/>
              <a:lumOff val="80000"/>
            </a:schemeClr>
          </a:solidFill>
          <a:ln w="9525">
            <a:solidFill>
              <a:srgbClr val="C9D3DE"/>
            </a:solidFill>
            <a:prstDash val="solid"/>
          </a:ln>
        </p:spPr>
        <p:txBody>
          <a:bodyPr/>
          <a:lstStyle/>
          <a:p>
            <a:endParaRPr lang="en-GB" sz="1400"/>
          </a:p>
        </p:txBody>
      </p:sp>
      <p:sp>
        <p:nvSpPr>
          <p:cNvPr id="22" name="Text 20"/>
          <p:cNvSpPr txBox="1"/>
          <p:nvPr/>
        </p:nvSpPr>
        <p:spPr>
          <a:xfrm>
            <a:off x="4704588" y="2377440"/>
            <a:ext cx="2098548" cy="109728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Lots in colleges, some in schools</a:t>
            </a:r>
            <a:endParaRPr lang="en-US" sz="1400" dirty="0"/>
          </a:p>
        </p:txBody>
      </p:sp>
      <p:sp>
        <p:nvSpPr>
          <p:cNvPr id="23" name="cell"/>
          <p:cNvSpPr/>
          <p:nvPr/>
        </p:nvSpPr>
        <p:spPr>
          <a:xfrm>
            <a:off x="6986016" y="2377440"/>
            <a:ext cx="2281428" cy="1097280"/>
          </a:xfrm>
          <a:prstGeom prst="roundRect">
            <a:avLst>
              <a:gd name="adj" fmla="val 6667"/>
            </a:avLst>
          </a:prstGeom>
          <a:solidFill>
            <a:schemeClr val="accent4">
              <a:lumMod val="20000"/>
              <a:lumOff val="80000"/>
            </a:schemeClr>
          </a:solidFill>
          <a:ln w="9525">
            <a:solidFill>
              <a:srgbClr val="C9D3DE"/>
            </a:solidFill>
            <a:prstDash val="solid"/>
          </a:ln>
        </p:spPr>
        <p:txBody>
          <a:bodyPr/>
          <a:lstStyle/>
          <a:p>
            <a:endParaRPr lang="en-GB" sz="1400"/>
          </a:p>
        </p:txBody>
      </p:sp>
      <p:sp>
        <p:nvSpPr>
          <p:cNvPr id="24" name="Text 22"/>
          <p:cNvSpPr txBox="1"/>
          <p:nvPr/>
        </p:nvSpPr>
        <p:spPr>
          <a:xfrm>
            <a:off x="7077456" y="2377440"/>
            <a:ext cx="2098548" cy="109728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Mostly in colleges, some in schools</a:t>
            </a:r>
            <a:endParaRPr lang="en-US" sz="1400" dirty="0"/>
          </a:p>
        </p:txBody>
      </p:sp>
      <p:sp>
        <p:nvSpPr>
          <p:cNvPr id="25" name="cell"/>
          <p:cNvSpPr/>
          <p:nvPr/>
        </p:nvSpPr>
        <p:spPr>
          <a:xfrm>
            <a:off x="9358884" y="2377440"/>
            <a:ext cx="2281428" cy="1097280"/>
          </a:xfrm>
          <a:prstGeom prst="roundRect">
            <a:avLst>
              <a:gd name="adj" fmla="val 6667"/>
            </a:avLst>
          </a:prstGeom>
          <a:solidFill>
            <a:schemeClr val="accent4">
              <a:lumMod val="20000"/>
              <a:lumOff val="80000"/>
            </a:schemeClr>
          </a:solidFill>
          <a:ln w="9525">
            <a:solidFill>
              <a:srgbClr val="C9D3DE"/>
            </a:solidFill>
            <a:prstDash val="solid"/>
          </a:ln>
        </p:spPr>
        <p:txBody>
          <a:bodyPr/>
          <a:lstStyle/>
          <a:p>
            <a:endParaRPr lang="en-GB" sz="1400"/>
          </a:p>
        </p:txBody>
      </p:sp>
      <p:sp>
        <p:nvSpPr>
          <p:cNvPr id="26" name="Text 24"/>
          <p:cNvSpPr txBox="1"/>
          <p:nvPr/>
        </p:nvSpPr>
        <p:spPr>
          <a:xfrm>
            <a:off x="9450324" y="2377440"/>
            <a:ext cx="2098548" cy="109728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Trained in the workplace – and you get paid</a:t>
            </a:r>
            <a:endParaRPr lang="en-US" sz="1400" dirty="0"/>
          </a:p>
        </p:txBody>
      </p:sp>
      <p:sp>
        <p:nvSpPr>
          <p:cNvPr id="27" name="What is it? row label"/>
          <p:cNvSpPr/>
          <p:nvPr/>
        </p:nvSpPr>
        <p:spPr>
          <a:xfrm>
            <a:off x="548640" y="3566160"/>
            <a:ext cx="1600200" cy="1097280"/>
          </a:xfrm>
          <a:prstGeom prst="roundRect">
            <a:avLst>
              <a:gd name="adj" fmla="val 6667"/>
            </a:avLst>
          </a:prstGeom>
          <a:solidFill>
            <a:srgbClr val="004077"/>
          </a:solidFill>
          <a:ln w="12700">
            <a:solidFill>
              <a:srgbClr val="004077"/>
            </a:solidFill>
            <a:prstDash val="solid"/>
          </a:ln>
        </p:spPr>
        <p:txBody>
          <a:bodyPr/>
          <a:lstStyle/>
          <a:p>
            <a:endParaRPr lang="en-GB"/>
          </a:p>
        </p:txBody>
      </p:sp>
      <p:sp>
        <p:nvSpPr>
          <p:cNvPr id="28" name="Text 26"/>
          <p:cNvSpPr txBox="1"/>
          <p:nvPr/>
        </p:nvSpPr>
        <p:spPr>
          <a:xfrm>
            <a:off x="548640" y="3566160"/>
            <a:ext cx="1600200" cy="1097280"/>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What is it?</a:t>
            </a:r>
            <a:endParaRPr lang="en-US" sz="1500" dirty="0"/>
          </a:p>
        </p:txBody>
      </p:sp>
      <p:sp>
        <p:nvSpPr>
          <p:cNvPr id="29" name="cell"/>
          <p:cNvSpPr/>
          <p:nvPr/>
        </p:nvSpPr>
        <p:spPr>
          <a:xfrm>
            <a:off x="2240280" y="3566160"/>
            <a:ext cx="2281428" cy="1097280"/>
          </a:xfrm>
          <a:prstGeom prst="roundRect">
            <a:avLst>
              <a:gd name="adj" fmla="val 6667"/>
            </a:avLst>
          </a:prstGeom>
          <a:solidFill>
            <a:schemeClr val="accent1">
              <a:lumMod val="20000"/>
              <a:lumOff val="80000"/>
            </a:schemeClr>
          </a:solidFill>
          <a:ln w="9525">
            <a:solidFill>
              <a:srgbClr val="C9D3DE"/>
            </a:solidFill>
            <a:prstDash val="solid"/>
          </a:ln>
        </p:spPr>
        <p:txBody>
          <a:bodyPr/>
          <a:lstStyle/>
          <a:p>
            <a:endParaRPr lang="en-GB" sz="1400"/>
          </a:p>
        </p:txBody>
      </p:sp>
      <p:sp>
        <p:nvSpPr>
          <p:cNvPr id="30" name="Text 28"/>
          <p:cNvSpPr txBox="1"/>
          <p:nvPr/>
        </p:nvSpPr>
        <p:spPr>
          <a:xfrm>
            <a:off x="2331720" y="3566160"/>
            <a:ext cx="2098548" cy="1097280"/>
          </a:xfrm>
          <a:prstGeom prst="rect">
            <a:avLst/>
          </a:prstGeom>
          <a:solidFill>
            <a:schemeClr val="accent1">
              <a:lumMod val="20000"/>
              <a:lumOff val="80000"/>
            </a:schemeClr>
          </a:solid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Study subjects in depth. Suits you if you enjoy a GCSE subject and like independent study</a:t>
            </a:r>
            <a:endParaRPr lang="en-US" sz="1400" dirty="0"/>
          </a:p>
        </p:txBody>
      </p:sp>
      <p:sp>
        <p:nvSpPr>
          <p:cNvPr id="31" name="cell"/>
          <p:cNvSpPr/>
          <p:nvPr/>
        </p:nvSpPr>
        <p:spPr>
          <a:xfrm>
            <a:off x="4613148" y="3566160"/>
            <a:ext cx="2281428" cy="1097280"/>
          </a:xfrm>
          <a:prstGeom prst="roundRect">
            <a:avLst>
              <a:gd name="adj" fmla="val 6667"/>
            </a:avLst>
          </a:prstGeom>
          <a:solidFill>
            <a:schemeClr val="accent1">
              <a:lumMod val="20000"/>
              <a:lumOff val="80000"/>
            </a:schemeClr>
          </a:solidFill>
          <a:ln w="9525">
            <a:solidFill>
              <a:srgbClr val="C9D3DE"/>
            </a:solidFill>
            <a:prstDash val="solid"/>
          </a:ln>
        </p:spPr>
        <p:txBody>
          <a:bodyPr/>
          <a:lstStyle/>
          <a:p>
            <a:endParaRPr lang="en-GB" sz="1400"/>
          </a:p>
        </p:txBody>
      </p:sp>
      <p:sp>
        <p:nvSpPr>
          <p:cNvPr id="32" name="Text 30"/>
          <p:cNvSpPr txBox="1"/>
          <p:nvPr/>
        </p:nvSpPr>
        <p:spPr>
          <a:xfrm>
            <a:off x="4704588" y="3566160"/>
            <a:ext cx="2098548" cy="1097280"/>
          </a:xfrm>
          <a:prstGeom prst="rect">
            <a:avLst/>
          </a:prstGeom>
          <a:solidFill>
            <a:schemeClr val="accent1">
              <a:lumMod val="20000"/>
              <a:lumOff val="80000"/>
            </a:schemeClr>
          </a:solid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Related to a job area, e.g. health and social care</a:t>
            </a:r>
            <a:endParaRPr lang="en-US" sz="1400" dirty="0"/>
          </a:p>
        </p:txBody>
      </p:sp>
      <p:sp>
        <p:nvSpPr>
          <p:cNvPr id="33" name="cell"/>
          <p:cNvSpPr/>
          <p:nvPr/>
        </p:nvSpPr>
        <p:spPr>
          <a:xfrm>
            <a:off x="6986016" y="3566160"/>
            <a:ext cx="2281428" cy="1097280"/>
          </a:xfrm>
          <a:prstGeom prst="roundRect">
            <a:avLst>
              <a:gd name="adj" fmla="val 6667"/>
            </a:avLst>
          </a:prstGeom>
          <a:solidFill>
            <a:schemeClr val="accent1">
              <a:lumMod val="20000"/>
              <a:lumOff val="80000"/>
            </a:schemeClr>
          </a:solidFill>
          <a:ln w="9525">
            <a:solidFill>
              <a:srgbClr val="C9D3DE"/>
            </a:solidFill>
            <a:prstDash val="solid"/>
          </a:ln>
        </p:spPr>
        <p:txBody>
          <a:bodyPr/>
          <a:lstStyle/>
          <a:p>
            <a:endParaRPr lang="en-GB" sz="1400"/>
          </a:p>
        </p:txBody>
      </p:sp>
      <p:sp>
        <p:nvSpPr>
          <p:cNvPr id="34" name="Text 32"/>
          <p:cNvSpPr txBox="1"/>
          <p:nvPr/>
        </p:nvSpPr>
        <p:spPr>
          <a:xfrm>
            <a:off x="7077456" y="3566160"/>
            <a:ext cx="2098548" cy="1097280"/>
          </a:xfrm>
          <a:prstGeom prst="rect">
            <a:avLst/>
          </a:prstGeom>
          <a:solidFill>
            <a:schemeClr val="accent1">
              <a:lumMod val="20000"/>
              <a:lumOff val="80000"/>
            </a:schemeClr>
          </a:solid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Trained for a named job area, e.g. digital design</a:t>
            </a:r>
            <a:endParaRPr lang="en-US" sz="1400" dirty="0"/>
          </a:p>
        </p:txBody>
      </p:sp>
      <p:sp>
        <p:nvSpPr>
          <p:cNvPr id="35" name="cell"/>
          <p:cNvSpPr/>
          <p:nvPr/>
        </p:nvSpPr>
        <p:spPr>
          <a:xfrm>
            <a:off x="9358884" y="3566160"/>
            <a:ext cx="2281428" cy="1097280"/>
          </a:xfrm>
          <a:prstGeom prst="roundRect">
            <a:avLst>
              <a:gd name="adj" fmla="val 6667"/>
            </a:avLst>
          </a:prstGeom>
          <a:solidFill>
            <a:schemeClr val="accent1">
              <a:lumMod val="20000"/>
              <a:lumOff val="80000"/>
            </a:schemeClr>
          </a:solidFill>
          <a:ln w="9525">
            <a:solidFill>
              <a:srgbClr val="C9D3DE"/>
            </a:solidFill>
            <a:prstDash val="solid"/>
          </a:ln>
        </p:spPr>
        <p:txBody>
          <a:bodyPr/>
          <a:lstStyle/>
          <a:p>
            <a:endParaRPr lang="en-GB" sz="1400"/>
          </a:p>
        </p:txBody>
      </p:sp>
      <p:sp>
        <p:nvSpPr>
          <p:cNvPr id="36" name="Text 34"/>
          <p:cNvSpPr txBox="1"/>
          <p:nvPr/>
        </p:nvSpPr>
        <p:spPr>
          <a:xfrm>
            <a:off x="9450324" y="3566160"/>
            <a:ext cx="2098548" cy="1097280"/>
          </a:xfrm>
          <a:prstGeom prst="rect">
            <a:avLst/>
          </a:prstGeom>
          <a:solidFill>
            <a:schemeClr val="accent1">
              <a:lumMod val="20000"/>
              <a:lumOff val="80000"/>
            </a:schemeClr>
          </a:solid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Trained to do a specific job, e.g. carpentry or assistant accountant</a:t>
            </a:r>
            <a:endParaRPr lang="en-US" sz="1400" dirty="0"/>
          </a:p>
        </p:txBody>
      </p:sp>
      <p:sp>
        <p:nvSpPr>
          <p:cNvPr id="37" name="Assessment row label"/>
          <p:cNvSpPr/>
          <p:nvPr/>
        </p:nvSpPr>
        <p:spPr>
          <a:xfrm>
            <a:off x="548640" y="4754880"/>
            <a:ext cx="1600200" cy="1097280"/>
          </a:xfrm>
          <a:prstGeom prst="roundRect">
            <a:avLst>
              <a:gd name="adj" fmla="val 6667"/>
            </a:avLst>
          </a:prstGeom>
          <a:solidFill>
            <a:srgbClr val="004077"/>
          </a:solidFill>
          <a:ln w="12700">
            <a:solidFill>
              <a:srgbClr val="004077"/>
            </a:solidFill>
            <a:prstDash val="solid"/>
          </a:ln>
        </p:spPr>
        <p:txBody>
          <a:bodyPr/>
          <a:lstStyle/>
          <a:p>
            <a:endParaRPr lang="en-GB"/>
          </a:p>
        </p:txBody>
      </p:sp>
      <p:sp>
        <p:nvSpPr>
          <p:cNvPr id="38" name="Text 36"/>
          <p:cNvSpPr txBox="1"/>
          <p:nvPr/>
        </p:nvSpPr>
        <p:spPr>
          <a:xfrm>
            <a:off x="548640" y="4754880"/>
            <a:ext cx="1600200" cy="1097280"/>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Assessment</a:t>
            </a:r>
            <a:endParaRPr lang="en-US" sz="1500" dirty="0"/>
          </a:p>
        </p:txBody>
      </p:sp>
      <p:sp>
        <p:nvSpPr>
          <p:cNvPr id="39" name="cell"/>
          <p:cNvSpPr/>
          <p:nvPr/>
        </p:nvSpPr>
        <p:spPr>
          <a:xfrm>
            <a:off x="2240280" y="4754880"/>
            <a:ext cx="2281428" cy="1097280"/>
          </a:xfrm>
          <a:prstGeom prst="roundRect">
            <a:avLst>
              <a:gd name="adj" fmla="val 6667"/>
            </a:avLst>
          </a:prstGeom>
          <a:solidFill>
            <a:schemeClr val="accent5">
              <a:lumMod val="20000"/>
              <a:lumOff val="80000"/>
            </a:schemeClr>
          </a:solidFill>
          <a:ln w="9525">
            <a:solidFill>
              <a:srgbClr val="C9D3DE"/>
            </a:solidFill>
            <a:prstDash val="solid"/>
          </a:ln>
        </p:spPr>
        <p:txBody>
          <a:bodyPr/>
          <a:lstStyle/>
          <a:p>
            <a:endParaRPr lang="en-GB" sz="1400"/>
          </a:p>
        </p:txBody>
      </p:sp>
      <p:sp>
        <p:nvSpPr>
          <p:cNvPr id="40" name="Text 38"/>
          <p:cNvSpPr txBox="1"/>
          <p:nvPr/>
        </p:nvSpPr>
        <p:spPr>
          <a:xfrm>
            <a:off x="2331720" y="4754880"/>
            <a:ext cx="2098548" cy="1097280"/>
          </a:xfrm>
          <a:prstGeom prst="rect">
            <a:avLst/>
          </a:prstGeom>
          <a:solidFill>
            <a:schemeClr val="accent5">
              <a:lumMod val="20000"/>
              <a:lumOff val="80000"/>
            </a:schemeClr>
          </a:solid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Mostly exams at the end of two years</a:t>
            </a:r>
            <a:endParaRPr lang="en-US" sz="1400" dirty="0"/>
          </a:p>
        </p:txBody>
      </p:sp>
      <p:sp>
        <p:nvSpPr>
          <p:cNvPr id="41" name="cell"/>
          <p:cNvSpPr/>
          <p:nvPr/>
        </p:nvSpPr>
        <p:spPr>
          <a:xfrm>
            <a:off x="4613148" y="4754880"/>
            <a:ext cx="2281428" cy="1097280"/>
          </a:xfrm>
          <a:prstGeom prst="roundRect">
            <a:avLst>
              <a:gd name="adj" fmla="val 6667"/>
            </a:avLst>
          </a:prstGeom>
          <a:solidFill>
            <a:schemeClr val="accent5">
              <a:lumMod val="20000"/>
              <a:lumOff val="80000"/>
            </a:schemeClr>
          </a:solidFill>
          <a:ln w="9525">
            <a:solidFill>
              <a:srgbClr val="C9D3DE"/>
            </a:solidFill>
            <a:prstDash val="solid"/>
          </a:ln>
        </p:spPr>
        <p:txBody>
          <a:bodyPr/>
          <a:lstStyle/>
          <a:p>
            <a:endParaRPr lang="en-GB" sz="1400"/>
          </a:p>
        </p:txBody>
      </p:sp>
      <p:sp>
        <p:nvSpPr>
          <p:cNvPr id="42" name="Text 40"/>
          <p:cNvSpPr txBox="1"/>
          <p:nvPr/>
        </p:nvSpPr>
        <p:spPr>
          <a:xfrm>
            <a:off x="4704588" y="4754880"/>
            <a:ext cx="2098548" cy="1097280"/>
          </a:xfrm>
          <a:prstGeom prst="rect">
            <a:avLst/>
          </a:prstGeom>
          <a:solidFill>
            <a:schemeClr val="accent5">
              <a:lumMod val="20000"/>
              <a:lumOff val="80000"/>
            </a:schemeClr>
          </a:solid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Coursework and some final assessment</a:t>
            </a:r>
            <a:endParaRPr lang="en-US" sz="1400" dirty="0"/>
          </a:p>
        </p:txBody>
      </p:sp>
      <p:sp>
        <p:nvSpPr>
          <p:cNvPr id="43" name="cell"/>
          <p:cNvSpPr/>
          <p:nvPr/>
        </p:nvSpPr>
        <p:spPr>
          <a:xfrm>
            <a:off x="6986016" y="4754880"/>
            <a:ext cx="2281428" cy="1097280"/>
          </a:xfrm>
          <a:prstGeom prst="roundRect">
            <a:avLst>
              <a:gd name="adj" fmla="val 6667"/>
            </a:avLst>
          </a:prstGeom>
          <a:solidFill>
            <a:schemeClr val="accent5">
              <a:lumMod val="20000"/>
              <a:lumOff val="80000"/>
            </a:schemeClr>
          </a:solidFill>
          <a:ln w="9525">
            <a:solidFill>
              <a:srgbClr val="C9D3DE"/>
            </a:solidFill>
            <a:prstDash val="solid"/>
          </a:ln>
        </p:spPr>
        <p:txBody>
          <a:bodyPr/>
          <a:lstStyle/>
          <a:p>
            <a:endParaRPr lang="en-GB" sz="1400"/>
          </a:p>
        </p:txBody>
      </p:sp>
      <p:sp>
        <p:nvSpPr>
          <p:cNvPr id="44" name="Text 42"/>
          <p:cNvSpPr txBox="1"/>
          <p:nvPr/>
        </p:nvSpPr>
        <p:spPr>
          <a:xfrm>
            <a:off x="7077456" y="4754880"/>
            <a:ext cx="2098548" cy="1097280"/>
          </a:xfrm>
          <a:prstGeom prst="rect">
            <a:avLst/>
          </a:prstGeom>
          <a:solidFill>
            <a:schemeClr val="accent5">
              <a:lumMod val="20000"/>
              <a:lumOff val="80000"/>
            </a:schemeClr>
          </a:solid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Coursework, final assessment and a 45-day work placement</a:t>
            </a:r>
            <a:endParaRPr lang="en-US" sz="1400" dirty="0"/>
          </a:p>
        </p:txBody>
      </p:sp>
      <p:sp>
        <p:nvSpPr>
          <p:cNvPr id="45" name="cell"/>
          <p:cNvSpPr/>
          <p:nvPr/>
        </p:nvSpPr>
        <p:spPr>
          <a:xfrm>
            <a:off x="9358884" y="4754880"/>
            <a:ext cx="2281428" cy="1097280"/>
          </a:xfrm>
          <a:prstGeom prst="roundRect">
            <a:avLst>
              <a:gd name="adj" fmla="val 6667"/>
            </a:avLst>
          </a:prstGeom>
          <a:solidFill>
            <a:schemeClr val="accent5">
              <a:lumMod val="20000"/>
              <a:lumOff val="80000"/>
            </a:schemeClr>
          </a:solidFill>
          <a:ln w="9525">
            <a:solidFill>
              <a:srgbClr val="C9D3DE"/>
            </a:solidFill>
            <a:prstDash val="solid"/>
          </a:ln>
        </p:spPr>
        <p:txBody>
          <a:bodyPr/>
          <a:lstStyle/>
          <a:p>
            <a:endParaRPr lang="en-GB" sz="1400"/>
          </a:p>
        </p:txBody>
      </p:sp>
      <p:sp>
        <p:nvSpPr>
          <p:cNvPr id="46" name="Text 44"/>
          <p:cNvSpPr txBox="1"/>
          <p:nvPr/>
        </p:nvSpPr>
        <p:spPr>
          <a:xfrm>
            <a:off x="9450324" y="4754880"/>
            <a:ext cx="2098548" cy="1097280"/>
          </a:xfrm>
          <a:prstGeom prst="rect">
            <a:avLst/>
          </a:prstGeom>
          <a:solidFill>
            <a:schemeClr val="accent5">
              <a:lumMod val="20000"/>
              <a:lumOff val="80000"/>
            </a:schemeClr>
          </a:solid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Learning by doing the job, some time at college and some written assessment</a:t>
            </a:r>
            <a:endParaRPr lang="en-US" sz="1400" dirty="0"/>
          </a:p>
        </p:txBody>
      </p:sp>
      <p:sp>
        <p:nvSpPr>
          <p:cNvPr id="47"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ppt_x"/>
                                          </p:val>
                                        </p:tav>
                                        <p:tav tm="100000">
                                          <p:val>
                                            <p:strVal val="#ppt_x"/>
                                          </p:val>
                                        </p:tav>
                                      </p:tavLst>
                                    </p:anim>
                                    <p:anim calcmode="lin" valueType="num">
                                      <p:cBhvr additive="base">
                                        <p:cTn id="16" dur="5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ppt_x"/>
                                          </p:val>
                                        </p:tav>
                                        <p:tav tm="100000">
                                          <p:val>
                                            <p:strVal val="#ppt_x"/>
                                          </p:val>
                                        </p:tav>
                                      </p:tavLst>
                                    </p:anim>
                                    <p:anim calcmode="lin" valueType="num">
                                      <p:cBhvr additive="base">
                                        <p:cTn id="24" dur="500" fill="hold"/>
                                        <p:tgtEl>
                                          <p:spTgt spid="3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ppt_x"/>
                                          </p:val>
                                        </p:tav>
                                        <p:tav tm="100000">
                                          <p:val>
                                            <p:strVal val="#ppt_x"/>
                                          </p:val>
                                        </p:tav>
                                      </p:tavLst>
                                    </p:anim>
                                    <p:anim calcmode="lin" valueType="num">
                                      <p:cBhvr additive="base">
                                        <p:cTn id="28" dur="500" fill="hold"/>
                                        <p:tgtEl>
                                          <p:spTgt spid="3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500" fill="hold"/>
                                        <p:tgtEl>
                                          <p:spTgt spid="33"/>
                                        </p:tgtEl>
                                        <p:attrNameLst>
                                          <p:attrName>ppt_x</p:attrName>
                                        </p:attrNameLst>
                                      </p:cBhvr>
                                      <p:tavLst>
                                        <p:tav tm="0">
                                          <p:val>
                                            <p:strVal val="#ppt_x"/>
                                          </p:val>
                                        </p:tav>
                                        <p:tav tm="100000">
                                          <p:val>
                                            <p:strVal val="#ppt_x"/>
                                          </p:val>
                                        </p:tav>
                                      </p:tavLst>
                                    </p:anim>
                                    <p:anim calcmode="lin" valueType="num">
                                      <p:cBhvr additive="base">
                                        <p:cTn id="32" dur="500" fill="hold"/>
                                        <p:tgtEl>
                                          <p:spTgt spid="3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ppt_x"/>
                                          </p:val>
                                        </p:tav>
                                        <p:tav tm="100000">
                                          <p:val>
                                            <p:strVal val="#ppt_x"/>
                                          </p:val>
                                        </p:tav>
                                      </p:tavLst>
                                    </p:anim>
                                    <p:anim calcmode="lin" valueType="num">
                                      <p:cBhvr additive="base">
                                        <p:cTn id="36" dur="500" fill="hold"/>
                                        <p:tgtEl>
                                          <p:spTgt spid="3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additive="base">
                                        <p:cTn id="39" dur="500" fill="hold"/>
                                        <p:tgtEl>
                                          <p:spTgt spid="35"/>
                                        </p:tgtEl>
                                        <p:attrNameLst>
                                          <p:attrName>ppt_x</p:attrName>
                                        </p:attrNameLst>
                                      </p:cBhvr>
                                      <p:tavLst>
                                        <p:tav tm="0">
                                          <p:val>
                                            <p:strVal val="#ppt_x"/>
                                          </p:val>
                                        </p:tav>
                                        <p:tav tm="100000">
                                          <p:val>
                                            <p:strVal val="#ppt_x"/>
                                          </p:val>
                                        </p:tav>
                                      </p:tavLst>
                                    </p:anim>
                                    <p:anim calcmode="lin" valueType="num">
                                      <p:cBhvr additive="base">
                                        <p:cTn id="40" dur="500" fill="hold"/>
                                        <p:tgtEl>
                                          <p:spTgt spid="3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anim calcmode="lin" valueType="num">
                                      <p:cBhvr additive="base">
                                        <p:cTn id="43" dur="500" fill="hold"/>
                                        <p:tgtEl>
                                          <p:spTgt spid="36"/>
                                        </p:tgtEl>
                                        <p:attrNameLst>
                                          <p:attrName>ppt_x</p:attrName>
                                        </p:attrNameLst>
                                      </p:cBhvr>
                                      <p:tavLst>
                                        <p:tav tm="0">
                                          <p:val>
                                            <p:strVal val="#ppt_x"/>
                                          </p:val>
                                        </p:tav>
                                        <p:tav tm="100000">
                                          <p:val>
                                            <p:strVal val="#ppt_x"/>
                                          </p:val>
                                        </p:tav>
                                      </p:tavLst>
                                    </p:anim>
                                    <p:anim calcmode="lin" valueType="num">
                                      <p:cBhvr additive="base">
                                        <p:cTn id="4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7"/>
                                        </p:tgtEl>
                                        <p:attrNameLst>
                                          <p:attrName>style.visibility</p:attrName>
                                        </p:attrNameLst>
                                      </p:cBhvr>
                                      <p:to>
                                        <p:strVal val="visible"/>
                                      </p:to>
                                    </p:set>
                                    <p:anim calcmode="lin" valueType="num">
                                      <p:cBhvr additive="base">
                                        <p:cTn id="49" dur="500" fill="hold"/>
                                        <p:tgtEl>
                                          <p:spTgt spid="37"/>
                                        </p:tgtEl>
                                        <p:attrNameLst>
                                          <p:attrName>ppt_x</p:attrName>
                                        </p:attrNameLst>
                                      </p:cBhvr>
                                      <p:tavLst>
                                        <p:tav tm="0">
                                          <p:val>
                                            <p:strVal val="#ppt_x"/>
                                          </p:val>
                                        </p:tav>
                                        <p:tav tm="100000">
                                          <p:val>
                                            <p:strVal val="#ppt_x"/>
                                          </p:val>
                                        </p:tav>
                                      </p:tavLst>
                                    </p:anim>
                                    <p:anim calcmode="lin" valueType="num">
                                      <p:cBhvr additive="base">
                                        <p:cTn id="50" dur="500" fill="hold"/>
                                        <p:tgtEl>
                                          <p:spTgt spid="3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additive="base">
                                        <p:cTn id="53" dur="500" fill="hold"/>
                                        <p:tgtEl>
                                          <p:spTgt spid="38"/>
                                        </p:tgtEl>
                                        <p:attrNameLst>
                                          <p:attrName>ppt_x</p:attrName>
                                        </p:attrNameLst>
                                      </p:cBhvr>
                                      <p:tavLst>
                                        <p:tav tm="0">
                                          <p:val>
                                            <p:strVal val="#ppt_x"/>
                                          </p:val>
                                        </p:tav>
                                        <p:tav tm="100000">
                                          <p:val>
                                            <p:strVal val="#ppt_x"/>
                                          </p:val>
                                        </p:tav>
                                      </p:tavLst>
                                    </p:anim>
                                    <p:anim calcmode="lin" valueType="num">
                                      <p:cBhvr additive="base">
                                        <p:cTn id="54" dur="500" fill="hold"/>
                                        <p:tgtEl>
                                          <p:spTgt spid="3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additive="base">
                                        <p:cTn id="57" dur="500" fill="hold"/>
                                        <p:tgtEl>
                                          <p:spTgt spid="39"/>
                                        </p:tgtEl>
                                        <p:attrNameLst>
                                          <p:attrName>ppt_x</p:attrName>
                                        </p:attrNameLst>
                                      </p:cBhvr>
                                      <p:tavLst>
                                        <p:tav tm="0">
                                          <p:val>
                                            <p:strVal val="#ppt_x"/>
                                          </p:val>
                                        </p:tav>
                                        <p:tav tm="100000">
                                          <p:val>
                                            <p:strVal val="#ppt_x"/>
                                          </p:val>
                                        </p:tav>
                                      </p:tavLst>
                                    </p:anim>
                                    <p:anim calcmode="lin" valueType="num">
                                      <p:cBhvr additive="base">
                                        <p:cTn id="58" dur="500" fill="hold"/>
                                        <p:tgtEl>
                                          <p:spTgt spid="39"/>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anim calcmode="lin" valueType="num">
                                      <p:cBhvr additive="base">
                                        <p:cTn id="61" dur="500" fill="hold"/>
                                        <p:tgtEl>
                                          <p:spTgt spid="40"/>
                                        </p:tgtEl>
                                        <p:attrNameLst>
                                          <p:attrName>ppt_x</p:attrName>
                                        </p:attrNameLst>
                                      </p:cBhvr>
                                      <p:tavLst>
                                        <p:tav tm="0">
                                          <p:val>
                                            <p:strVal val="#ppt_x"/>
                                          </p:val>
                                        </p:tav>
                                        <p:tav tm="100000">
                                          <p:val>
                                            <p:strVal val="#ppt_x"/>
                                          </p:val>
                                        </p:tav>
                                      </p:tavLst>
                                    </p:anim>
                                    <p:anim calcmode="lin" valueType="num">
                                      <p:cBhvr additive="base">
                                        <p:cTn id="62" dur="500" fill="hold"/>
                                        <p:tgtEl>
                                          <p:spTgt spid="40"/>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41"/>
                                        </p:tgtEl>
                                        <p:attrNameLst>
                                          <p:attrName>style.visibility</p:attrName>
                                        </p:attrNameLst>
                                      </p:cBhvr>
                                      <p:to>
                                        <p:strVal val="visible"/>
                                      </p:to>
                                    </p:set>
                                    <p:anim calcmode="lin" valueType="num">
                                      <p:cBhvr additive="base">
                                        <p:cTn id="65" dur="500" fill="hold"/>
                                        <p:tgtEl>
                                          <p:spTgt spid="41"/>
                                        </p:tgtEl>
                                        <p:attrNameLst>
                                          <p:attrName>ppt_x</p:attrName>
                                        </p:attrNameLst>
                                      </p:cBhvr>
                                      <p:tavLst>
                                        <p:tav tm="0">
                                          <p:val>
                                            <p:strVal val="#ppt_x"/>
                                          </p:val>
                                        </p:tav>
                                        <p:tav tm="100000">
                                          <p:val>
                                            <p:strVal val="#ppt_x"/>
                                          </p:val>
                                        </p:tav>
                                      </p:tavLst>
                                    </p:anim>
                                    <p:anim calcmode="lin" valueType="num">
                                      <p:cBhvr additive="base">
                                        <p:cTn id="66" dur="500" fill="hold"/>
                                        <p:tgtEl>
                                          <p:spTgt spid="41"/>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42"/>
                                        </p:tgtEl>
                                        <p:attrNameLst>
                                          <p:attrName>style.visibility</p:attrName>
                                        </p:attrNameLst>
                                      </p:cBhvr>
                                      <p:to>
                                        <p:strVal val="visible"/>
                                      </p:to>
                                    </p:set>
                                    <p:anim calcmode="lin" valueType="num">
                                      <p:cBhvr additive="base">
                                        <p:cTn id="69" dur="500" fill="hold"/>
                                        <p:tgtEl>
                                          <p:spTgt spid="42"/>
                                        </p:tgtEl>
                                        <p:attrNameLst>
                                          <p:attrName>ppt_x</p:attrName>
                                        </p:attrNameLst>
                                      </p:cBhvr>
                                      <p:tavLst>
                                        <p:tav tm="0">
                                          <p:val>
                                            <p:strVal val="#ppt_x"/>
                                          </p:val>
                                        </p:tav>
                                        <p:tav tm="100000">
                                          <p:val>
                                            <p:strVal val="#ppt_x"/>
                                          </p:val>
                                        </p:tav>
                                      </p:tavLst>
                                    </p:anim>
                                    <p:anim calcmode="lin" valueType="num">
                                      <p:cBhvr additive="base">
                                        <p:cTn id="70" dur="500" fill="hold"/>
                                        <p:tgtEl>
                                          <p:spTgt spid="42"/>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43"/>
                                        </p:tgtEl>
                                        <p:attrNameLst>
                                          <p:attrName>style.visibility</p:attrName>
                                        </p:attrNameLst>
                                      </p:cBhvr>
                                      <p:to>
                                        <p:strVal val="visible"/>
                                      </p:to>
                                    </p:set>
                                    <p:anim calcmode="lin" valueType="num">
                                      <p:cBhvr additive="base">
                                        <p:cTn id="73" dur="500" fill="hold"/>
                                        <p:tgtEl>
                                          <p:spTgt spid="43"/>
                                        </p:tgtEl>
                                        <p:attrNameLst>
                                          <p:attrName>ppt_x</p:attrName>
                                        </p:attrNameLst>
                                      </p:cBhvr>
                                      <p:tavLst>
                                        <p:tav tm="0">
                                          <p:val>
                                            <p:strVal val="#ppt_x"/>
                                          </p:val>
                                        </p:tav>
                                        <p:tav tm="100000">
                                          <p:val>
                                            <p:strVal val="#ppt_x"/>
                                          </p:val>
                                        </p:tav>
                                      </p:tavLst>
                                    </p:anim>
                                    <p:anim calcmode="lin" valueType="num">
                                      <p:cBhvr additive="base">
                                        <p:cTn id="74" dur="500" fill="hold"/>
                                        <p:tgtEl>
                                          <p:spTgt spid="43"/>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44"/>
                                        </p:tgtEl>
                                        <p:attrNameLst>
                                          <p:attrName>style.visibility</p:attrName>
                                        </p:attrNameLst>
                                      </p:cBhvr>
                                      <p:to>
                                        <p:strVal val="visible"/>
                                      </p:to>
                                    </p:set>
                                    <p:anim calcmode="lin" valueType="num">
                                      <p:cBhvr additive="base">
                                        <p:cTn id="77" dur="500" fill="hold"/>
                                        <p:tgtEl>
                                          <p:spTgt spid="44"/>
                                        </p:tgtEl>
                                        <p:attrNameLst>
                                          <p:attrName>ppt_x</p:attrName>
                                        </p:attrNameLst>
                                      </p:cBhvr>
                                      <p:tavLst>
                                        <p:tav tm="0">
                                          <p:val>
                                            <p:strVal val="#ppt_x"/>
                                          </p:val>
                                        </p:tav>
                                        <p:tav tm="100000">
                                          <p:val>
                                            <p:strVal val="#ppt_x"/>
                                          </p:val>
                                        </p:tav>
                                      </p:tavLst>
                                    </p:anim>
                                    <p:anim calcmode="lin" valueType="num">
                                      <p:cBhvr additive="base">
                                        <p:cTn id="78" dur="500" fill="hold"/>
                                        <p:tgtEl>
                                          <p:spTgt spid="44"/>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45"/>
                                        </p:tgtEl>
                                        <p:attrNameLst>
                                          <p:attrName>style.visibility</p:attrName>
                                        </p:attrNameLst>
                                      </p:cBhvr>
                                      <p:to>
                                        <p:strVal val="visible"/>
                                      </p:to>
                                    </p:set>
                                    <p:anim calcmode="lin" valueType="num">
                                      <p:cBhvr additive="base">
                                        <p:cTn id="81" dur="500" fill="hold"/>
                                        <p:tgtEl>
                                          <p:spTgt spid="45"/>
                                        </p:tgtEl>
                                        <p:attrNameLst>
                                          <p:attrName>ppt_x</p:attrName>
                                        </p:attrNameLst>
                                      </p:cBhvr>
                                      <p:tavLst>
                                        <p:tav tm="0">
                                          <p:val>
                                            <p:strVal val="#ppt_x"/>
                                          </p:val>
                                        </p:tav>
                                        <p:tav tm="100000">
                                          <p:val>
                                            <p:strVal val="#ppt_x"/>
                                          </p:val>
                                        </p:tav>
                                      </p:tavLst>
                                    </p:anim>
                                    <p:anim calcmode="lin" valueType="num">
                                      <p:cBhvr additive="base">
                                        <p:cTn id="82" dur="500" fill="hold"/>
                                        <p:tgtEl>
                                          <p:spTgt spid="45"/>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46"/>
                                        </p:tgtEl>
                                        <p:attrNameLst>
                                          <p:attrName>style.visibility</p:attrName>
                                        </p:attrNameLst>
                                      </p:cBhvr>
                                      <p:to>
                                        <p:strVal val="visible"/>
                                      </p:to>
                                    </p:set>
                                    <p:anim calcmode="lin" valueType="num">
                                      <p:cBhvr additive="base">
                                        <p:cTn id="85" dur="500" fill="hold"/>
                                        <p:tgtEl>
                                          <p:spTgt spid="46"/>
                                        </p:tgtEl>
                                        <p:attrNameLst>
                                          <p:attrName>ppt_x</p:attrName>
                                        </p:attrNameLst>
                                      </p:cBhvr>
                                      <p:tavLst>
                                        <p:tav tm="0">
                                          <p:val>
                                            <p:strVal val="#ppt_x"/>
                                          </p:val>
                                        </p:tav>
                                        <p:tav tm="100000">
                                          <p:val>
                                            <p:strVal val="#ppt_x"/>
                                          </p:val>
                                        </p:tav>
                                      </p:tavLst>
                                    </p:anim>
                                    <p:anim calcmode="lin" valueType="num">
                                      <p:cBhvr additive="base">
                                        <p:cTn id="86"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Qualification choices</a:t>
            </a:r>
            <a:endParaRPr lang="en-US" sz="3200" dirty="0"/>
          </a:p>
        </p:txBody>
      </p:sp>
      <p:sp>
        <p:nvSpPr>
          <p:cNvPr id="3" name="Text 1"/>
          <p:cNvSpPr txBox="1"/>
          <p:nvPr/>
        </p:nvSpPr>
        <p:spPr>
          <a:xfrm>
            <a:off x="548640" y="1298448"/>
            <a:ext cx="11091672" cy="411480"/>
          </a:xfrm>
          <a:prstGeom prst="rect">
            <a:avLst/>
          </a:prstGeom>
          <a:noFill/>
          <a:ln/>
        </p:spPr>
        <p:txBody>
          <a:bodyPr wrap="square" lIns="0" tIns="0" rIns="0" bIns="0" rtlCol="0" anchor="ctr"/>
          <a:lstStyle/>
          <a:p>
            <a:pPr marL="0" indent="0">
              <a:buNone/>
            </a:pPr>
            <a:r>
              <a:rPr lang="en-US" sz="1700" dirty="0">
                <a:solidFill>
                  <a:srgbClr val="0B2A4A"/>
                </a:solidFill>
                <a:latin typeface="Arial" pitchFamily="34" charset="0"/>
                <a:ea typeface="Arial" pitchFamily="34" charset="-122"/>
                <a:cs typeface="Arial" pitchFamily="34" charset="-120"/>
              </a:rPr>
              <a:t>Every pathway has qualification levels – and every pathway can lead to a degree.</a:t>
            </a:r>
            <a:endParaRPr lang="en-US" sz="1700" dirty="0"/>
          </a:p>
        </p:txBody>
      </p:sp>
      <p:sp>
        <p:nvSpPr>
          <p:cNvPr id="4" name="Academic heading"/>
          <p:cNvSpPr/>
          <p:nvPr/>
        </p:nvSpPr>
        <p:spPr>
          <a:xfrm>
            <a:off x="1801368" y="1783080"/>
            <a:ext cx="2423160" cy="384048"/>
          </a:xfrm>
          <a:prstGeom prst="roundRect">
            <a:avLst>
              <a:gd name="adj" fmla="val 19048"/>
            </a:avLst>
          </a:prstGeom>
          <a:solidFill>
            <a:srgbClr val="B5122E"/>
          </a:solidFill>
          <a:ln w="12700">
            <a:solidFill>
              <a:srgbClr val="B5122E"/>
            </a:solidFill>
            <a:prstDash val="solid"/>
          </a:ln>
        </p:spPr>
        <p:txBody>
          <a:bodyPr/>
          <a:lstStyle/>
          <a:p>
            <a:endParaRPr lang="en-GB"/>
          </a:p>
        </p:txBody>
      </p:sp>
      <p:sp>
        <p:nvSpPr>
          <p:cNvPr id="5" name="Text 3"/>
          <p:cNvSpPr txBox="1"/>
          <p:nvPr/>
        </p:nvSpPr>
        <p:spPr>
          <a:xfrm>
            <a:off x="1801368" y="1783080"/>
            <a:ext cx="2423160"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Academic</a:t>
            </a:r>
            <a:endParaRPr lang="en-US" sz="1400" dirty="0"/>
          </a:p>
        </p:txBody>
      </p:sp>
      <p:sp>
        <p:nvSpPr>
          <p:cNvPr id="6" name="Technical &amp; vocational heading"/>
          <p:cNvSpPr/>
          <p:nvPr/>
        </p:nvSpPr>
        <p:spPr>
          <a:xfrm>
            <a:off x="4334256" y="1783080"/>
            <a:ext cx="2423160" cy="384048"/>
          </a:xfrm>
          <a:prstGeom prst="roundRect">
            <a:avLst>
              <a:gd name="adj" fmla="val 19048"/>
            </a:avLst>
          </a:prstGeom>
          <a:solidFill>
            <a:srgbClr val="007A43"/>
          </a:solidFill>
          <a:ln w="12700">
            <a:solidFill>
              <a:srgbClr val="007A43"/>
            </a:solidFill>
            <a:prstDash val="solid"/>
          </a:ln>
        </p:spPr>
        <p:txBody>
          <a:bodyPr/>
          <a:lstStyle/>
          <a:p>
            <a:endParaRPr lang="en-GB"/>
          </a:p>
        </p:txBody>
      </p:sp>
      <p:sp>
        <p:nvSpPr>
          <p:cNvPr id="7" name="Text 5"/>
          <p:cNvSpPr txBox="1"/>
          <p:nvPr/>
        </p:nvSpPr>
        <p:spPr>
          <a:xfrm>
            <a:off x="4334256" y="1783080"/>
            <a:ext cx="2423160"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Technical &amp; vocational</a:t>
            </a:r>
            <a:endParaRPr lang="en-US" sz="1400" dirty="0"/>
          </a:p>
        </p:txBody>
      </p:sp>
      <p:sp>
        <p:nvSpPr>
          <p:cNvPr id="8" name="Apprenticeships heading"/>
          <p:cNvSpPr/>
          <p:nvPr/>
        </p:nvSpPr>
        <p:spPr>
          <a:xfrm>
            <a:off x="6867144" y="1783080"/>
            <a:ext cx="2423160" cy="384048"/>
          </a:xfrm>
          <a:prstGeom prst="roundRect">
            <a:avLst>
              <a:gd name="adj" fmla="val 19048"/>
            </a:avLst>
          </a:prstGeom>
          <a:solidFill>
            <a:srgbClr val="004077"/>
          </a:solidFill>
          <a:ln w="12700">
            <a:solidFill>
              <a:srgbClr val="004077"/>
            </a:solidFill>
            <a:prstDash val="solid"/>
          </a:ln>
        </p:spPr>
        <p:txBody>
          <a:bodyPr/>
          <a:lstStyle/>
          <a:p>
            <a:endParaRPr lang="en-GB"/>
          </a:p>
        </p:txBody>
      </p:sp>
      <p:sp>
        <p:nvSpPr>
          <p:cNvPr id="9" name="Text 7"/>
          <p:cNvSpPr txBox="1"/>
          <p:nvPr/>
        </p:nvSpPr>
        <p:spPr>
          <a:xfrm>
            <a:off x="6867144" y="1783080"/>
            <a:ext cx="2423160"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Apprenticeships</a:t>
            </a:r>
            <a:endParaRPr lang="en-US" sz="1400" dirty="0"/>
          </a:p>
        </p:txBody>
      </p:sp>
      <p:sp>
        <p:nvSpPr>
          <p:cNvPr id="10" name="level 6"/>
          <p:cNvSpPr/>
          <p:nvPr/>
        </p:nvSpPr>
        <p:spPr>
          <a:xfrm>
            <a:off x="548640" y="2240280"/>
            <a:ext cx="1143000" cy="566928"/>
          </a:xfrm>
          <a:prstGeom prst="roundRect">
            <a:avLst>
              <a:gd name="adj" fmla="val 12903"/>
            </a:avLst>
          </a:prstGeom>
          <a:solidFill>
            <a:srgbClr val="6F8F00"/>
          </a:solidFill>
          <a:ln w="12700">
            <a:solidFill>
              <a:srgbClr val="6F8F00"/>
            </a:solidFill>
            <a:prstDash val="solid"/>
          </a:ln>
        </p:spPr>
        <p:txBody>
          <a:bodyPr/>
          <a:lstStyle/>
          <a:p>
            <a:endParaRPr lang="en-GB"/>
          </a:p>
        </p:txBody>
      </p:sp>
      <p:sp>
        <p:nvSpPr>
          <p:cNvPr id="11" name="Text 9"/>
          <p:cNvSpPr txBox="1"/>
          <p:nvPr/>
        </p:nvSpPr>
        <p:spPr>
          <a:xfrm>
            <a:off x="548640" y="224028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6</a:t>
            </a:r>
            <a:endParaRPr lang="en-US" sz="1500" dirty="0"/>
          </a:p>
        </p:txBody>
      </p:sp>
      <p:sp>
        <p:nvSpPr>
          <p:cNvPr id="12" name="level 6 cell"/>
          <p:cNvSpPr/>
          <p:nvPr/>
        </p:nvSpPr>
        <p:spPr>
          <a:xfrm>
            <a:off x="1801368" y="2240280"/>
            <a:ext cx="7488936" cy="566928"/>
          </a:xfrm>
          <a:prstGeom prst="roundRect">
            <a:avLst>
              <a:gd name="adj" fmla="val 12903"/>
            </a:avLst>
          </a:prstGeom>
          <a:solidFill>
            <a:schemeClr val="accent6">
              <a:lumMod val="40000"/>
              <a:lumOff val="60000"/>
            </a:schemeClr>
          </a:solidFill>
          <a:ln w="9525">
            <a:solidFill>
              <a:srgbClr val="C9D3DE"/>
            </a:solidFill>
            <a:prstDash val="solid"/>
          </a:ln>
        </p:spPr>
        <p:txBody>
          <a:bodyPr/>
          <a:lstStyle/>
          <a:p>
            <a:endParaRPr lang="en-GB" sz="1600"/>
          </a:p>
        </p:txBody>
      </p:sp>
      <p:sp>
        <p:nvSpPr>
          <p:cNvPr id="13" name="Text 11"/>
          <p:cNvSpPr txBox="1"/>
          <p:nvPr/>
        </p:nvSpPr>
        <p:spPr>
          <a:xfrm>
            <a:off x="1892808" y="2240280"/>
            <a:ext cx="7306056" cy="566928"/>
          </a:xfrm>
          <a:prstGeom prst="rect">
            <a:avLst/>
          </a:prstGeom>
          <a:solidFill>
            <a:schemeClr val="accent6">
              <a:lumMod val="40000"/>
              <a:lumOff val="60000"/>
            </a:schemeClr>
          </a:solid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Degree achieved</a:t>
            </a:r>
            <a:endParaRPr lang="en-US" sz="1600" dirty="0"/>
          </a:p>
        </p:txBody>
      </p:sp>
      <p:sp>
        <p:nvSpPr>
          <p:cNvPr id="14" name="level 5"/>
          <p:cNvSpPr/>
          <p:nvPr/>
        </p:nvSpPr>
        <p:spPr>
          <a:xfrm>
            <a:off x="548640" y="2880360"/>
            <a:ext cx="1143000" cy="566928"/>
          </a:xfrm>
          <a:prstGeom prst="roundRect">
            <a:avLst>
              <a:gd name="adj" fmla="val 12903"/>
            </a:avLst>
          </a:prstGeom>
          <a:solidFill>
            <a:srgbClr val="00A9E0"/>
          </a:solidFill>
          <a:ln w="12700">
            <a:solidFill>
              <a:srgbClr val="00A9E0"/>
            </a:solidFill>
            <a:prstDash val="solid"/>
          </a:ln>
        </p:spPr>
        <p:txBody>
          <a:bodyPr/>
          <a:lstStyle/>
          <a:p>
            <a:endParaRPr lang="en-GB"/>
          </a:p>
        </p:txBody>
      </p:sp>
      <p:sp>
        <p:nvSpPr>
          <p:cNvPr id="15" name="Text 13"/>
          <p:cNvSpPr txBox="1"/>
          <p:nvPr/>
        </p:nvSpPr>
        <p:spPr>
          <a:xfrm>
            <a:off x="548640" y="288036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5</a:t>
            </a:r>
            <a:endParaRPr lang="en-US" sz="1500" dirty="0"/>
          </a:p>
        </p:txBody>
      </p:sp>
      <p:sp>
        <p:nvSpPr>
          <p:cNvPr id="16" name="level 5 cell"/>
          <p:cNvSpPr/>
          <p:nvPr/>
        </p:nvSpPr>
        <p:spPr>
          <a:xfrm>
            <a:off x="1801368" y="2880360"/>
            <a:ext cx="2423160"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17" name="Text 15"/>
          <p:cNvSpPr txBox="1"/>
          <p:nvPr/>
        </p:nvSpPr>
        <p:spPr>
          <a:xfrm>
            <a:off x="1892808" y="2880360"/>
            <a:ext cx="2240280"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Degree Year 2</a:t>
            </a:r>
            <a:endParaRPr lang="en-US" sz="1600" dirty="0"/>
          </a:p>
        </p:txBody>
      </p:sp>
      <p:sp>
        <p:nvSpPr>
          <p:cNvPr id="18" name="level 5 cell"/>
          <p:cNvSpPr/>
          <p:nvPr/>
        </p:nvSpPr>
        <p:spPr>
          <a:xfrm>
            <a:off x="4334256" y="2880360"/>
            <a:ext cx="2423160"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19" name="Text 17"/>
          <p:cNvSpPr txBox="1"/>
          <p:nvPr/>
        </p:nvSpPr>
        <p:spPr>
          <a:xfrm>
            <a:off x="4425696" y="2880360"/>
            <a:ext cx="2240280"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HND / Foundation Degree Year 2</a:t>
            </a:r>
            <a:endParaRPr lang="en-US" sz="1600" dirty="0"/>
          </a:p>
        </p:txBody>
      </p:sp>
      <p:sp>
        <p:nvSpPr>
          <p:cNvPr id="20" name="level 5 cell"/>
          <p:cNvSpPr/>
          <p:nvPr/>
        </p:nvSpPr>
        <p:spPr>
          <a:xfrm>
            <a:off x="6867144" y="2880360"/>
            <a:ext cx="2423160"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21" name="Text 19"/>
          <p:cNvSpPr txBox="1"/>
          <p:nvPr/>
        </p:nvSpPr>
        <p:spPr>
          <a:xfrm>
            <a:off x="6958584" y="2880360"/>
            <a:ext cx="2240280"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Higher Apprenticeship</a:t>
            </a:r>
            <a:endParaRPr lang="en-US" sz="1600" dirty="0"/>
          </a:p>
        </p:txBody>
      </p:sp>
      <p:sp>
        <p:nvSpPr>
          <p:cNvPr id="22" name="level 4"/>
          <p:cNvSpPr/>
          <p:nvPr/>
        </p:nvSpPr>
        <p:spPr>
          <a:xfrm>
            <a:off x="548640" y="3520440"/>
            <a:ext cx="1143000" cy="566928"/>
          </a:xfrm>
          <a:prstGeom prst="roundRect">
            <a:avLst>
              <a:gd name="adj" fmla="val 12903"/>
            </a:avLst>
          </a:prstGeom>
          <a:solidFill>
            <a:srgbClr val="007DAE"/>
          </a:solidFill>
          <a:ln w="12700">
            <a:solidFill>
              <a:srgbClr val="007DAE"/>
            </a:solidFill>
            <a:prstDash val="solid"/>
          </a:ln>
        </p:spPr>
        <p:txBody>
          <a:bodyPr/>
          <a:lstStyle/>
          <a:p>
            <a:endParaRPr lang="en-GB"/>
          </a:p>
        </p:txBody>
      </p:sp>
      <p:sp>
        <p:nvSpPr>
          <p:cNvPr id="23" name="Text 21"/>
          <p:cNvSpPr txBox="1"/>
          <p:nvPr/>
        </p:nvSpPr>
        <p:spPr>
          <a:xfrm>
            <a:off x="548640" y="352044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4</a:t>
            </a:r>
            <a:endParaRPr lang="en-US" sz="1500" dirty="0"/>
          </a:p>
        </p:txBody>
      </p:sp>
      <p:sp>
        <p:nvSpPr>
          <p:cNvPr id="24" name="level 4 cell"/>
          <p:cNvSpPr/>
          <p:nvPr/>
        </p:nvSpPr>
        <p:spPr>
          <a:xfrm>
            <a:off x="1801368" y="3520440"/>
            <a:ext cx="2423160"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25" name="Text 23"/>
          <p:cNvSpPr txBox="1"/>
          <p:nvPr/>
        </p:nvSpPr>
        <p:spPr>
          <a:xfrm>
            <a:off x="1892808" y="3520440"/>
            <a:ext cx="2240280"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Degree Year 1</a:t>
            </a:r>
            <a:endParaRPr lang="en-US" sz="1600" dirty="0"/>
          </a:p>
        </p:txBody>
      </p:sp>
      <p:sp>
        <p:nvSpPr>
          <p:cNvPr id="26" name="level 4 cell"/>
          <p:cNvSpPr/>
          <p:nvPr/>
        </p:nvSpPr>
        <p:spPr>
          <a:xfrm>
            <a:off x="4334256" y="3520440"/>
            <a:ext cx="2423160"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27" name="Text 25"/>
          <p:cNvSpPr txBox="1"/>
          <p:nvPr/>
        </p:nvSpPr>
        <p:spPr>
          <a:xfrm>
            <a:off x="4425696" y="3520440"/>
            <a:ext cx="2240280"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HNC / Foundation Degree Year 1</a:t>
            </a:r>
            <a:endParaRPr lang="en-US" sz="1600" dirty="0"/>
          </a:p>
        </p:txBody>
      </p:sp>
      <p:sp>
        <p:nvSpPr>
          <p:cNvPr id="28" name="level 4 cell"/>
          <p:cNvSpPr/>
          <p:nvPr/>
        </p:nvSpPr>
        <p:spPr>
          <a:xfrm>
            <a:off x="6867144" y="3520440"/>
            <a:ext cx="2423160"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29" name="Text 27"/>
          <p:cNvSpPr txBox="1"/>
          <p:nvPr/>
        </p:nvSpPr>
        <p:spPr>
          <a:xfrm>
            <a:off x="6958584" y="3520440"/>
            <a:ext cx="2240280"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Higher Apprenticeship</a:t>
            </a:r>
            <a:endParaRPr lang="en-US" sz="1600" dirty="0"/>
          </a:p>
        </p:txBody>
      </p:sp>
      <p:sp>
        <p:nvSpPr>
          <p:cNvPr id="30" name="level 3"/>
          <p:cNvSpPr/>
          <p:nvPr/>
        </p:nvSpPr>
        <p:spPr>
          <a:xfrm>
            <a:off x="548640" y="4160520"/>
            <a:ext cx="1143000" cy="566928"/>
          </a:xfrm>
          <a:prstGeom prst="roundRect">
            <a:avLst>
              <a:gd name="adj" fmla="val 12903"/>
            </a:avLst>
          </a:prstGeom>
          <a:solidFill>
            <a:srgbClr val="5B3FB5"/>
          </a:solidFill>
          <a:ln w="12700">
            <a:solidFill>
              <a:srgbClr val="5B3FB5"/>
            </a:solidFill>
            <a:prstDash val="solid"/>
          </a:ln>
        </p:spPr>
        <p:txBody>
          <a:bodyPr/>
          <a:lstStyle/>
          <a:p>
            <a:endParaRPr lang="en-GB"/>
          </a:p>
        </p:txBody>
      </p:sp>
      <p:sp>
        <p:nvSpPr>
          <p:cNvPr id="31" name="Text 29"/>
          <p:cNvSpPr txBox="1"/>
          <p:nvPr/>
        </p:nvSpPr>
        <p:spPr>
          <a:xfrm>
            <a:off x="548640" y="416052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3</a:t>
            </a:r>
            <a:endParaRPr lang="en-US" sz="1500" dirty="0"/>
          </a:p>
        </p:txBody>
      </p:sp>
      <p:sp>
        <p:nvSpPr>
          <p:cNvPr id="32" name="level 3 cell"/>
          <p:cNvSpPr/>
          <p:nvPr/>
        </p:nvSpPr>
        <p:spPr>
          <a:xfrm>
            <a:off x="1801368" y="4160520"/>
            <a:ext cx="2423160" cy="566928"/>
          </a:xfrm>
          <a:prstGeom prst="roundRect">
            <a:avLst>
              <a:gd name="adj" fmla="val 12903"/>
            </a:avLst>
          </a:prstGeom>
          <a:solidFill>
            <a:srgbClr val="FFF4C2"/>
          </a:solidFill>
          <a:ln w="19050">
            <a:solidFill>
              <a:srgbClr val="E0B800"/>
            </a:solidFill>
            <a:prstDash val="solid"/>
          </a:ln>
        </p:spPr>
        <p:txBody>
          <a:bodyPr/>
          <a:lstStyle/>
          <a:p>
            <a:endParaRPr lang="en-GB" sz="1600"/>
          </a:p>
        </p:txBody>
      </p:sp>
      <p:sp>
        <p:nvSpPr>
          <p:cNvPr id="33" name="Text 31"/>
          <p:cNvSpPr txBox="1"/>
          <p:nvPr/>
        </p:nvSpPr>
        <p:spPr>
          <a:xfrm>
            <a:off x="1892808" y="4160520"/>
            <a:ext cx="2240280" cy="566928"/>
          </a:xfrm>
          <a:prstGeom prst="rect">
            <a:avLst/>
          </a:prstGeom>
          <a:noFill/>
          <a:ln/>
        </p:spPr>
        <p:txBody>
          <a:bodyPr wrap="square" lIns="0" tIns="0" rIns="0" bIns="0" rtlCol="0" anchor="ctr"/>
          <a:lstStyle/>
          <a:p>
            <a:pPr marL="0" indent="0" algn="ctr">
              <a:buNone/>
            </a:pPr>
            <a:r>
              <a:rPr lang="en-US" sz="1600" b="1" dirty="0">
                <a:solidFill>
                  <a:srgbClr val="0B2A4A"/>
                </a:solidFill>
                <a:latin typeface="Arial" pitchFamily="34" charset="0"/>
                <a:ea typeface="Arial" pitchFamily="34" charset="-122"/>
                <a:cs typeface="Arial" pitchFamily="34" charset="-120"/>
              </a:rPr>
              <a:t>A levels</a:t>
            </a:r>
            <a:endParaRPr lang="en-US" sz="1600" dirty="0"/>
          </a:p>
        </p:txBody>
      </p:sp>
      <p:sp>
        <p:nvSpPr>
          <p:cNvPr id="34" name="level 3 cell"/>
          <p:cNvSpPr/>
          <p:nvPr/>
        </p:nvSpPr>
        <p:spPr>
          <a:xfrm>
            <a:off x="4334256" y="4160520"/>
            <a:ext cx="2423160" cy="566928"/>
          </a:xfrm>
          <a:prstGeom prst="roundRect">
            <a:avLst>
              <a:gd name="adj" fmla="val 12903"/>
            </a:avLst>
          </a:prstGeom>
          <a:solidFill>
            <a:srgbClr val="FFF4C2"/>
          </a:solidFill>
          <a:ln w="19050">
            <a:solidFill>
              <a:srgbClr val="E0B800"/>
            </a:solidFill>
            <a:prstDash val="solid"/>
          </a:ln>
        </p:spPr>
        <p:txBody>
          <a:bodyPr/>
          <a:lstStyle/>
          <a:p>
            <a:endParaRPr lang="en-GB" sz="1600"/>
          </a:p>
        </p:txBody>
      </p:sp>
      <p:sp>
        <p:nvSpPr>
          <p:cNvPr id="35" name="Text 33"/>
          <p:cNvSpPr txBox="1"/>
          <p:nvPr/>
        </p:nvSpPr>
        <p:spPr>
          <a:xfrm>
            <a:off x="4425696" y="4160520"/>
            <a:ext cx="2240280" cy="566928"/>
          </a:xfrm>
          <a:prstGeom prst="rect">
            <a:avLst/>
          </a:prstGeom>
          <a:noFill/>
          <a:ln/>
        </p:spPr>
        <p:txBody>
          <a:bodyPr wrap="square" lIns="0" tIns="0" rIns="0" bIns="0" rtlCol="0" anchor="ctr"/>
          <a:lstStyle/>
          <a:p>
            <a:pPr marL="0" indent="0" algn="ctr">
              <a:buNone/>
            </a:pPr>
            <a:r>
              <a:rPr lang="en-US" sz="1600" b="1" dirty="0">
                <a:solidFill>
                  <a:srgbClr val="0B2A4A"/>
                </a:solidFill>
                <a:latin typeface="Arial" pitchFamily="34" charset="0"/>
                <a:ea typeface="Arial" pitchFamily="34" charset="-122"/>
                <a:cs typeface="Arial" pitchFamily="34" charset="-120"/>
              </a:rPr>
              <a:t>T Level, BTEC / OCR and other Level 3</a:t>
            </a:r>
            <a:endParaRPr lang="en-US" sz="1600" dirty="0"/>
          </a:p>
        </p:txBody>
      </p:sp>
      <p:sp>
        <p:nvSpPr>
          <p:cNvPr id="36" name="level 3 cell"/>
          <p:cNvSpPr/>
          <p:nvPr/>
        </p:nvSpPr>
        <p:spPr>
          <a:xfrm>
            <a:off x="6867144" y="4160520"/>
            <a:ext cx="2423160" cy="566928"/>
          </a:xfrm>
          <a:prstGeom prst="roundRect">
            <a:avLst>
              <a:gd name="adj" fmla="val 12903"/>
            </a:avLst>
          </a:prstGeom>
          <a:solidFill>
            <a:srgbClr val="FFF4C2"/>
          </a:solidFill>
          <a:ln w="19050">
            <a:solidFill>
              <a:srgbClr val="E0B800"/>
            </a:solidFill>
            <a:prstDash val="solid"/>
          </a:ln>
        </p:spPr>
        <p:txBody>
          <a:bodyPr/>
          <a:lstStyle/>
          <a:p>
            <a:endParaRPr lang="en-GB" sz="1600"/>
          </a:p>
        </p:txBody>
      </p:sp>
      <p:sp>
        <p:nvSpPr>
          <p:cNvPr id="37" name="Text 35"/>
          <p:cNvSpPr txBox="1"/>
          <p:nvPr/>
        </p:nvSpPr>
        <p:spPr>
          <a:xfrm>
            <a:off x="6958584" y="4160520"/>
            <a:ext cx="2240280" cy="566928"/>
          </a:xfrm>
          <a:prstGeom prst="rect">
            <a:avLst/>
          </a:prstGeom>
          <a:noFill/>
          <a:ln/>
        </p:spPr>
        <p:txBody>
          <a:bodyPr wrap="square" lIns="0" tIns="0" rIns="0" bIns="0" rtlCol="0" anchor="ctr"/>
          <a:lstStyle/>
          <a:p>
            <a:pPr marL="0" indent="0" algn="ctr">
              <a:buNone/>
            </a:pPr>
            <a:r>
              <a:rPr lang="en-US" sz="1600" b="1" dirty="0">
                <a:solidFill>
                  <a:srgbClr val="0B2A4A"/>
                </a:solidFill>
                <a:latin typeface="Arial" pitchFamily="34" charset="0"/>
                <a:ea typeface="Arial" pitchFamily="34" charset="-122"/>
                <a:cs typeface="Arial" pitchFamily="34" charset="-120"/>
              </a:rPr>
              <a:t>Advanced Apprenticeship</a:t>
            </a:r>
            <a:endParaRPr lang="en-US" sz="1600" dirty="0"/>
          </a:p>
        </p:txBody>
      </p:sp>
      <p:sp>
        <p:nvSpPr>
          <p:cNvPr id="38" name="level 2"/>
          <p:cNvSpPr/>
          <p:nvPr/>
        </p:nvSpPr>
        <p:spPr>
          <a:xfrm>
            <a:off x="548640" y="4800600"/>
            <a:ext cx="1143000" cy="566928"/>
          </a:xfrm>
          <a:prstGeom prst="roundRect">
            <a:avLst>
              <a:gd name="adj" fmla="val 12903"/>
            </a:avLst>
          </a:prstGeom>
          <a:solidFill>
            <a:srgbClr val="A3157F"/>
          </a:solidFill>
          <a:ln w="12700">
            <a:solidFill>
              <a:srgbClr val="A3157F"/>
            </a:solidFill>
            <a:prstDash val="solid"/>
          </a:ln>
        </p:spPr>
        <p:txBody>
          <a:bodyPr/>
          <a:lstStyle/>
          <a:p>
            <a:endParaRPr lang="en-GB"/>
          </a:p>
        </p:txBody>
      </p:sp>
      <p:sp>
        <p:nvSpPr>
          <p:cNvPr id="39" name="Text 37"/>
          <p:cNvSpPr txBox="1"/>
          <p:nvPr/>
        </p:nvSpPr>
        <p:spPr>
          <a:xfrm>
            <a:off x="548640" y="480060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2</a:t>
            </a:r>
            <a:endParaRPr lang="en-US" sz="1500" dirty="0"/>
          </a:p>
        </p:txBody>
      </p:sp>
      <p:sp>
        <p:nvSpPr>
          <p:cNvPr id="40" name="level 2 cell"/>
          <p:cNvSpPr/>
          <p:nvPr/>
        </p:nvSpPr>
        <p:spPr>
          <a:xfrm>
            <a:off x="1801368" y="4800600"/>
            <a:ext cx="2423160" cy="566928"/>
          </a:xfrm>
          <a:prstGeom prst="roundRect">
            <a:avLst>
              <a:gd name="adj" fmla="val 12903"/>
            </a:avLst>
          </a:prstGeom>
          <a:solidFill>
            <a:srgbClr val="FFF4C2"/>
          </a:solidFill>
          <a:ln w="19050">
            <a:solidFill>
              <a:srgbClr val="E0B800"/>
            </a:solidFill>
            <a:prstDash val="solid"/>
          </a:ln>
        </p:spPr>
        <p:txBody>
          <a:bodyPr/>
          <a:lstStyle/>
          <a:p>
            <a:endParaRPr lang="en-GB" sz="1600"/>
          </a:p>
        </p:txBody>
      </p:sp>
      <p:sp>
        <p:nvSpPr>
          <p:cNvPr id="41" name="Text 39"/>
          <p:cNvSpPr txBox="1"/>
          <p:nvPr/>
        </p:nvSpPr>
        <p:spPr>
          <a:xfrm>
            <a:off x="1892808" y="4800600"/>
            <a:ext cx="2240280" cy="566928"/>
          </a:xfrm>
          <a:prstGeom prst="rect">
            <a:avLst/>
          </a:prstGeom>
          <a:noFill/>
          <a:ln/>
        </p:spPr>
        <p:txBody>
          <a:bodyPr wrap="square" lIns="0" tIns="0" rIns="0" bIns="0" rtlCol="0" anchor="ctr"/>
          <a:lstStyle/>
          <a:p>
            <a:pPr marL="0" indent="0" algn="ctr">
              <a:buNone/>
            </a:pPr>
            <a:r>
              <a:rPr lang="en-US" sz="1600" b="1" dirty="0">
                <a:solidFill>
                  <a:srgbClr val="0B2A4A"/>
                </a:solidFill>
                <a:latin typeface="Arial" pitchFamily="34" charset="0"/>
                <a:ea typeface="Arial" pitchFamily="34" charset="-122"/>
                <a:cs typeface="Arial" pitchFamily="34" charset="-120"/>
              </a:rPr>
              <a:t>5 GCSEs at grades 4–9</a:t>
            </a:r>
            <a:endParaRPr lang="en-US" sz="1600" dirty="0"/>
          </a:p>
        </p:txBody>
      </p:sp>
      <p:sp>
        <p:nvSpPr>
          <p:cNvPr id="42" name="level 2 cell"/>
          <p:cNvSpPr/>
          <p:nvPr/>
        </p:nvSpPr>
        <p:spPr>
          <a:xfrm>
            <a:off x="4334256" y="4800600"/>
            <a:ext cx="2423160" cy="566928"/>
          </a:xfrm>
          <a:prstGeom prst="roundRect">
            <a:avLst>
              <a:gd name="adj" fmla="val 12903"/>
            </a:avLst>
          </a:prstGeom>
          <a:solidFill>
            <a:srgbClr val="FFF4C2"/>
          </a:solidFill>
          <a:ln w="19050">
            <a:solidFill>
              <a:srgbClr val="E0B800"/>
            </a:solidFill>
            <a:prstDash val="solid"/>
          </a:ln>
        </p:spPr>
        <p:txBody>
          <a:bodyPr/>
          <a:lstStyle/>
          <a:p>
            <a:endParaRPr lang="en-GB" sz="1600"/>
          </a:p>
        </p:txBody>
      </p:sp>
      <p:sp>
        <p:nvSpPr>
          <p:cNvPr id="43" name="Text 41"/>
          <p:cNvSpPr txBox="1"/>
          <p:nvPr/>
        </p:nvSpPr>
        <p:spPr>
          <a:xfrm>
            <a:off x="4425696" y="4800600"/>
            <a:ext cx="2240280" cy="566928"/>
          </a:xfrm>
          <a:prstGeom prst="rect">
            <a:avLst/>
          </a:prstGeom>
          <a:noFill/>
          <a:ln/>
        </p:spPr>
        <p:txBody>
          <a:bodyPr wrap="square" lIns="0" tIns="0" rIns="0" bIns="0" rtlCol="0" anchor="ctr"/>
          <a:lstStyle/>
          <a:p>
            <a:pPr marL="0" indent="0" algn="ctr">
              <a:buNone/>
            </a:pPr>
            <a:r>
              <a:rPr lang="en-US" sz="1600" b="1" dirty="0">
                <a:solidFill>
                  <a:srgbClr val="0B2A4A"/>
                </a:solidFill>
                <a:latin typeface="Arial" pitchFamily="34" charset="0"/>
                <a:ea typeface="Arial" pitchFamily="34" charset="-122"/>
                <a:cs typeface="Arial" pitchFamily="34" charset="-120"/>
              </a:rPr>
              <a:t>T Level Foundation and other Level 2</a:t>
            </a:r>
            <a:endParaRPr lang="en-US" sz="1600" dirty="0"/>
          </a:p>
        </p:txBody>
      </p:sp>
      <p:sp>
        <p:nvSpPr>
          <p:cNvPr id="44" name="level 2 cell"/>
          <p:cNvSpPr/>
          <p:nvPr/>
        </p:nvSpPr>
        <p:spPr>
          <a:xfrm>
            <a:off x="6867144" y="4800600"/>
            <a:ext cx="2423160" cy="566928"/>
          </a:xfrm>
          <a:prstGeom prst="roundRect">
            <a:avLst>
              <a:gd name="adj" fmla="val 12903"/>
            </a:avLst>
          </a:prstGeom>
          <a:solidFill>
            <a:srgbClr val="FFF4C2"/>
          </a:solidFill>
          <a:ln w="19050">
            <a:solidFill>
              <a:srgbClr val="E0B800"/>
            </a:solidFill>
            <a:prstDash val="solid"/>
          </a:ln>
        </p:spPr>
        <p:txBody>
          <a:bodyPr/>
          <a:lstStyle/>
          <a:p>
            <a:endParaRPr lang="en-GB" sz="1600"/>
          </a:p>
        </p:txBody>
      </p:sp>
      <p:sp>
        <p:nvSpPr>
          <p:cNvPr id="45" name="Text 43"/>
          <p:cNvSpPr txBox="1"/>
          <p:nvPr/>
        </p:nvSpPr>
        <p:spPr>
          <a:xfrm>
            <a:off x="6958584" y="4800600"/>
            <a:ext cx="2240280" cy="566928"/>
          </a:xfrm>
          <a:prstGeom prst="rect">
            <a:avLst/>
          </a:prstGeom>
          <a:noFill/>
          <a:ln/>
        </p:spPr>
        <p:txBody>
          <a:bodyPr wrap="square" lIns="0" tIns="0" rIns="0" bIns="0" rtlCol="0" anchor="ctr"/>
          <a:lstStyle/>
          <a:p>
            <a:pPr marL="0" indent="0" algn="ctr">
              <a:buNone/>
            </a:pPr>
            <a:r>
              <a:rPr lang="en-US" sz="1600" b="1" dirty="0">
                <a:solidFill>
                  <a:srgbClr val="0B2A4A"/>
                </a:solidFill>
                <a:latin typeface="Arial" pitchFamily="34" charset="0"/>
                <a:ea typeface="Arial" pitchFamily="34" charset="-122"/>
                <a:cs typeface="Arial" pitchFamily="34" charset="-120"/>
              </a:rPr>
              <a:t>Intermediate Apprenticeship</a:t>
            </a:r>
            <a:endParaRPr lang="en-US" sz="1600" dirty="0"/>
          </a:p>
        </p:txBody>
      </p:sp>
      <p:sp>
        <p:nvSpPr>
          <p:cNvPr id="46" name="level 1"/>
          <p:cNvSpPr/>
          <p:nvPr/>
        </p:nvSpPr>
        <p:spPr>
          <a:xfrm>
            <a:off x="548640" y="5440680"/>
            <a:ext cx="1143000" cy="566928"/>
          </a:xfrm>
          <a:prstGeom prst="roundRect">
            <a:avLst>
              <a:gd name="adj" fmla="val 12903"/>
            </a:avLst>
          </a:prstGeom>
          <a:solidFill>
            <a:srgbClr val="B5122E"/>
          </a:solidFill>
          <a:ln w="12700">
            <a:solidFill>
              <a:srgbClr val="B5122E"/>
            </a:solidFill>
            <a:prstDash val="solid"/>
          </a:ln>
        </p:spPr>
        <p:txBody>
          <a:bodyPr/>
          <a:lstStyle/>
          <a:p>
            <a:endParaRPr lang="en-GB"/>
          </a:p>
        </p:txBody>
      </p:sp>
      <p:sp>
        <p:nvSpPr>
          <p:cNvPr id="47" name="Text 45"/>
          <p:cNvSpPr txBox="1"/>
          <p:nvPr/>
        </p:nvSpPr>
        <p:spPr>
          <a:xfrm>
            <a:off x="548640" y="544068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1</a:t>
            </a:r>
            <a:endParaRPr lang="en-US" sz="1500" dirty="0"/>
          </a:p>
        </p:txBody>
      </p:sp>
      <p:sp>
        <p:nvSpPr>
          <p:cNvPr id="48" name="level 1 cell"/>
          <p:cNvSpPr/>
          <p:nvPr/>
        </p:nvSpPr>
        <p:spPr>
          <a:xfrm>
            <a:off x="1801368" y="5440680"/>
            <a:ext cx="7488936"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49" name="Text 47"/>
          <p:cNvSpPr txBox="1"/>
          <p:nvPr/>
        </p:nvSpPr>
        <p:spPr>
          <a:xfrm>
            <a:off x="1892808" y="5440680"/>
            <a:ext cx="7306056"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GCSEs at grades 1–3</a:t>
            </a:r>
            <a:endParaRPr lang="en-US" sz="1600" dirty="0"/>
          </a:p>
        </p:txBody>
      </p:sp>
      <p:sp>
        <p:nvSpPr>
          <p:cNvPr id="50" name="callout"/>
          <p:cNvSpPr/>
          <p:nvPr/>
        </p:nvSpPr>
        <p:spPr>
          <a:xfrm>
            <a:off x="9555480" y="1783080"/>
            <a:ext cx="2084832" cy="2514600"/>
          </a:xfrm>
          <a:prstGeom prst="roundRect">
            <a:avLst>
              <a:gd name="adj" fmla="val 5263"/>
            </a:avLst>
          </a:prstGeom>
          <a:solidFill>
            <a:srgbClr val="5F295F"/>
          </a:solidFill>
          <a:ln w="12700">
            <a:solidFill>
              <a:srgbClr val="5F295F"/>
            </a:solidFill>
            <a:prstDash val="solid"/>
          </a:ln>
          <a:effectLst>
            <a:outerShdw blurRad="76200" dist="25400" dir="5400000" algn="bl" rotWithShape="0">
              <a:srgbClr val="000000">
                <a:alpha val="12000"/>
              </a:srgbClr>
            </a:outerShdw>
          </a:effectLst>
        </p:spPr>
        <p:txBody>
          <a:bodyPr/>
          <a:lstStyle/>
          <a:p>
            <a:endParaRPr lang="en-GB"/>
          </a:p>
        </p:txBody>
      </p:sp>
      <p:sp>
        <p:nvSpPr>
          <p:cNvPr id="51" name="callout circle"/>
          <p:cNvSpPr/>
          <p:nvPr/>
        </p:nvSpPr>
        <p:spPr>
          <a:xfrm>
            <a:off x="10277856" y="1920240"/>
            <a:ext cx="640080" cy="640080"/>
          </a:xfrm>
          <a:prstGeom prst="ellipse">
            <a:avLst/>
          </a:prstGeom>
          <a:solidFill>
            <a:srgbClr val="004077"/>
          </a:solidFill>
          <a:ln w="12700">
            <a:solidFill>
              <a:srgbClr val="004077"/>
            </a:solidFill>
            <a:prstDash val="solid"/>
          </a:ln>
        </p:spPr>
        <p:txBody>
          <a:bodyPr/>
          <a:lstStyle/>
          <a:p>
            <a:endParaRPr lang="en-GB"/>
          </a:p>
        </p:txBody>
      </p:sp>
      <p:pic>
        <p:nvPicPr>
          <p:cNvPr id="52" name="callout icon" descr="preencoded.png"/>
          <p:cNvPicPr>
            <a:picLocks noChangeAspect="1"/>
          </p:cNvPicPr>
          <p:nvPr/>
        </p:nvPicPr>
        <p:blipFill>
          <a:blip r:embed="rId3"/>
          <a:stretch>
            <a:fillRect/>
          </a:stretch>
        </p:blipFill>
        <p:spPr>
          <a:xfrm>
            <a:off x="10431475" y="2073859"/>
            <a:ext cx="332842" cy="332842"/>
          </a:xfrm>
          <a:prstGeom prst="rect">
            <a:avLst/>
          </a:prstGeom>
        </p:spPr>
      </p:pic>
      <p:sp>
        <p:nvSpPr>
          <p:cNvPr id="53" name="Text 50"/>
          <p:cNvSpPr txBox="1"/>
          <p:nvPr/>
        </p:nvSpPr>
        <p:spPr>
          <a:xfrm>
            <a:off x="9692640" y="2651760"/>
            <a:ext cx="1810512" cy="1554480"/>
          </a:xfrm>
          <a:prstGeom prst="rect">
            <a:avLst/>
          </a:prstGeom>
          <a:noFill/>
          <a:ln/>
        </p:spPr>
        <p:txBody>
          <a:bodyPr wrap="square" lIns="0" tIns="0" rIns="0" bIns="0" rtlCol="0" anchor="t"/>
          <a:lstStyle/>
          <a:p>
            <a:pPr marL="0" indent="0" algn="ctr">
              <a:buNone/>
            </a:pPr>
            <a:r>
              <a:rPr lang="en-US" sz="1500" b="1" dirty="0">
                <a:solidFill>
                  <a:srgbClr val="FFFFFF"/>
                </a:solidFill>
                <a:latin typeface="Arial" pitchFamily="34" charset="0"/>
                <a:ea typeface="Arial" pitchFamily="34" charset="-122"/>
                <a:cs typeface="Arial" pitchFamily="34" charset="-120"/>
              </a:rPr>
              <a:t>Your choices after GCSEs are mostly at Levels 2 and 3.</a:t>
            </a:r>
            <a:endParaRPr lang="en-US" sz="1500" dirty="0"/>
          </a:p>
        </p:txBody>
      </p:sp>
      <p:sp>
        <p:nvSpPr>
          <p:cNvPr id="54" name="explore more"/>
          <p:cNvSpPr/>
          <p:nvPr/>
        </p:nvSpPr>
        <p:spPr>
          <a:xfrm>
            <a:off x="9555480" y="4434840"/>
            <a:ext cx="2084832" cy="1600200"/>
          </a:xfrm>
          <a:prstGeom prst="roundRect">
            <a:avLst>
              <a:gd name="adj" fmla="val 685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55" name="Text 52"/>
          <p:cNvSpPr txBox="1"/>
          <p:nvPr/>
        </p:nvSpPr>
        <p:spPr>
          <a:xfrm>
            <a:off x="9692640" y="4526280"/>
            <a:ext cx="1810512" cy="1417320"/>
          </a:xfrm>
          <a:prstGeom prst="rect">
            <a:avLst/>
          </a:prstGeom>
          <a:noFill/>
          <a:ln/>
        </p:spPr>
        <p:txBody>
          <a:bodyPr wrap="square" lIns="0" tIns="0" rIns="0" bIns="0" rtlCol="0" anchor="ctr"/>
          <a:lstStyle/>
          <a:p>
            <a:pPr marL="0" indent="0">
              <a:buNone/>
            </a:pPr>
            <a:r>
              <a:rPr lang="en-US" sz="1200" b="1" dirty="0">
                <a:solidFill>
                  <a:srgbClr val="0B2A4A"/>
                </a:solidFill>
                <a:latin typeface="Arial" pitchFamily="34" charset="0"/>
                <a:ea typeface="Arial" pitchFamily="34" charset="-122"/>
                <a:cs typeface="Arial" pitchFamily="34" charset="-120"/>
              </a:rPr>
              <a:t>See every level, up to Level 8:</a:t>
            </a:r>
            <a:endParaRPr lang="en-US" sz="1200" dirty="0"/>
          </a:p>
          <a:p>
            <a:pPr marL="0" indent="0">
              <a:buNone/>
            </a:pPr>
            <a:r>
              <a:rPr lang="en-US" sz="1200" dirty="0">
                <a:solidFill>
                  <a:srgbClr val="0B2A4A"/>
                </a:solidFill>
                <a:latin typeface="Arial" pitchFamily="34" charset="0"/>
                <a:ea typeface="Arial" pitchFamily="34" charset="-122"/>
                <a:cs typeface="Arial" pitchFamily="34" charset="-120"/>
              </a:rPr>
              <a:t>Tools › Qualification Ladder on </a:t>
            </a:r>
            <a:r>
              <a:rPr lang="en-US" sz="1200" b="1" dirty="0">
                <a:solidFill>
                  <a:srgbClr val="0072BA"/>
                </a:solidFill>
                <a:latin typeface="Arial" pitchFamily="34" charset="0"/>
                <a:ea typeface="Arial" pitchFamily="34" charset="-122"/>
                <a:cs typeface="Arial" pitchFamily="34" charset="-120"/>
              </a:rPr>
              <a:t>nextstepsready.org.uk</a:t>
            </a:r>
            <a:endParaRPr lang="en-US" sz="1200" dirty="0"/>
          </a:p>
        </p:txBody>
      </p:sp>
      <p:sp>
        <p:nvSpPr>
          <p:cNvPr id="56"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ppt_x"/>
                                          </p:val>
                                        </p:tav>
                                        <p:tav tm="100000">
                                          <p:val>
                                            <p:strVal val="#ppt_x"/>
                                          </p:val>
                                        </p:tav>
                                      </p:tavLst>
                                    </p:anim>
                                    <p:anim calcmode="lin" valueType="num">
                                      <p:cBhvr additive="base">
                                        <p:cTn id="40" dur="50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ppt_x"/>
                                          </p:val>
                                        </p:tav>
                                        <p:tav tm="100000">
                                          <p:val>
                                            <p:strVal val="#ppt_x"/>
                                          </p:val>
                                        </p:tav>
                                      </p:tavLst>
                                    </p:anim>
                                    <p:anim calcmode="lin" valueType="num">
                                      <p:cBhvr additive="base">
                                        <p:cTn id="44" dur="500" fill="hold"/>
                                        <p:tgtEl>
                                          <p:spTgt spid="2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fill="hold"/>
                                        <p:tgtEl>
                                          <p:spTgt spid="26"/>
                                        </p:tgtEl>
                                        <p:attrNameLst>
                                          <p:attrName>ppt_x</p:attrName>
                                        </p:attrNameLst>
                                      </p:cBhvr>
                                      <p:tavLst>
                                        <p:tav tm="0">
                                          <p:val>
                                            <p:strVal val="#ppt_x"/>
                                          </p:val>
                                        </p:tav>
                                        <p:tav tm="100000">
                                          <p:val>
                                            <p:strVal val="#ppt_x"/>
                                          </p:val>
                                        </p:tav>
                                      </p:tavLst>
                                    </p:anim>
                                    <p:anim calcmode="lin" valueType="num">
                                      <p:cBhvr additive="base">
                                        <p:cTn id="48" dur="500" fill="hold"/>
                                        <p:tgtEl>
                                          <p:spTgt spid="2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ppt_x"/>
                                          </p:val>
                                        </p:tav>
                                        <p:tav tm="100000">
                                          <p:val>
                                            <p:strVal val="#ppt_x"/>
                                          </p:val>
                                        </p:tav>
                                      </p:tavLst>
                                    </p:anim>
                                    <p:anim calcmode="lin" valueType="num">
                                      <p:cBhvr additive="base">
                                        <p:cTn id="52" dur="500" fill="hold"/>
                                        <p:tgtEl>
                                          <p:spTgt spid="2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fill="hold"/>
                                        <p:tgtEl>
                                          <p:spTgt spid="28"/>
                                        </p:tgtEl>
                                        <p:attrNameLst>
                                          <p:attrName>ppt_x</p:attrName>
                                        </p:attrNameLst>
                                      </p:cBhvr>
                                      <p:tavLst>
                                        <p:tav tm="0">
                                          <p:val>
                                            <p:strVal val="#ppt_x"/>
                                          </p:val>
                                        </p:tav>
                                        <p:tav tm="100000">
                                          <p:val>
                                            <p:strVal val="#ppt_x"/>
                                          </p:val>
                                        </p:tav>
                                      </p:tavLst>
                                    </p:anim>
                                    <p:anim calcmode="lin" valueType="num">
                                      <p:cBhvr additive="base">
                                        <p:cTn id="56" dur="500" fill="hold"/>
                                        <p:tgtEl>
                                          <p:spTgt spid="2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additive="base">
                                        <p:cTn id="59" dur="500" fill="hold"/>
                                        <p:tgtEl>
                                          <p:spTgt spid="29"/>
                                        </p:tgtEl>
                                        <p:attrNameLst>
                                          <p:attrName>ppt_x</p:attrName>
                                        </p:attrNameLst>
                                      </p:cBhvr>
                                      <p:tavLst>
                                        <p:tav tm="0">
                                          <p:val>
                                            <p:strVal val="#ppt_x"/>
                                          </p:val>
                                        </p:tav>
                                        <p:tav tm="100000">
                                          <p:val>
                                            <p:strVal val="#ppt_x"/>
                                          </p:val>
                                        </p:tav>
                                      </p:tavLst>
                                    </p:anim>
                                    <p:anim calcmode="lin" valueType="num">
                                      <p:cBhvr additive="base">
                                        <p:cTn id="6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6" grpId="0" animBg="1"/>
      <p:bldP spid="17" grpId="0" animBg="1"/>
      <p:bldP spid="18" grpId="0" animBg="1"/>
      <p:bldP spid="19" grpId="0" animBg="1"/>
      <p:bldP spid="20" grpId="0" animBg="1"/>
      <p:bldP spid="21" grpId="0" animBg="1"/>
      <p:bldP spid="24" grpId="0" animBg="1"/>
      <p:bldP spid="25" grpId="0" animBg="1"/>
      <p:bldP spid="26" grpId="0" animBg="1"/>
      <p:bldP spid="27" grpId="0" animBg="1"/>
      <p:bldP spid="28" grpId="0" animBg="1"/>
      <p:bldP spid="2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Work experience helps you choose</a:t>
            </a:r>
            <a:endParaRPr lang="en-US" sz="3200" dirty="0"/>
          </a:p>
        </p:txBody>
      </p:sp>
      <p:sp>
        <p:nvSpPr>
          <p:cNvPr id="3" name="Year 10 work experience"/>
          <p:cNvSpPr/>
          <p:nvPr/>
        </p:nvSpPr>
        <p:spPr>
          <a:xfrm>
            <a:off x="731520" y="1463040"/>
            <a:ext cx="1920240" cy="1920240"/>
          </a:xfrm>
          <a:prstGeom prst="ellipse">
            <a:avLst/>
          </a:prstGeom>
          <a:solidFill>
            <a:srgbClr val="5F295F"/>
          </a:solidFill>
          <a:ln w="381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Text 2"/>
          <p:cNvSpPr txBox="1"/>
          <p:nvPr/>
        </p:nvSpPr>
        <p:spPr>
          <a:xfrm>
            <a:off x="868680" y="1463040"/>
            <a:ext cx="1645920" cy="1920240"/>
          </a:xfrm>
          <a:prstGeom prst="rect">
            <a:avLst/>
          </a:prstGeom>
          <a:noFill/>
          <a:ln/>
        </p:spPr>
        <p:txBody>
          <a:bodyPr wrap="square" lIns="0" tIns="0" rIns="0" bIns="0" rtlCol="0" anchor="ctr"/>
          <a:lstStyle/>
          <a:p>
            <a:pPr marL="0" indent="0" algn="ctr">
              <a:buNone/>
            </a:pPr>
            <a:r>
              <a:rPr lang="en-US" sz="1700" b="1" dirty="0">
                <a:solidFill>
                  <a:srgbClr val="FFFFFF"/>
                </a:solidFill>
                <a:latin typeface="Arial" pitchFamily="34" charset="0"/>
                <a:ea typeface="Arial" pitchFamily="34" charset="-122"/>
                <a:cs typeface="Arial" pitchFamily="34" charset="-120"/>
              </a:rPr>
              <a:t>Year 10 work experience</a:t>
            </a:r>
            <a:endParaRPr lang="en-US" sz="1700" dirty="0"/>
          </a:p>
        </p:txBody>
      </p:sp>
      <p:pic>
        <p:nvPicPr>
          <p:cNvPr id="5" name="arrow" descr="preencoded.png"/>
          <p:cNvPicPr>
            <a:picLocks noChangeAspect="1"/>
          </p:cNvPicPr>
          <p:nvPr/>
        </p:nvPicPr>
        <p:blipFill>
          <a:blip r:embed="rId3"/>
          <a:stretch>
            <a:fillRect/>
          </a:stretch>
        </p:blipFill>
        <p:spPr>
          <a:xfrm>
            <a:off x="2697480" y="2514600"/>
            <a:ext cx="457200" cy="457200"/>
          </a:xfrm>
          <a:prstGeom prst="rect">
            <a:avLst/>
          </a:prstGeom>
        </p:spPr>
      </p:pic>
      <p:sp>
        <p:nvSpPr>
          <p:cNvPr id="6" name="Choosing post-16"/>
          <p:cNvSpPr/>
          <p:nvPr/>
        </p:nvSpPr>
        <p:spPr>
          <a:xfrm>
            <a:off x="3246120" y="2377440"/>
            <a:ext cx="1920240" cy="1920240"/>
          </a:xfrm>
          <a:prstGeom prst="ellipse">
            <a:avLst/>
          </a:prstGeom>
          <a:solidFill>
            <a:srgbClr val="00CCCC"/>
          </a:solidFill>
          <a:ln w="381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7" name="Text 4"/>
          <p:cNvSpPr txBox="1"/>
          <p:nvPr/>
        </p:nvSpPr>
        <p:spPr>
          <a:xfrm>
            <a:off x="3383280" y="2377440"/>
            <a:ext cx="1645920" cy="1920240"/>
          </a:xfrm>
          <a:prstGeom prst="rect">
            <a:avLst/>
          </a:prstGeom>
          <a:noFill/>
          <a:ln/>
        </p:spPr>
        <p:txBody>
          <a:bodyPr wrap="square" lIns="0" tIns="0" rIns="0" bIns="0" rtlCol="0" anchor="ctr"/>
          <a:lstStyle/>
          <a:p>
            <a:pPr marL="0" indent="0" algn="ctr">
              <a:buNone/>
            </a:pPr>
            <a:r>
              <a:rPr lang="en-US" sz="1700" b="1" dirty="0">
                <a:solidFill>
                  <a:srgbClr val="0B2A4A"/>
                </a:solidFill>
                <a:latin typeface="Arial" pitchFamily="34" charset="0"/>
                <a:ea typeface="Arial" pitchFamily="34" charset="-122"/>
                <a:cs typeface="Arial" pitchFamily="34" charset="-120"/>
              </a:rPr>
              <a:t>Choosing</a:t>
            </a:r>
            <a:endParaRPr lang="en-US" sz="1700" dirty="0"/>
          </a:p>
          <a:p>
            <a:pPr marL="0" indent="0" algn="ctr">
              <a:buNone/>
            </a:pPr>
            <a:r>
              <a:rPr lang="en-US" sz="1700" b="1" dirty="0">
                <a:solidFill>
                  <a:srgbClr val="0B2A4A"/>
                </a:solidFill>
                <a:latin typeface="Arial" pitchFamily="34" charset="0"/>
                <a:ea typeface="Arial" pitchFamily="34" charset="-122"/>
                <a:cs typeface="Arial" pitchFamily="34" charset="-120"/>
              </a:rPr>
              <a:t>post-16</a:t>
            </a:r>
            <a:endParaRPr lang="en-US" sz="1700" dirty="0"/>
          </a:p>
        </p:txBody>
      </p:sp>
      <p:pic>
        <p:nvPicPr>
          <p:cNvPr id="8" name="arrow" descr="preencoded.png"/>
          <p:cNvPicPr>
            <a:picLocks noChangeAspect="1"/>
          </p:cNvPicPr>
          <p:nvPr/>
        </p:nvPicPr>
        <p:blipFill>
          <a:blip r:embed="rId3"/>
          <a:stretch>
            <a:fillRect/>
          </a:stretch>
        </p:blipFill>
        <p:spPr>
          <a:xfrm>
            <a:off x="5212080" y="3429000"/>
            <a:ext cx="457200" cy="457200"/>
          </a:xfrm>
          <a:prstGeom prst="rect">
            <a:avLst/>
          </a:prstGeom>
        </p:spPr>
      </p:pic>
      <p:sp>
        <p:nvSpPr>
          <p:cNvPr id="9" name="Choosing post-18"/>
          <p:cNvSpPr/>
          <p:nvPr/>
        </p:nvSpPr>
        <p:spPr>
          <a:xfrm>
            <a:off x="5760720" y="3291840"/>
            <a:ext cx="1920240" cy="1920240"/>
          </a:xfrm>
          <a:prstGeom prst="ellipse">
            <a:avLst/>
          </a:prstGeom>
          <a:solidFill>
            <a:srgbClr val="FF6600"/>
          </a:solidFill>
          <a:ln w="381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0" name="Text 6"/>
          <p:cNvSpPr txBox="1"/>
          <p:nvPr/>
        </p:nvSpPr>
        <p:spPr>
          <a:xfrm>
            <a:off x="5897880" y="3291840"/>
            <a:ext cx="1645920" cy="1920240"/>
          </a:xfrm>
          <a:prstGeom prst="rect">
            <a:avLst/>
          </a:prstGeom>
          <a:noFill/>
          <a:ln/>
        </p:spPr>
        <p:txBody>
          <a:bodyPr wrap="square" lIns="0" tIns="0" rIns="0" bIns="0" rtlCol="0" anchor="ctr"/>
          <a:lstStyle/>
          <a:p>
            <a:pPr marL="0" indent="0" algn="ctr">
              <a:buNone/>
            </a:pPr>
            <a:r>
              <a:rPr lang="en-US" sz="1700" b="1" dirty="0">
                <a:solidFill>
                  <a:srgbClr val="FFFFFF"/>
                </a:solidFill>
                <a:latin typeface="Arial" pitchFamily="34" charset="0"/>
                <a:ea typeface="Arial" pitchFamily="34" charset="-122"/>
                <a:cs typeface="Arial" pitchFamily="34" charset="-120"/>
              </a:rPr>
              <a:t>Choosing</a:t>
            </a:r>
            <a:endParaRPr lang="en-US" sz="1700" dirty="0"/>
          </a:p>
          <a:p>
            <a:pPr marL="0" indent="0" algn="ctr">
              <a:buNone/>
            </a:pPr>
            <a:r>
              <a:rPr lang="en-US" sz="1700" b="1" dirty="0">
                <a:solidFill>
                  <a:srgbClr val="FFFFFF"/>
                </a:solidFill>
                <a:latin typeface="Arial" pitchFamily="34" charset="0"/>
                <a:ea typeface="Arial" pitchFamily="34" charset="-122"/>
                <a:cs typeface="Arial" pitchFamily="34" charset="-120"/>
              </a:rPr>
              <a:t>post-18</a:t>
            </a:r>
            <a:endParaRPr lang="en-US" sz="1700" dirty="0"/>
          </a:p>
        </p:txBody>
      </p:sp>
      <p:pic>
        <p:nvPicPr>
          <p:cNvPr id="11" name="Hairdresser" descr="Hairdresser"/>
          <p:cNvPicPr>
            <a:picLocks noChangeAspect="1"/>
          </p:cNvPicPr>
          <p:nvPr/>
        </p:nvPicPr>
        <p:blipFill>
          <a:blip r:embed="rId4"/>
          <a:srcRect/>
          <a:stretch/>
        </p:blipFill>
        <p:spPr>
          <a:xfrm>
            <a:off x="8229600" y="1463040"/>
            <a:ext cx="1627632" cy="1691640"/>
          </a:xfrm>
          <a:prstGeom prst="rect">
            <a:avLst/>
          </a:prstGeom>
        </p:spPr>
      </p:pic>
      <p:pic>
        <p:nvPicPr>
          <p:cNvPr id="12" name="Nursery worker" descr="Nursery worker"/>
          <p:cNvPicPr>
            <a:picLocks noChangeAspect="1"/>
          </p:cNvPicPr>
          <p:nvPr/>
        </p:nvPicPr>
        <p:blipFill>
          <a:blip r:embed="rId5"/>
          <a:srcRect/>
          <a:stretch/>
        </p:blipFill>
        <p:spPr>
          <a:xfrm>
            <a:off x="9966960" y="1463040"/>
            <a:ext cx="1627632" cy="1691640"/>
          </a:xfrm>
          <a:prstGeom prst="rect">
            <a:avLst/>
          </a:prstGeom>
        </p:spPr>
      </p:pic>
      <p:pic>
        <p:nvPicPr>
          <p:cNvPr id="13" name="Retail" descr="Retail"/>
          <p:cNvPicPr>
            <a:picLocks noChangeAspect="1"/>
          </p:cNvPicPr>
          <p:nvPr/>
        </p:nvPicPr>
        <p:blipFill>
          <a:blip r:embed="rId6"/>
          <a:srcRect/>
          <a:stretch/>
        </p:blipFill>
        <p:spPr>
          <a:xfrm>
            <a:off x="8229600" y="3291840"/>
            <a:ext cx="1627632" cy="1691640"/>
          </a:xfrm>
          <a:prstGeom prst="rect">
            <a:avLst/>
          </a:prstGeom>
        </p:spPr>
      </p:pic>
      <p:pic>
        <p:nvPicPr>
          <p:cNvPr id="14" name="Engineering" descr="Engineering"/>
          <p:cNvPicPr>
            <a:picLocks noChangeAspect="1"/>
          </p:cNvPicPr>
          <p:nvPr/>
        </p:nvPicPr>
        <p:blipFill>
          <a:blip r:embed="rId7"/>
          <a:srcRect/>
          <a:stretch/>
        </p:blipFill>
        <p:spPr>
          <a:xfrm>
            <a:off x="9966960" y="3291840"/>
            <a:ext cx="1627632" cy="1691640"/>
          </a:xfrm>
          <a:prstGeom prst="rect">
            <a:avLst/>
          </a:prstGeom>
        </p:spPr>
      </p:pic>
      <p:sp>
        <p:nvSpPr>
          <p:cNvPr id="15" name="question bar"/>
          <p:cNvSpPr/>
          <p:nvPr/>
        </p:nvSpPr>
        <p:spPr>
          <a:xfrm>
            <a:off x="548640" y="5440680"/>
            <a:ext cx="11091672" cy="685800"/>
          </a:xfrm>
          <a:prstGeom prst="roundRect">
            <a:avLst>
              <a:gd name="adj" fmla="val 16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16" name="question circle"/>
          <p:cNvSpPr/>
          <p:nvPr/>
        </p:nvSpPr>
        <p:spPr>
          <a:xfrm>
            <a:off x="731520" y="5545836"/>
            <a:ext cx="475488" cy="475488"/>
          </a:xfrm>
          <a:prstGeom prst="ellipse">
            <a:avLst/>
          </a:prstGeom>
          <a:solidFill>
            <a:srgbClr val="5F295F"/>
          </a:solidFill>
          <a:ln w="12700">
            <a:solidFill>
              <a:srgbClr val="5F295F"/>
            </a:solidFill>
            <a:prstDash val="solid"/>
          </a:ln>
        </p:spPr>
        <p:txBody>
          <a:bodyPr/>
          <a:lstStyle/>
          <a:p>
            <a:endParaRPr lang="en-GB"/>
          </a:p>
        </p:txBody>
      </p:sp>
      <p:pic>
        <p:nvPicPr>
          <p:cNvPr id="17" name="question icon" descr="preencoded.png"/>
          <p:cNvPicPr>
            <a:picLocks noChangeAspect="1"/>
          </p:cNvPicPr>
          <p:nvPr/>
        </p:nvPicPr>
        <p:blipFill>
          <a:blip r:embed="rId8"/>
          <a:stretch>
            <a:fillRect/>
          </a:stretch>
        </p:blipFill>
        <p:spPr>
          <a:xfrm>
            <a:off x="845637" y="5659953"/>
            <a:ext cx="247254" cy="247254"/>
          </a:xfrm>
          <a:prstGeom prst="rect">
            <a:avLst/>
          </a:prstGeom>
        </p:spPr>
      </p:pic>
      <p:sp>
        <p:nvSpPr>
          <p:cNvPr id="18" name="Text 9"/>
          <p:cNvSpPr txBox="1"/>
          <p:nvPr/>
        </p:nvSpPr>
        <p:spPr>
          <a:xfrm>
            <a:off x="1371600" y="5440680"/>
            <a:ext cx="10085832" cy="6858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Work experience can help you decide on future courses and jobs.</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Why do work experience?</a:t>
            </a:r>
            <a:endParaRPr lang="en-US" sz="3200" dirty="0"/>
          </a:p>
        </p:txBody>
      </p:sp>
      <p:sp>
        <p:nvSpPr>
          <p:cNvPr id="3" name="To find out about a company"/>
          <p:cNvSpPr/>
          <p:nvPr/>
        </p:nvSpPr>
        <p:spPr>
          <a:xfrm>
            <a:off x="548640" y="1463040"/>
            <a:ext cx="5440680" cy="1783080"/>
          </a:xfrm>
          <a:prstGeom prst="roundRect">
            <a:avLst>
              <a:gd name="adj" fmla="val 6154"/>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4" name="To find out about a company circle"/>
          <p:cNvSpPr/>
          <p:nvPr/>
        </p:nvSpPr>
        <p:spPr>
          <a:xfrm>
            <a:off x="868680" y="1874520"/>
            <a:ext cx="960120" cy="960120"/>
          </a:xfrm>
          <a:prstGeom prst="ellipse">
            <a:avLst/>
          </a:prstGeom>
          <a:solidFill>
            <a:srgbClr val="0072BA"/>
          </a:solidFill>
          <a:ln w="12700">
            <a:solidFill>
              <a:srgbClr val="0072BA"/>
            </a:solidFill>
            <a:prstDash val="solid"/>
          </a:ln>
        </p:spPr>
        <p:txBody>
          <a:bodyPr/>
          <a:lstStyle/>
          <a:p>
            <a:endParaRPr lang="en-GB"/>
          </a:p>
        </p:txBody>
      </p:sp>
      <p:pic>
        <p:nvPicPr>
          <p:cNvPr id="5" name="To find out about a company icon" descr="preencoded.png"/>
          <p:cNvPicPr>
            <a:picLocks noChangeAspect="1"/>
          </p:cNvPicPr>
          <p:nvPr/>
        </p:nvPicPr>
        <p:blipFill>
          <a:blip r:embed="rId3"/>
          <a:stretch>
            <a:fillRect/>
          </a:stretch>
        </p:blipFill>
        <p:spPr>
          <a:xfrm>
            <a:off x="1099109" y="2104949"/>
            <a:ext cx="499262" cy="499262"/>
          </a:xfrm>
          <a:prstGeom prst="rect">
            <a:avLst/>
          </a:prstGeom>
        </p:spPr>
      </p:pic>
      <p:sp>
        <p:nvSpPr>
          <p:cNvPr id="6" name="Text 3"/>
          <p:cNvSpPr txBox="1"/>
          <p:nvPr/>
        </p:nvSpPr>
        <p:spPr>
          <a:xfrm>
            <a:off x="2103120" y="1463040"/>
            <a:ext cx="3657600" cy="1783080"/>
          </a:xfrm>
          <a:prstGeom prst="rect">
            <a:avLst/>
          </a:prstGeom>
          <a:noFill/>
          <a:ln/>
        </p:spPr>
        <p:txBody>
          <a:bodyPr wrap="square" lIns="0" tIns="0" rIns="0" bIns="0" rtlCol="0" anchor="ctr"/>
          <a:lstStyle/>
          <a:p>
            <a:pPr marL="0" indent="0">
              <a:buNone/>
            </a:pPr>
            <a:r>
              <a:rPr lang="en-US" sz="2400" b="1" dirty="0">
                <a:solidFill>
                  <a:srgbClr val="004077"/>
                </a:solidFill>
                <a:latin typeface="Arial" pitchFamily="34" charset="0"/>
                <a:ea typeface="Arial" pitchFamily="34" charset="-122"/>
                <a:cs typeface="Arial" pitchFamily="34" charset="-120"/>
              </a:rPr>
              <a:t>To find out about a company</a:t>
            </a:r>
            <a:endParaRPr lang="en-US" sz="2400" dirty="0"/>
          </a:p>
        </p:txBody>
      </p:sp>
      <p:sp>
        <p:nvSpPr>
          <p:cNvPr id="7" name="To learn and practise skills"/>
          <p:cNvSpPr/>
          <p:nvPr/>
        </p:nvSpPr>
        <p:spPr>
          <a:xfrm>
            <a:off x="6199632" y="1463040"/>
            <a:ext cx="5440680" cy="1783080"/>
          </a:xfrm>
          <a:prstGeom prst="roundRect">
            <a:avLst>
              <a:gd name="adj" fmla="val 6154"/>
            </a:avLst>
          </a:prstGeom>
          <a:solidFill>
            <a:srgbClr val="DAF4E7"/>
          </a:solidFill>
          <a:ln w="12700">
            <a:solidFill>
              <a:srgbClr val="DAF4E7"/>
            </a:solidFill>
            <a:prstDash val="solid"/>
          </a:ln>
          <a:effectLst>
            <a:outerShdw blurRad="76200" dist="25400" dir="5400000" algn="bl" rotWithShape="0">
              <a:srgbClr val="000000">
                <a:alpha val="12000"/>
              </a:srgbClr>
            </a:outerShdw>
          </a:effectLst>
        </p:spPr>
        <p:txBody>
          <a:bodyPr/>
          <a:lstStyle/>
          <a:p>
            <a:endParaRPr lang="en-GB"/>
          </a:p>
        </p:txBody>
      </p:sp>
      <p:sp>
        <p:nvSpPr>
          <p:cNvPr id="8" name="To learn and practise skills circle"/>
          <p:cNvSpPr/>
          <p:nvPr/>
        </p:nvSpPr>
        <p:spPr>
          <a:xfrm>
            <a:off x="6519672" y="1874520"/>
            <a:ext cx="960120" cy="960120"/>
          </a:xfrm>
          <a:prstGeom prst="ellipse">
            <a:avLst/>
          </a:prstGeom>
          <a:solidFill>
            <a:srgbClr val="007A43"/>
          </a:solidFill>
          <a:ln w="12700">
            <a:solidFill>
              <a:srgbClr val="007A43"/>
            </a:solidFill>
            <a:prstDash val="solid"/>
          </a:ln>
        </p:spPr>
        <p:txBody>
          <a:bodyPr/>
          <a:lstStyle/>
          <a:p>
            <a:endParaRPr lang="en-GB"/>
          </a:p>
        </p:txBody>
      </p:sp>
      <p:pic>
        <p:nvPicPr>
          <p:cNvPr id="9" name="To learn and practise skills icon" descr="preencoded.png"/>
          <p:cNvPicPr>
            <a:picLocks noChangeAspect="1"/>
          </p:cNvPicPr>
          <p:nvPr/>
        </p:nvPicPr>
        <p:blipFill>
          <a:blip r:embed="rId4"/>
          <a:stretch>
            <a:fillRect/>
          </a:stretch>
        </p:blipFill>
        <p:spPr>
          <a:xfrm>
            <a:off x="6750101" y="2104949"/>
            <a:ext cx="499262" cy="499262"/>
          </a:xfrm>
          <a:prstGeom prst="rect">
            <a:avLst/>
          </a:prstGeom>
        </p:spPr>
      </p:pic>
      <p:sp>
        <p:nvSpPr>
          <p:cNvPr id="10" name="Text 6"/>
          <p:cNvSpPr txBox="1"/>
          <p:nvPr/>
        </p:nvSpPr>
        <p:spPr>
          <a:xfrm>
            <a:off x="7754112" y="1463040"/>
            <a:ext cx="3657600" cy="1783080"/>
          </a:xfrm>
          <a:prstGeom prst="rect">
            <a:avLst/>
          </a:prstGeom>
          <a:noFill/>
          <a:ln/>
        </p:spPr>
        <p:txBody>
          <a:bodyPr wrap="square" lIns="0" tIns="0" rIns="0" bIns="0" rtlCol="0" anchor="ctr"/>
          <a:lstStyle/>
          <a:p>
            <a:pPr marL="0" indent="0">
              <a:buNone/>
            </a:pPr>
            <a:r>
              <a:rPr lang="en-US" sz="2400" b="1" dirty="0">
                <a:solidFill>
                  <a:srgbClr val="004077"/>
                </a:solidFill>
                <a:latin typeface="Arial" pitchFamily="34" charset="0"/>
                <a:ea typeface="Arial" pitchFamily="34" charset="-122"/>
                <a:cs typeface="Arial" pitchFamily="34" charset="-120"/>
              </a:rPr>
              <a:t>To learn and practise skills</a:t>
            </a:r>
            <a:endParaRPr lang="en-US" sz="2400" dirty="0"/>
          </a:p>
        </p:txBody>
      </p:sp>
      <p:sp>
        <p:nvSpPr>
          <p:cNvPr id="11" name="To try out a job role"/>
          <p:cNvSpPr/>
          <p:nvPr/>
        </p:nvSpPr>
        <p:spPr>
          <a:xfrm>
            <a:off x="548640" y="3474720"/>
            <a:ext cx="5440680" cy="1783080"/>
          </a:xfrm>
          <a:prstGeom prst="roundRect">
            <a:avLst>
              <a:gd name="adj" fmla="val 6154"/>
            </a:avLst>
          </a:prstGeom>
          <a:solidFill>
            <a:srgbClr val="ECDFEC"/>
          </a:solidFill>
          <a:ln w="12700">
            <a:solidFill>
              <a:srgbClr val="ECDFEC"/>
            </a:solidFill>
            <a:prstDash val="solid"/>
          </a:ln>
          <a:effectLst>
            <a:outerShdw blurRad="76200" dist="25400" dir="5400000" algn="bl" rotWithShape="0">
              <a:srgbClr val="000000">
                <a:alpha val="12000"/>
              </a:srgbClr>
            </a:outerShdw>
          </a:effectLst>
        </p:spPr>
        <p:txBody>
          <a:bodyPr/>
          <a:lstStyle/>
          <a:p>
            <a:endParaRPr lang="en-GB"/>
          </a:p>
        </p:txBody>
      </p:sp>
      <p:sp>
        <p:nvSpPr>
          <p:cNvPr id="12" name="To try out a job role circle"/>
          <p:cNvSpPr/>
          <p:nvPr/>
        </p:nvSpPr>
        <p:spPr>
          <a:xfrm>
            <a:off x="868680" y="3886200"/>
            <a:ext cx="960120" cy="960120"/>
          </a:xfrm>
          <a:prstGeom prst="ellipse">
            <a:avLst/>
          </a:prstGeom>
          <a:solidFill>
            <a:srgbClr val="5F295F"/>
          </a:solidFill>
          <a:ln w="12700">
            <a:solidFill>
              <a:srgbClr val="5F295F"/>
            </a:solidFill>
            <a:prstDash val="solid"/>
          </a:ln>
        </p:spPr>
        <p:txBody>
          <a:bodyPr/>
          <a:lstStyle/>
          <a:p>
            <a:endParaRPr lang="en-GB"/>
          </a:p>
        </p:txBody>
      </p:sp>
      <p:pic>
        <p:nvPicPr>
          <p:cNvPr id="13" name="To try out a job role icon" descr="preencoded.png"/>
          <p:cNvPicPr>
            <a:picLocks noChangeAspect="1"/>
          </p:cNvPicPr>
          <p:nvPr/>
        </p:nvPicPr>
        <p:blipFill>
          <a:blip r:embed="rId5"/>
          <a:stretch>
            <a:fillRect/>
          </a:stretch>
        </p:blipFill>
        <p:spPr>
          <a:xfrm>
            <a:off x="1099109" y="4116629"/>
            <a:ext cx="499262" cy="499262"/>
          </a:xfrm>
          <a:prstGeom prst="rect">
            <a:avLst/>
          </a:prstGeom>
        </p:spPr>
      </p:pic>
      <p:sp>
        <p:nvSpPr>
          <p:cNvPr id="14" name="Text 9"/>
          <p:cNvSpPr txBox="1"/>
          <p:nvPr/>
        </p:nvSpPr>
        <p:spPr>
          <a:xfrm>
            <a:off x="2103120" y="3474720"/>
            <a:ext cx="3657600" cy="1783080"/>
          </a:xfrm>
          <a:prstGeom prst="rect">
            <a:avLst/>
          </a:prstGeom>
          <a:noFill/>
          <a:ln/>
        </p:spPr>
        <p:txBody>
          <a:bodyPr wrap="square" lIns="0" tIns="0" rIns="0" bIns="0" rtlCol="0" anchor="ctr"/>
          <a:lstStyle/>
          <a:p>
            <a:pPr marL="0" indent="0">
              <a:buNone/>
            </a:pPr>
            <a:r>
              <a:rPr lang="en-US" sz="2400" b="1" dirty="0">
                <a:solidFill>
                  <a:srgbClr val="004077"/>
                </a:solidFill>
                <a:latin typeface="Arial" pitchFamily="34" charset="0"/>
                <a:ea typeface="Arial" pitchFamily="34" charset="-122"/>
                <a:cs typeface="Arial" pitchFamily="34" charset="-120"/>
              </a:rPr>
              <a:t>To try out a job role</a:t>
            </a:r>
            <a:endParaRPr lang="en-US" sz="2400" dirty="0"/>
          </a:p>
        </p:txBody>
      </p:sp>
      <p:sp>
        <p:nvSpPr>
          <p:cNvPr id="15" name="To be seen as a future worker"/>
          <p:cNvSpPr/>
          <p:nvPr/>
        </p:nvSpPr>
        <p:spPr>
          <a:xfrm>
            <a:off x="6199632" y="3474720"/>
            <a:ext cx="5440680" cy="1783080"/>
          </a:xfrm>
          <a:prstGeom prst="roundRect">
            <a:avLst>
              <a:gd name="adj" fmla="val 6154"/>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16" name="To be seen as a future worker circle"/>
          <p:cNvSpPr/>
          <p:nvPr/>
        </p:nvSpPr>
        <p:spPr>
          <a:xfrm>
            <a:off x="6519672" y="3886200"/>
            <a:ext cx="960120" cy="960120"/>
          </a:xfrm>
          <a:prstGeom prst="ellipse">
            <a:avLst/>
          </a:prstGeom>
          <a:solidFill>
            <a:srgbClr val="B07D00"/>
          </a:solidFill>
          <a:ln w="12700">
            <a:solidFill>
              <a:srgbClr val="B07D00"/>
            </a:solidFill>
            <a:prstDash val="solid"/>
          </a:ln>
        </p:spPr>
        <p:txBody>
          <a:bodyPr/>
          <a:lstStyle/>
          <a:p>
            <a:endParaRPr lang="en-GB"/>
          </a:p>
        </p:txBody>
      </p:sp>
      <p:pic>
        <p:nvPicPr>
          <p:cNvPr id="17" name="To be seen as a future worker icon" descr="preencoded.png"/>
          <p:cNvPicPr>
            <a:picLocks noChangeAspect="1"/>
          </p:cNvPicPr>
          <p:nvPr/>
        </p:nvPicPr>
        <p:blipFill>
          <a:blip r:embed="rId6"/>
          <a:stretch>
            <a:fillRect/>
          </a:stretch>
        </p:blipFill>
        <p:spPr>
          <a:xfrm>
            <a:off x="6750101" y="4116629"/>
            <a:ext cx="499262" cy="499262"/>
          </a:xfrm>
          <a:prstGeom prst="rect">
            <a:avLst/>
          </a:prstGeom>
        </p:spPr>
      </p:pic>
      <p:sp>
        <p:nvSpPr>
          <p:cNvPr id="18" name="Text 12"/>
          <p:cNvSpPr txBox="1"/>
          <p:nvPr/>
        </p:nvSpPr>
        <p:spPr>
          <a:xfrm>
            <a:off x="7754112" y="3474720"/>
            <a:ext cx="3657600" cy="1783080"/>
          </a:xfrm>
          <a:prstGeom prst="rect">
            <a:avLst/>
          </a:prstGeom>
          <a:noFill/>
          <a:ln/>
        </p:spPr>
        <p:txBody>
          <a:bodyPr wrap="square" lIns="0" tIns="0" rIns="0" bIns="0" rtlCol="0" anchor="ctr"/>
          <a:lstStyle/>
          <a:p>
            <a:pPr marL="0" indent="0">
              <a:buNone/>
            </a:pPr>
            <a:r>
              <a:rPr lang="en-US" sz="2400" b="1" dirty="0">
                <a:solidFill>
                  <a:srgbClr val="004077"/>
                </a:solidFill>
                <a:latin typeface="Arial" pitchFamily="34" charset="0"/>
                <a:ea typeface="Arial" pitchFamily="34" charset="-122"/>
                <a:cs typeface="Arial" pitchFamily="34" charset="-120"/>
              </a:rPr>
              <a:t>To be seen as a future worker</a:t>
            </a:r>
            <a:endParaRPr lang="en-US" sz="2400" dirty="0"/>
          </a:p>
        </p:txBody>
      </p:sp>
      <p:sp>
        <p:nvSpPr>
          <p:cNvPr id="19" name="question bar"/>
          <p:cNvSpPr/>
          <p:nvPr/>
        </p:nvSpPr>
        <p:spPr>
          <a:xfrm>
            <a:off x="548640" y="5486400"/>
            <a:ext cx="11091672" cy="640080"/>
          </a:xfrm>
          <a:prstGeom prst="roundRect">
            <a:avLst>
              <a:gd name="adj" fmla="val 17143"/>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20" name="question circle"/>
          <p:cNvSpPr/>
          <p:nvPr/>
        </p:nvSpPr>
        <p:spPr>
          <a:xfrm>
            <a:off x="731520" y="5568696"/>
            <a:ext cx="475488" cy="475488"/>
          </a:xfrm>
          <a:prstGeom prst="ellipse">
            <a:avLst/>
          </a:prstGeom>
          <a:solidFill>
            <a:srgbClr val="5F295F"/>
          </a:solidFill>
          <a:ln w="12700">
            <a:solidFill>
              <a:srgbClr val="5F295F"/>
            </a:solidFill>
            <a:prstDash val="solid"/>
          </a:ln>
        </p:spPr>
        <p:txBody>
          <a:bodyPr/>
          <a:lstStyle/>
          <a:p>
            <a:endParaRPr lang="en-GB"/>
          </a:p>
        </p:txBody>
      </p:sp>
      <p:pic>
        <p:nvPicPr>
          <p:cNvPr id="21" name="question icon" descr="preencoded.png"/>
          <p:cNvPicPr>
            <a:picLocks noChangeAspect="1"/>
          </p:cNvPicPr>
          <p:nvPr/>
        </p:nvPicPr>
        <p:blipFill>
          <a:blip r:embed="rId7"/>
          <a:stretch>
            <a:fillRect/>
          </a:stretch>
        </p:blipFill>
        <p:spPr>
          <a:xfrm>
            <a:off x="845637" y="5682813"/>
            <a:ext cx="247254" cy="247254"/>
          </a:xfrm>
          <a:prstGeom prst="rect">
            <a:avLst/>
          </a:prstGeom>
        </p:spPr>
      </p:pic>
      <p:sp>
        <p:nvSpPr>
          <p:cNvPr id="22" name="Text 15"/>
          <p:cNvSpPr txBox="1"/>
          <p:nvPr/>
        </p:nvSpPr>
        <p:spPr>
          <a:xfrm>
            <a:off x="1371600" y="5486400"/>
            <a:ext cx="10085832" cy="64008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What other reasons can you think of?</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ppt_x"/>
                                          </p:val>
                                        </p:tav>
                                        <p:tav tm="100000">
                                          <p:val>
                                            <p:strVal val="#ppt_x"/>
                                          </p:val>
                                        </p:tav>
                                      </p:tavLst>
                                    </p:anim>
                                    <p:anim calcmode="lin" valueType="num">
                                      <p:cBhvr additive="base">
                                        <p:cTn id="48" dur="500" fill="hold"/>
                                        <p:tgtEl>
                                          <p:spTgt spid="16"/>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ppt_x"/>
                                          </p:val>
                                        </p:tav>
                                        <p:tav tm="100000">
                                          <p:val>
                                            <p:strVal val="#ppt_x"/>
                                          </p:val>
                                        </p:tav>
                                      </p:tavLst>
                                    </p:anim>
                                    <p:anim calcmode="lin" valueType="num">
                                      <p:cBhvr additive="base">
                                        <p:cTn id="52" dur="500" fill="hold"/>
                                        <p:tgtEl>
                                          <p:spTgt spid="1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ppt_x"/>
                                          </p:val>
                                        </p:tav>
                                        <p:tav tm="100000">
                                          <p:val>
                                            <p:strVal val="#ppt_x"/>
                                          </p:val>
                                        </p:tav>
                                      </p:tavLst>
                                    </p:anim>
                                    <p:anim calcmode="lin" valueType="num">
                                      <p:cBhvr additive="base">
                                        <p:cTn id="5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ppt_x"/>
                                          </p:val>
                                        </p:tav>
                                        <p:tav tm="100000">
                                          <p:val>
                                            <p:strVal val="#ppt_x"/>
                                          </p:val>
                                        </p:tav>
                                      </p:tavLst>
                                    </p:anim>
                                    <p:anim calcmode="lin" valueType="num">
                                      <p:cBhvr additive="base">
                                        <p:cTn id="62" dur="500" fill="hold"/>
                                        <p:tgtEl>
                                          <p:spTgt spid="19"/>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500" fill="hold"/>
                                        <p:tgtEl>
                                          <p:spTgt spid="20"/>
                                        </p:tgtEl>
                                        <p:attrNameLst>
                                          <p:attrName>ppt_x</p:attrName>
                                        </p:attrNameLst>
                                      </p:cBhvr>
                                      <p:tavLst>
                                        <p:tav tm="0">
                                          <p:val>
                                            <p:strVal val="#ppt_x"/>
                                          </p:val>
                                        </p:tav>
                                        <p:tav tm="100000">
                                          <p:val>
                                            <p:strVal val="#ppt_x"/>
                                          </p:val>
                                        </p:tav>
                                      </p:tavLst>
                                    </p:anim>
                                    <p:anim calcmode="lin" valueType="num">
                                      <p:cBhvr additive="base">
                                        <p:cTn id="66" dur="500" fill="hold"/>
                                        <p:tgtEl>
                                          <p:spTgt spid="20"/>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additive="base">
                                        <p:cTn id="69" dur="500" fill="hold"/>
                                        <p:tgtEl>
                                          <p:spTgt spid="21"/>
                                        </p:tgtEl>
                                        <p:attrNameLst>
                                          <p:attrName>ppt_x</p:attrName>
                                        </p:attrNameLst>
                                      </p:cBhvr>
                                      <p:tavLst>
                                        <p:tav tm="0">
                                          <p:val>
                                            <p:strVal val="#ppt_x"/>
                                          </p:val>
                                        </p:tav>
                                        <p:tav tm="100000">
                                          <p:val>
                                            <p:strVal val="#ppt_x"/>
                                          </p:val>
                                        </p:tav>
                                      </p:tavLst>
                                    </p:anim>
                                    <p:anim calcmode="lin" valueType="num">
                                      <p:cBhvr additive="base">
                                        <p:cTn id="70" dur="500" fill="hold"/>
                                        <p:tgtEl>
                                          <p:spTgt spid="21"/>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additive="base">
                                        <p:cTn id="73" dur="500" fill="hold"/>
                                        <p:tgtEl>
                                          <p:spTgt spid="22"/>
                                        </p:tgtEl>
                                        <p:attrNameLst>
                                          <p:attrName>ppt_x</p:attrName>
                                        </p:attrNameLst>
                                      </p:cBhvr>
                                      <p:tavLst>
                                        <p:tav tm="0">
                                          <p:val>
                                            <p:strVal val="#ppt_x"/>
                                          </p:val>
                                        </p:tav>
                                        <p:tav tm="100000">
                                          <p:val>
                                            <p:strVal val="#ppt_x"/>
                                          </p:val>
                                        </p:tav>
                                      </p:tavLst>
                                    </p:anim>
                                    <p:anim calcmode="lin" valueType="num">
                                      <p:cBhvr additive="base">
                                        <p:cTn id="7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12" grpId="0" animBg="1"/>
      <p:bldP spid="14" grpId="0" animBg="1"/>
      <p:bldP spid="15" grpId="0" animBg="1"/>
      <p:bldP spid="16" grpId="0" animBg="1"/>
      <p:bldP spid="18" grpId="0" animBg="1"/>
      <p:bldP spid="19" grpId="0" animBg="1"/>
      <p:bldP spid="20" grpId="0" animBg="1"/>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Work experience can help answer…</a:t>
            </a:r>
            <a:endParaRPr lang="en-US" sz="3200" dirty="0"/>
          </a:p>
        </p:txBody>
      </p:sp>
      <p:sp>
        <p:nvSpPr>
          <p:cNvPr id="3" name="question 1"/>
          <p:cNvSpPr/>
          <p:nvPr/>
        </p:nvSpPr>
        <p:spPr>
          <a:xfrm>
            <a:off x="548640" y="1463040"/>
            <a:ext cx="3547872" cy="1645920"/>
          </a:xfrm>
          <a:prstGeom prst="roundRect">
            <a:avLst>
              <a:gd name="adj" fmla="val 666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accent"/>
          <p:cNvSpPr/>
          <p:nvPr/>
        </p:nvSpPr>
        <p:spPr>
          <a:xfrm>
            <a:off x="548640" y="1463040"/>
            <a:ext cx="128016" cy="1645920"/>
          </a:xfrm>
          <a:prstGeom prst="rect">
            <a:avLst/>
          </a:prstGeom>
          <a:solidFill>
            <a:srgbClr val="FF6600"/>
          </a:solidFill>
          <a:ln w="12700">
            <a:solidFill>
              <a:srgbClr val="FF6600"/>
            </a:solidFill>
            <a:prstDash val="solid"/>
          </a:ln>
        </p:spPr>
        <p:txBody>
          <a:bodyPr/>
          <a:lstStyle/>
          <a:p>
            <a:endParaRPr lang="en-GB"/>
          </a:p>
        </p:txBody>
      </p:sp>
      <p:sp>
        <p:nvSpPr>
          <p:cNvPr id="5" name="question mark circle"/>
          <p:cNvSpPr/>
          <p:nvPr/>
        </p:nvSpPr>
        <p:spPr>
          <a:xfrm>
            <a:off x="868680" y="1965960"/>
            <a:ext cx="640080" cy="640080"/>
          </a:xfrm>
          <a:prstGeom prst="ellipse">
            <a:avLst/>
          </a:prstGeom>
          <a:solidFill>
            <a:srgbClr val="FF6600"/>
          </a:solidFill>
          <a:ln w="12700">
            <a:solidFill>
              <a:srgbClr val="FF6600"/>
            </a:solidFill>
            <a:prstDash val="solid"/>
          </a:ln>
        </p:spPr>
        <p:txBody>
          <a:bodyPr/>
          <a:lstStyle/>
          <a:p>
            <a:endParaRPr lang="en-GB"/>
          </a:p>
        </p:txBody>
      </p:sp>
      <p:pic>
        <p:nvPicPr>
          <p:cNvPr id="6" name="question mark icon" descr="preencoded.png"/>
          <p:cNvPicPr>
            <a:picLocks noChangeAspect="1"/>
          </p:cNvPicPr>
          <p:nvPr/>
        </p:nvPicPr>
        <p:blipFill>
          <a:blip r:embed="rId3"/>
          <a:stretch>
            <a:fillRect/>
          </a:stretch>
        </p:blipFill>
        <p:spPr>
          <a:xfrm>
            <a:off x="1022299" y="2119579"/>
            <a:ext cx="332842" cy="332842"/>
          </a:xfrm>
          <a:prstGeom prst="rect">
            <a:avLst/>
          </a:prstGeom>
        </p:spPr>
      </p:pic>
      <p:sp>
        <p:nvSpPr>
          <p:cNvPr id="7" name="Text 4"/>
          <p:cNvSpPr txBox="1"/>
          <p:nvPr/>
        </p:nvSpPr>
        <p:spPr>
          <a:xfrm>
            <a:off x="1691640" y="1463040"/>
            <a:ext cx="2286000" cy="1645920"/>
          </a:xfrm>
          <a:prstGeom prst="rect">
            <a:avLst/>
          </a:prstGeom>
          <a:noFill/>
          <a:ln/>
        </p:spPr>
        <p:txBody>
          <a:bodyPr wrap="square" lIns="0" tIns="0" rIns="0" bIns="0" rtlCol="0" anchor="ctr"/>
          <a:lstStyle/>
          <a:p>
            <a:pPr marL="0" indent="0">
              <a:buNone/>
            </a:pPr>
            <a:r>
              <a:rPr lang="en-US" sz="1900" b="1" dirty="0">
                <a:solidFill>
                  <a:srgbClr val="004077"/>
                </a:solidFill>
                <a:latin typeface="Arial" pitchFamily="34" charset="0"/>
                <a:ea typeface="Arial" pitchFamily="34" charset="-122"/>
                <a:cs typeface="Arial" pitchFamily="34" charset="-120"/>
              </a:rPr>
              <a:t>Is this the sort of job I like?</a:t>
            </a:r>
            <a:endParaRPr lang="en-US" sz="1900" dirty="0"/>
          </a:p>
        </p:txBody>
      </p:sp>
      <p:sp>
        <p:nvSpPr>
          <p:cNvPr id="8" name="question 2"/>
          <p:cNvSpPr/>
          <p:nvPr/>
        </p:nvSpPr>
        <p:spPr>
          <a:xfrm>
            <a:off x="4320540" y="1463040"/>
            <a:ext cx="3547872" cy="1645920"/>
          </a:xfrm>
          <a:prstGeom prst="roundRect">
            <a:avLst>
              <a:gd name="adj" fmla="val 666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9" name="accent"/>
          <p:cNvSpPr/>
          <p:nvPr/>
        </p:nvSpPr>
        <p:spPr>
          <a:xfrm>
            <a:off x="4320540" y="1463040"/>
            <a:ext cx="128016" cy="1645920"/>
          </a:xfrm>
          <a:prstGeom prst="rect">
            <a:avLst/>
          </a:prstGeom>
          <a:solidFill>
            <a:srgbClr val="00AF61"/>
          </a:solidFill>
          <a:ln w="12700">
            <a:solidFill>
              <a:srgbClr val="00AF61"/>
            </a:solidFill>
            <a:prstDash val="solid"/>
          </a:ln>
        </p:spPr>
        <p:txBody>
          <a:bodyPr/>
          <a:lstStyle/>
          <a:p>
            <a:endParaRPr lang="en-GB"/>
          </a:p>
        </p:txBody>
      </p:sp>
      <p:sp>
        <p:nvSpPr>
          <p:cNvPr id="10" name="question mark circle"/>
          <p:cNvSpPr/>
          <p:nvPr/>
        </p:nvSpPr>
        <p:spPr>
          <a:xfrm>
            <a:off x="4640580" y="1965960"/>
            <a:ext cx="640080" cy="640080"/>
          </a:xfrm>
          <a:prstGeom prst="ellipse">
            <a:avLst/>
          </a:prstGeom>
          <a:solidFill>
            <a:srgbClr val="00AF61"/>
          </a:solidFill>
          <a:ln w="12700">
            <a:solidFill>
              <a:srgbClr val="00AF61"/>
            </a:solidFill>
            <a:prstDash val="solid"/>
          </a:ln>
        </p:spPr>
        <p:txBody>
          <a:bodyPr/>
          <a:lstStyle/>
          <a:p>
            <a:endParaRPr lang="en-GB"/>
          </a:p>
        </p:txBody>
      </p:sp>
      <p:pic>
        <p:nvPicPr>
          <p:cNvPr id="11" name="question mark icon" descr="preencoded.png"/>
          <p:cNvPicPr>
            <a:picLocks noChangeAspect="1"/>
          </p:cNvPicPr>
          <p:nvPr/>
        </p:nvPicPr>
        <p:blipFill>
          <a:blip r:embed="rId3"/>
          <a:stretch>
            <a:fillRect/>
          </a:stretch>
        </p:blipFill>
        <p:spPr>
          <a:xfrm>
            <a:off x="4794199" y="2119579"/>
            <a:ext cx="332842" cy="332842"/>
          </a:xfrm>
          <a:prstGeom prst="rect">
            <a:avLst/>
          </a:prstGeom>
        </p:spPr>
      </p:pic>
      <p:sp>
        <p:nvSpPr>
          <p:cNvPr id="12" name="Text 8"/>
          <p:cNvSpPr txBox="1"/>
          <p:nvPr/>
        </p:nvSpPr>
        <p:spPr>
          <a:xfrm>
            <a:off x="5463540" y="1463040"/>
            <a:ext cx="2286000" cy="1645920"/>
          </a:xfrm>
          <a:prstGeom prst="rect">
            <a:avLst/>
          </a:prstGeom>
          <a:noFill/>
          <a:ln/>
        </p:spPr>
        <p:txBody>
          <a:bodyPr wrap="square" lIns="0" tIns="0" rIns="0" bIns="0" rtlCol="0" anchor="ctr"/>
          <a:lstStyle/>
          <a:p>
            <a:pPr marL="0" indent="0">
              <a:buNone/>
            </a:pPr>
            <a:r>
              <a:rPr lang="en-US" sz="1900" b="1" dirty="0">
                <a:solidFill>
                  <a:srgbClr val="004077"/>
                </a:solidFill>
                <a:latin typeface="Arial" pitchFamily="34" charset="0"/>
                <a:ea typeface="Arial" pitchFamily="34" charset="-122"/>
                <a:cs typeface="Arial" pitchFamily="34" charset="-120"/>
              </a:rPr>
              <a:t>What skills will I need to do it?</a:t>
            </a:r>
            <a:endParaRPr lang="en-US" sz="1900" dirty="0"/>
          </a:p>
        </p:txBody>
      </p:sp>
      <p:sp>
        <p:nvSpPr>
          <p:cNvPr id="13" name="question 3"/>
          <p:cNvSpPr/>
          <p:nvPr/>
        </p:nvSpPr>
        <p:spPr>
          <a:xfrm>
            <a:off x="8092440" y="1463040"/>
            <a:ext cx="3547872" cy="1645920"/>
          </a:xfrm>
          <a:prstGeom prst="roundRect">
            <a:avLst>
              <a:gd name="adj" fmla="val 666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4" name="accent"/>
          <p:cNvSpPr/>
          <p:nvPr/>
        </p:nvSpPr>
        <p:spPr>
          <a:xfrm>
            <a:off x="8092440" y="1463040"/>
            <a:ext cx="128016" cy="1645920"/>
          </a:xfrm>
          <a:prstGeom prst="rect">
            <a:avLst/>
          </a:prstGeom>
          <a:solidFill>
            <a:srgbClr val="00CCCC"/>
          </a:solidFill>
          <a:ln w="12700">
            <a:solidFill>
              <a:srgbClr val="00CCCC"/>
            </a:solidFill>
            <a:prstDash val="solid"/>
          </a:ln>
        </p:spPr>
        <p:txBody>
          <a:bodyPr/>
          <a:lstStyle/>
          <a:p>
            <a:endParaRPr lang="en-GB"/>
          </a:p>
        </p:txBody>
      </p:sp>
      <p:sp>
        <p:nvSpPr>
          <p:cNvPr id="15" name="question mark circle"/>
          <p:cNvSpPr/>
          <p:nvPr/>
        </p:nvSpPr>
        <p:spPr>
          <a:xfrm>
            <a:off x="8412480" y="1965960"/>
            <a:ext cx="640080" cy="640080"/>
          </a:xfrm>
          <a:prstGeom prst="ellipse">
            <a:avLst/>
          </a:prstGeom>
          <a:solidFill>
            <a:srgbClr val="00CCCC"/>
          </a:solidFill>
          <a:ln w="12700">
            <a:solidFill>
              <a:srgbClr val="00CCCC"/>
            </a:solidFill>
            <a:prstDash val="solid"/>
          </a:ln>
        </p:spPr>
        <p:txBody>
          <a:bodyPr/>
          <a:lstStyle/>
          <a:p>
            <a:endParaRPr lang="en-GB"/>
          </a:p>
        </p:txBody>
      </p:sp>
      <p:pic>
        <p:nvPicPr>
          <p:cNvPr id="16" name="question mark icon" descr="preencoded.png"/>
          <p:cNvPicPr>
            <a:picLocks noChangeAspect="1"/>
          </p:cNvPicPr>
          <p:nvPr/>
        </p:nvPicPr>
        <p:blipFill>
          <a:blip r:embed="rId3"/>
          <a:stretch>
            <a:fillRect/>
          </a:stretch>
        </p:blipFill>
        <p:spPr>
          <a:xfrm>
            <a:off x="8566099" y="2119579"/>
            <a:ext cx="332842" cy="332842"/>
          </a:xfrm>
          <a:prstGeom prst="rect">
            <a:avLst/>
          </a:prstGeom>
        </p:spPr>
      </p:pic>
      <p:sp>
        <p:nvSpPr>
          <p:cNvPr id="17" name="Text 12"/>
          <p:cNvSpPr txBox="1"/>
          <p:nvPr/>
        </p:nvSpPr>
        <p:spPr>
          <a:xfrm>
            <a:off x="9235440" y="1463040"/>
            <a:ext cx="2286000" cy="1645920"/>
          </a:xfrm>
          <a:prstGeom prst="rect">
            <a:avLst/>
          </a:prstGeom>
          <a:noFill/>
          <a:ln/>
        </p:spPr>
        <p:txBody>
          <a:bodyPr wrap="square" lIns="0" tIns="0" rIns="0" bIns="0" rtlCol="0" anchor="ctr"/>
          <a:lstStyle/>
          <a:p>
            <a:pPr marL="0" indent="0">
              <a:buNone/>
            </a:pPr>
            <a:r>
              <a:rPr lang="en-US" sz="1900" b="1" dirty="0">
                <a:solidFill>
                  <a:srgbClr val="004077"/>
                </a:solidFill>
                <a:latin typeface="Arial" pitchFamily="34" charset="0"/>
                <a:ea typeface="Arial" pitchFamily="34" charset="-122"/>
                <a:cs typeface="Arial" pitchFamily="34" charset="-120"/>
              </a:rPr>
              <a:t>What is the best way to talk to a boss?</a:t>
            </a:r>
            <a:endParaRPr lang="en-US" sz="1900" dirty="0"/>
          </a:p>
        </p:txBody>
      </p:sp>
      <p:sp>
        <p:nvSpPr>
          <p:cNvPr id="18" name="question 4"/>
          <p:cNvSpPr/>
          <p:nvPr/>
        </p:nvSpPr>
        <p:spPr>
          <a:xfrm>
            <a:off x="548640" y="3337560"/>
            <a:ext cx="3547872" cy="1645920"/>
          </a:xfrm>
          <a:prstGeom prst="roundRect">
            <a:avLst>
              <a:gd name="adj" fmla="val 666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9" name="accent"/>
          <p:cNvSpPr/>
          <p:nvPr/>
        </p:nvSpPr>
        <p:spPr>
          <a:xfrm>
            <a:off x="548640" y="3337560"/>
            <a:ext cx="128016" cy="1645920"/>
          </a:xfrm>
          <a:prstGeom prst="rect">
            <a:avLst/>
          </a:prstGeom>
          <a:solidFill>
            <a:srgbClr val="0072BA"/>
          </a:solidFill>
          <a:ln w="12700">
            <a:solidFill>
              <a:srgbClr val="0072BA"/>
            </a:solidFill>
            <a:prstDash val="solid"/>
          </a:ln>
        </p:spPr>
        <p:txBody>
          <a:bodyPr/>
          <a:lstStyle/>
          <a:p>
            <a:endParaRPr lang="en-GB"/>
          </a:p>
        </p:txBody>
      </p:sp>
      <p:sp>
        <p:nvSpPr>
          <p:cNvPr id="20" name="question mark circle"/>
          <p:cNvSpPr/>
          <p:nvPr/>
        </p:nvSpPr>
        <p:spPr>
          <a:xfrm>
            <a:off x="868680" y="3840480"/>
            <a:ext cx="640080" cy="640080"/>
          </a:xfrm>
          <a:prstGeom prst="ellipse">
            <a:avLst/>
          </a:prstGeom>
          <a:solidFill>
            <a:srgbClr val="0072BA"/>
          </a:solidFill>
          <a:ln w="12700">
            <a:solidFill>
              <a:srgbClr val="0072BA"/>
            </a:solidFill>
            <a:prstDash val="solid"/>
          </a:ln>
        </p:spPr>
        <p:txBody>
          <a:bodyPr/>
          <a:lstStyle/>
          <a:p>
            <a:endParaRPr lang="en-GB"/>
          </a:p>
        </p:txBody>
      </p:sp>
      <p:pic>
        <p:nvPicPr>
          <p:cNvPr id="21" name="question mark icon" descr="preencoded.png"/>
          <p:cNvPicPr>
            <a:picLocks noChangeAspect="1"/>
          </p:cNvPicPr>
          <p:nvPr/>
        </p:nvPicPr>
        <p:blipFill>
          <a:blip r:embed="rId3"/>
          <a:stretch>
            <a:fillRect/>
          </a:stretch>
        </p:blipFill>
        <p:spPr>
          <a:xfrm>
            <a:off x="1022299" y="3994099"/>
            <a:ext cx="332842" cy="332842"/>
          </a:xfrm>
          <a:prstGeom prst="rect">
            <a:avLst/>
          </a:prstGeom>
        </p:spPr>
      </p:pic>
      <p:sp>
        <p:nvSpPr>
          <p:cNvPr id="22" name="Text 16"/>
          <p:cNvSpPr txBox="1"/>
          <p:nvPr/>
        </p:nvSpPr>
        <p:spPr>
          <a:xfrm>
            <a:off x="1691640" y="3337560"/>
            <a:ext cx="2286000" cy="1645920"/>
          </a:xfrm>
          <a:prstGeom prst="rect">
            <a:avLst/>
          </a:prstGeom>
          <a:noFill/>
          <a:ln/>
        </p:spPr>
        <p:txBody>
          <a:bodyPr wrap="square" lIns="0" tIns="0" rIns="0" bIns="0" rtlCol="0" anchor="ctr"/>
          <a:lstStyle/>
          <a:p>
            <a:pPr marL="0" indent="0">
              <a:buNone/>
            </a:pPr>
            <a:r>
              <a:rPr lang="en-US" sz="1900" b="1" dirty="0">
                <a:solidFill>
                  <a:srgbClr val="004077"/>
                </a:solidFill>
                <a:latin typeface="Arial" pitchFamily="34" charset="0"/>
                <a:ea typeface="Arial" pitchFamily="34" charset="-122"/>
                <a:cs typeface="Arial" pitchFamily="34" charset="-120"/>
              </a:rPr>
              <a:t>Do I like the working conditions?</a:t>
            </a:r>
            <a:endParaRPr lang="en-US" sz="1900" dirty="0"/>
          </a:p>
        </p:txBody>
      </p:sp>
      <p:sp>
        <p:nvSpPr>
          <p:cNvPr id="23" name="question 5"/>
          <p:cNvSpPr/>
          <p:nvPr/>
        </p:nvSpPr>
        <p:spPr>
          <a:xfrm>
            <a:off x="4320540" y="3337560"/>
            <a:ext cx="3547872" cy="1645920"/>
          </a:xfrm>
          <a:prstGeom prst="roundRect">
            <a:avLst>
              <a:gd name="adj" fmla="val 666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4" name="accent"/>
          <p:cNvSpPr/>
          <p:nvPr/>
        </p:nvSpPr>
        <p:spPr>
          <a:xfrm>
            <a:off x="4320540" y="3337560"/>
            <a:ext cx="128016" cy="1645920"/>
          </a:xfrm>
          <a:prstGeom prst="rect">
            <a:avLst/>
          </a:prstGeom>
          <a:solidFill>
            <a:srgbClr val="5F295F"/>
          </a:solidFill>
          <a:ln w="12700">
            <a:solidFill>
              <a:srgbClr val="5F295F"/>
            </a:solidFill>
            <a:prstDash val="solid"/>
          </a:ln>
        </p:spPr>
        <p:txBody>
          <a:bodyPr/>
          <a:lstStyle/>
          <a:p>
            <a:endParaRPr lang="en-GB"/>
          </a:p>
        </p:txBody>
      </p:sp>
      <p:sp>
        <p:nvSpPr>
          <p:cNvPr id="25" name="question mark circle"/>
          <p:cNvSpPr/>
          <p:nvPr/>
        </p:nvSpPr>
        <p:spPr>
          <a:xfrm>
            <a:off x="4640580" y="3840480"/>
            <a:ext cx="640080" cy="640080"/>
          </a:xfrm>
          <a:prstGeom prst="ellipse">
            <a:avLst/>
          </a:prstGeom>
          <a:solidFill>
            <a:srgbClr val="5F295F"/>
          </a:solidFill>
          <a:ln w="12700">
            <a:solidFill>
              <a:srgbClr val="5F295F"/>
            </a:solidFill>
            <a:prstDash val="solid"/>
          </a:ln>
        </p:spPr>
        <p:txBody>
          <a:bodyPr/>
          <a:lstStyle/>
          <a:p>
            <a:endParaRPr lang="en-GB"/>
          </a:p>
        </p:txBody>
      </p:sp>
      <p:pic>
        <p:nvPicPr>
          <p:cNvPr id="26" name="question mark icon" descr="preencoded.png"/>
          <p:cNvPicPr>
            <a:picLocks noChangeAspect="1"/>
          </p:cNvPicPr>
          <p:nvPr/>
        </p:nvPicPr>
        <p:blipFill>
          <a:blip r:embed="rId3"/>
          <a:stretch>
            <a:fillRect/>
          </a:stretch>
        </p:blipFill>
        <p:spPr>
          <a:xfrm>
            <a:off x="4794199" y="3994099"/>
            <a:ext cx="332842" cy="332842"/>
          </a:xfrm>
          <a:prstGeom prst="rect">
            <a:avLst/>
          </a:prstGeom>
        </p:spPr>
      </p:pic>
      <p:sp>
        <p:nvSpPr>
          <p:cNvPr id="27" name="Text 20"/>
          <p:cNvSpPr txBox="1"/>
          <p:nvPr/>
        </p:nvSpPr>
        <p:spPr>
          <a:xfrm>
            <a:off x="5463540" y="3337560"/>
            <a:ext cx="2286000" cy="1645920"/>
          </a:xfrm>
          <a:prstGeom prst="rect">
            <a:avLst/>
          </a:prstGeom>
          <a:noFill/>
          <a:ln/>
        </p:spPr>
        <p:txBody>
          <a:bodyPr wrap="square" lIns="0" tIns="0" rIns="0" bIns="0" rtlCol="0" anchor="ctr"/>
          <a:lstStyle/>
          <a:p>
            <a:pPr marL="0" indent="0">
              <a:buNone/>
            </a:pPr>
            <a:r>
              <a:rPr lang="en-US" sz="1900" b="1" dirty="0">
                <a:solidFill>
                  <a:srgbClr val="004077"/>
                </a:solidFill>
                <a:latin typeface="Arial" pitchFamily="34" charset="0"/>
                <a:ea typeface="Arial" pitchFamily="34" charset="-122"/>
                <a:cs typeface="Arial" pitchFamily="34" charset="-120"/>
              </a:rPr>
              <a:t>Could I do this job every day?</a:t>
            </a:r>
            <a:endParaRPr lang="en-US" sz="1900" dirty="0"/>
          </a:p>
        </p:txBody>
      </p:sp>
      <p:sp>
        <p:nvSpPr>
          <p:cNvPr id="28" name="question 6"/>
          <p:cNvSpPr/>
          <p:nvPr/>
        </p:nvSpPr>
        <p:spPr>
          <a:xfrm>
            <a:off x="8092440" y="3337560"/>
            <a:ext cx="3547872" cy="1645920"/>
          </a:xfrm>
          <a:prstGeom prst="roundRect">
            <a:avLst>
              <a:gd name="adj" fmla="val 666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9" name="accent"/>
          <p:cNvSpPr/>
          <p:nvPr/>
        </p:nvSpPr>
        <p:spPr>
          <a:xfrm>
            <a:off x="8092440" y="3337560"/>
            <a:ext cx="128016" cy="1645920"/>
          </a:xfrm>
          <a:prstGeom prst="rect">
            <a:avLst/>
          </a:prstGeom>
          <a:solidFill>
            <a:srgbClr val="C25C8F"/>
          </a:solidFill>
          <a:ln w="12700">
            <a:solidFill>
              <a:srgbClr val="C25C8F"/>
            </a:solidFill>
            <a:prstDash val="solid"/>
          </a:ln>
        </p:spPr>
        <p:txBody>
          <a:bodyPr/>
          <a:lstStyle/>
          <a:p>
            <a:endParaRPr lang="en-GB"/>
          </a:p>
        </p:txBody>
      </p:sp>
      <p:sp>
        <p:nvSpPr>
          <p:cNvPr id="30" name="question mark circle"/>
          <p:cNvSpPr/>
          <p:nvPr/>
        </p:nvSpPr>
        <p:spPr>
          <a:xfrm>
            <a:off x="8412480" y="3840480"/>
            <a:ext cx="640080" cy="640080"/>
          </a:xfrm>
          <a:prstGeom prst="ellipse">
            <a:avLst/>
          </a:prstGeom>
          <a:solidFill>
            <a:srgbClr val="C25C8F"/>
          </a:solidFill>
          <a:ln w="12700">
            <a:solidFill>
              <a:srgbClr val="C25C8F"/>
            </a:solidFill>
            <a:prstDash val="solid"/>
          </a:ln>
        </p:spPr>
        <p:txBody>
          <a:bodyPr/>
          <a:lstStyle/>
          <a:p>
            <a:endParaRPr lang="en-GB"/>
          </a:p>
        </p:txBody>
      </p:sp>
      <p:pic>
        <p:nvPicPr>
          <p:cNvPr id="31" name="question mark icon" descr="preencoded.png"/>
          <p:cNvPicPr>
            <a:picLocks noChangeAspect="1"/>
          </p:cNvPicPr>
          <p:nvPr/>
        </p:nvPicPr>
        <p:blipFill>
          <a:blip r:embed="rId3"/>
          <a:stretch>
            <a:fillRect/>
          </a:stretch>
        </p:blipFill>
        <p:spPr>
          <a:xfrm>
            <a:off x="8566099" y="3994099"/>
            <a:ext cx="332842" cy="332842"/>
          </a:xfrm>
          <a:prstGeom prst="rect">
            <a:avLst/>
          </a:prstGeom>
        </p:spPr>
      </p:pic>
      <p:sp>
        <p:nvSpPr>
          <p:cNvPr id="32" name="Text 24"/>
          <p:cNvSpPr txBox="1"/>
          <p:nvPr/>
        </p:nvSpPr>
        <p:spPr>
          <a:xfrm>
            <a:off x="9235440" y="3337560"/>
            <a:ext cx="2286000" cy="1645920"/>
          </a:xfrm>
          <a:prstGeom prst="rect">
            <a:avLst/>
          </a:prstGeom>
          <a:noFill/>
          <a:ln/>
        </p:spPr>
        <p:txBody>
          <a:bodyPr wrap="square" lIns="0" tIns="0" rIns="0" bIns="0" rtlCol="0" anchor="ctr"/>
          <a:lstStyle/>
          <a:p>
            <a:pPr marL="0" indent="0">
              <a:buNone/>
            </a:pPr>
            <a:r>
              <a:rPr lang="en-US" sz="1900" b="1" dirty="0">
                <a:solidFill>
                  <a:srgbClr val="004077"/>
                </a:solidFill>
                <a:latin typeface="Arial" pitchFamily="34" charset="0"/>
                <a:ea typeface="Arial" pitchFamily="34" charset="-122"/>
                <a:cs typeface="Arial" pitchFamily="34" charset="-120"/>
              </a:rPr>
              <a:t>How could I get into this job?</a:t>
            </a:r>
            <a:endParaRPr lang="en-US" sz="1900" dirty="0"/>
          </a:p>
        </p:txBody>
      </p:sp>
      <p:sp>
        <p:nvSpPr>
          <p:cNvPr id="33" name="write down"/>
          <p:cNvSpPr/>
          <p:nvPr/>
        </p:nvSpPr>
        <p:spPr>
          <a:xfrm>
            <a:off x="548640" y="5349240"/>
            <a:ext cx="11091672" cy="777240"/>
          </a:xfrm>
          <a:prstGeom prst="roundRect">
            <a:avLst>
              <a:gd name="adj" fmla="val 14118"/>
            </a:avLst>
          </a:prstGeom>
          <a:solidFill>
            <a:srgbClr val="5F295F"/>
          </a:solidFill>
          <a:ln w="12700">
            <a:solidFill>
              <a:srgbClr val="5F295F"/>
            </a:solidFill>
            <a:prstDash val="solid"/>
          </a:ln>
          <a:effectLst>
            <a:outerShdw blurRad="76200" dist="25400" dir="5400000" algn="bl" rotWithShape="0">
              <a:srgbClr val="000000">
                <a:alpha val="12000"/>
              </a:srgbClr>
            </a:outerShdw>
          </a:effectLst>
        </p:spPr>
        <p:txBody>
          <a:bodyPr/>
          <a:lstStyle/>
          <a:p>
            <a:endParaRPr lang="en-GB"/>
          </a:p>
        </p:txBody>
      </p:sp>
      <p:sp>
        <p:nvSpPr>
          <p:cNvPr id="34" name="write circle"/>
          <p:cNvSpPr/>
          <p:nvPr/>
        </p:nvSpPr>
        <p:spPr>
          <a:xfrm>
            <a:off x="731520" y="5458968"/>
            <a:ext cx="548640" cy="548640"/>
          </a:xfrm>
          <a:prstGeom prst="ellipse">
            <a:avLst/>
          </a:prstGeom>
          <a:solidFill>
            <a:srgbClr val="004077"/>
          </a:solidFill>
          <a:ln w="12700">
            <a:solidFill>
              <a:srgbClr val="004077"/>
            </a:solidFill>
            <a:prstDash val="solid"/>
          </a:ln>
        </p:spPr>
        <p:txBody>
          <a:bodyPr/>
          <a:lstStyle/>
          <a:p>
            <a:endParaRPr lang="en-GB"/>
          </a:p>
        </p:txBody>
      </p:sp>
      <p:pic>
        <p:nvPicPr>
          <p:cNvPr id="35" name="write icon" descr="preencoded.png"/>
          <p:cNvPicPr>
            <a:picLocks noChangeAspect="1"/>
          </p:cNvPicPr>
          <p:nvPr/>
        </p:nvPicPr>
        <p:blipFill>
          <a:blip r:embed="rId4"/>
          <a:stretch>
            <a:fillRect/>
          </a:stretch>
        </p:blipFill>
        <p:spPr>
          <a:xfrm>
            <a:off x="863194" y="5590642"/>
            <a:ext cx="285293" cy="285293"/>
          </a:xfrm>
          <a:prstGeom prst="rect">
            <a:avLst/>
          </a:prstGeom>
        </p:spPr>
      </p:pic>
      <p:sp>
        <p:nvSpPr>
          <p:cNvPr id="36" name="Text 27"/>
          <p:cNvSpPr txBox="1"/>
          <p:nvPr/>
        </p:nvSpPr>
        <p:spPr>
          <a:xfrm>
            <a:off x="1463040" y="5349240"/>
            <a:ext cx="10058400" cy="777240"/>
          </a:xfrm>
          <a:prstGeom prst="rect">
            <a:avLst/>
          </a:prstGeom>
          <a:noFill/>
          <a:ln/>
        </p:spPr>
        <p:txBody>
          <a:bodyPr wrap="square" lIns="0" tIns="0" rIns="0" bIns="0" rtlCol="0" anchor="ctr"/>
          <a:lstStyle/>
          <a:p>
            <a:pPr marL="0" indent="0">
              <a:buNone/>
            </a:pPr>
            <a:r>
              <a:rPr lang="en-US" sz="1900" b="1" dirty="0">
                <a:solidFill>
                  <a:srgbClr val="FFFFFF"/>
                </a:solidFill>
                <a:latin typeface="Arial" pitchFamily="34" charset="0"/>
                <a:ea typeface="Arial" pitchFamily="34" charset="-122"/>
                <a:cs typeface="Arial" pitchFamily="34" charset="-120"/>
              </a:rPr>
              <a:t>Write down a few things you want to get from YOUR work experience.</a:t>
            </a:r>
            <a:endParaRPr lang="en-US" sz="1900" dirty="0"/>
          </a:p>
        </p:txBody>
      </p:sp>
      <p:sp>
        <p:nvSpPr>
          <p:cNvPr id="37"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ppt_x"/>
                                          </p:val>
                                        </p:tav>
                                        <p:tav tm="100000">
                                          <p:val>
                                            <p:strVal val="#ppt_x"/>
                                          </p:val>
                                        </p:tav>
                                      </p:tavLst>
                                    </p:anim>
                                    <p:anim calcmode="lin" valueType="num">
                                      <p:cBhvr additive="base">
                                        <p:cTn id="24" dur="500" fill="hold"/>
                                        <p:tgtEl>
                                          <p:spTgt spid="2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ppt_x"/>
                                          </p:val>
                                        </p:tav>
                                        <p:tav tm="100000">
                                          <p:val>
                                            <p:strVal val="#ppt_x"/>
                                          </p:val>
                                        </p:tav>
                                      </p:tavLst>
                                    </p:anim>
                                    <p:anim calcmode="lin" valueType="num">
                                      <p:cBhvr additive="base">
                                        <p:cTn id="28" dur="500" fill="hold"/>
                                        <p:tgtEl>
                                          <p:spTgt spid="2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ppt_x"/>
                                          </p:val>
                                        </p:tav>
                                        <p:tav tm="100000">
                                          <p:val>
                                            <p:strVal val="#ppt_x"/>
                                          </p:val>
                                        </p:tav>
                                      </p:tavLst>
                                    </p:anim>
                                    <p:anim calcmode="lin" valueType="num">
                                      <p:cBhvr additive="base">
                                        <p:cTn id="32" dur="500" fill="hold"/>
                                        <p:tgtEl>
                                          <p:spTgt spid="2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ppt_x"/>
                                          </p:val>
                                        </p:tav>
                                        <p:tav tm="100000">
                                          <p:val>
                                            <p:strVal val="#ppt_x"/>
                                          </p:val>
                                        </p:tav>
                                      </p:tavLst>
                                    </p:anim>
                                    <p:anim calcmode="lin" valueType="num">
                                      <p:cBhvr additive="base">
                                        <p:cTn id="36" dur="500" fill="hold"/>
                                        <p:tgtEl>
                                          <p:spTgt spid="25"/>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fill="hold"/>
                                        <p:tgtEl>
                                          <p:spTgt spid="26"/>
                                        </p:tgtEl>
                                        <p:attrNameLst>
                                          <p:attrName>ppt_x</p:attrName>
                                        </p:attrNameLst>
                                      </p:cBhvr>
                                      <p:tavLst>
                                        <p:tav tm="0">
                                          <p:val>
                                            <p:strVal val="#ppt_x"/>
                                          </p:val>
                                        </p:tav>
                                        <p:tav tm="100000">
                                          <p:val>
                                            <p:strVal val="#ppt_x"/>
                                          </p:val>
                                        </p:tav>
                                      </p:tavLst>
                                    </p:anim>
                                    <p:anim calcmode="lin" valueType="num">
                                      <p:cBhvr additive="base">
                                        <p:cTn id="40" dur="500" fill="hold"/>
                                        <p:tgtEl>
                                          <p:spTgt spid="2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ppt_x"/>
                                          </p:val>
                                        </p:tav>
                                        <p:tav tm="100000">
                                          <p:val>
                                            <p:strVal val="#ppt_x"/>
                                          </p:val>
                                        </p:tav>
                                      </p:tavLst>
                                    </p:anim>
                                    <p:anim calcmode="lin" valueType="num">
                                      <p:cBhvr additive="base">
                                        <p:cTn id="44" dur="500" fill="hold"/>
                                        <p:tgtEl>
                                          <p:spTgt spid="2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additive="base">
                                        <p:cTn id="51" dur="500" fill="hold"/>
                                        <p:tgtEl>
                                          <p:spTgt spid="29"/>
                                        </p:tgtEl>
                                        <p:attrNameLst>
                                          <p:attrName>ppt_x</p:attrName>
                                        </p:attrNameLst>
                                      </p:cBhvr>
                                      <p:tavLst>
                                        <p:tav tm="0">
                                          <p:val>
                                            <p:strVal val="#ppt_x"/>
                                          </p:val>
                                        </p:tav>
                                        <p:tav tm="100000">
                                          <p:val>
                                            <p:strVal val="#ppt_x"/>
                                          </p:val>
                                        </p:tav>
                                      </p:tavLst>
                                    </p:anim>
                                    <p:anim calcmode="lin" valueType="num">
                                      <p:cBhvr additive="base">
                                        <p:cTn id="52" dur="500" fill="hold"/>
                                        <p:tgtEl>
                                          <p:spTgt spid="2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additive="base">
                                        <p:cTn id="55" dur="500" fill="hold"/>
                                        <p:tgtEl>
                                          <p:spTgt spid="30"/>
                                        </p:tgtEl>
                                        <p:attrNameLst>
                                          <p:attrName>ppt_x</p:attrName>
                                        </p:attrNameLst>
                                      </p:cBhvr>
                                      <p:tavLst>
                                        <p:tav tm="0">
                                          <p:val>
                                            <p:strVal val="#ppt_x"/>
                                          </p:val>
                                        </p:tav>
                                        <p:tav tm="100000">
                                          <p:val>
                                            <p:strVal val="#ppt_x"/>
                                          </p:val>
                                        </p:tav>
                                      </p:tavLst>
                                    </p:anim>
                                    <p:anim calcmode="lin" valueType="num">
                                      <p:cBhvr additive="base">
                                        <p:cTn id="56" dur="500" fill="hold"/>
                                        <p:tgtEl>
                                          <p:spTgt spid="30"/>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additive="base">
                                        <p:cTn id="59" dur="500" fill="hold"/>
                                        <p:tgtEl>
                                          <p:spTgt spid="31"/>
                                        </p:tgtEl>
                                        <p:attrNameLst>
                                          <p:attrName>ppt_x</p:attrName>
                                        </p:attrNameLst>
                                      </p:cBhvr>
                                      <p:tavLst>
                                        <p:tav tm="0">
                                          <p:val>
                                            <p:strVal val="#ppt_x"/>
                                          </p:val>
                                        </p:tav>
                                        <p:tav tm="100000">
                                          <p:val>
                                            <p:strVal val="#ppt_x"/>
                                          </p:val>
                                        </p:tav>
                                      </p:tavLst>
                                    </p:anim>
                                    <p:anim calcmode="lin" valueType="num">
                                      <p:cBhvr additive="base">
                                        <p:cTn id="60" dur="500" fill="hold"/>
                                        <p:tgtEl>
                                          <p:spTgt spid="31"/>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anim calcmode="lin" valueType="num">
                                      <p:cBhvr additive="base">
                                        <p:cTn id="63" dur="500" fill="hold"/>
                                        <p:tgtEl>
                                          <p:spTgt spid="32"/>
                                        </p:tgtEl>
                                        <p:attrNameLst>
                                          <p:attrName>ppt_x</p:attrName>
                                        </p:attrNameLst>
                                      </p:cBhvr>
                                      <p:tavLst>
                                        <p:tav tm="0">
                                          <p:val>
                                            <p:strVal val="#ppt_x"/>
                                          </p:val>
                                        </p:tav>
                                        <p:tav tm="100000">
                                          <p:val>
                                            <p:strVal val="#ppt_x"/>
                                          </p:val>
                                        </p:tav>
                                      </p:tavLst>
                                    </p:anim>
                                    <p:anim calcmode="lin" valueType="num">
                                      <p:cBhvr additive="base">
                                        <p:cTn id="6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33"/>
                                        </p:tgtEl>
                                        <p:attrNameLst>
                                          <p:attrName>style.visibility</p:attrName>
                                        </p:attrNameLst>
                                      </p:cBhvr>
                                      <p:to>
                                        <p:strVal val="visible"/>
                                      </p:to>
                                    </p:set>
                                    <p:anim calcmode="lin" valueType="num">
                                      <p:cBhvr additive="base">
                                        <p:cTn id="69" dur="500" fill="hold"/>
                                        <p:tgtEl>
                                          <p:spTgt spid="33"/>
                                        </p:tgtEl>
                                        <p:attrNameLst>
                                          <p:attrName>ppt_x</p:attrName>
                                        </p:attrNameLst>
                                      </p:cBhvr>
                                      <p:tavLst>
                                        <p:tav tm="0">
                                          <p:val>
                                            <p:strVal val="#ppt_x"/>
                                          </p:val>
                                        </p:tav>
                                        <p:tav tm="100000">
                                          <p:val>
                                            <p:strVal val="#ppt_x"/>
                                          </p:val>
                                        </p:tav>
                                      </p:tavLst>
                                    </p:anim>
                                    <p:anim calcmode="lin" valueType="num">
                                      <p:cBhvr additive="base">
                                        <p:cTn id="70" dur="500" fill="hold"/>
                                        <p:tgtEl>
                                          <p:spTgt spid="33"/>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 calcmode="lin" valueType="num">
                                      <p:cBhvr additive="base">
                                        <p:cTn id="73" dur="500" fill="hold"/>
                                        <p:tgtEl>
                                          <p:spTgt spid="34"/>
                                        </p:tgtEl>
                                        <p:attrNameLst>
                                          <p:attrName>ppt_x</p:attrName>
                                        </p:attrNameLst>
                                      </p:cBhvr>
                                      <p:tavLst>
                                        <p:tav tm="0">
                                          <p:val>
                                            <p:strVal val="#ppt_x"/>
                                          </p:val>
                                        </p:tav>
                                        <p:tav tm="100000">
                                          <p:val>
                                            <p:strVal val="#ppt_x"/>
                                          </p:val>
                                        </p:tav>
                                      </p:tavLst>
                                    </p:anim>
                                    <p:anim calcmode="lin" valueType="num">
                                      <p:cBhvr additive="base">
                                        <p:cTn id="74" dur="500" fill="hold"/>
                                        <p:tgtEl>
                                          <p:spTgt spid="34"/>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35"/>
                                        </p:tgtEl>
                                        <p:attrNameLst>
                                          <p:attrName>style.visibility</p:attrName>
                                        </p:attrNameLst>
                                      </p:cBhvr>
                                      <p:to>
                                        <p:strVal val="visible"/>
                                      </p:to>
                                    </p:set>
                                    <p:anim calcmode="lin" valueType="num">
                                      <p:cBhvr additive="base">
                                        <p:cTn id="77" dur="500" fill="hold"/>
                                        <p:tgtEl>
                                          <p:spTgt spid="35"/>
                                        </p:tgtEl>
                                        <p:attrNameLst>
                                          <p:attrName>ppt_x</p:attrName>
                                        </p:attrNameLst>
                                      </p:cBhvr>
                                      <p:tavLst>
                                        <p:tav tm="0">
                                          <p:val>
                                            <p:strVal val="#ppt_x"/>
                                          </p:val>
                                        </p:tav>
                                        <p:tav tm="100000">
                                          <p:val>
                                            <p:strVal val="#ppt_x"/>
                                          </p:val>
                                        </p:tav>
                                      </p:tavLst>
                                    </p:anim>
                                    <p:anim calcmode="lin" valueType="num">
                                      <p:cBhvr additive="base">
                                        <p:cTn id="78" dur="500" fill="hold"/>
                                        <p:tgtEl>
                                          <p:spTgt spid="35"/>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36"/>
                                        </p:tgtEl>
                                        <p:attrNameLst>
                                          <p:attrName>style.visibility</p:attrName>
                                        </p:attrNameLst>
                                      </p:cBhvr>
                                      <p:to>
                                        <p:strVal val="visible"/>
                                      </p:to>
                                    </p:set>
                                    <p:anim calcmode="lin" valueType="num">
                                      <p:cBhvr additive="base">
                                        <p:cTn id="81" dur="500" fill="hold"/>
                                        <p:tgtEl>
                                          <p:spTgt spid="36"/>
                                        </p:tgtEl>
                                        <p:attrNameLst>
                                          <p:attrName>ppt_x</p:attrName>
                                        </p:attrNameLst>
                                      </p:cBhvr>
                                      <p:tavLst>
                                        <p:tav tm="0">
                                          <p:val>
                                            <p:strVal val="#ppt_x"/>
                                          </p:val>
                                        </p:tav>
                                        <p:tav tm="100000">
                                          <p:val>
                                            <p:strVal val="#ppt_x"/>
                                          </p:val>
                                        </p:tav>
                                      </p:tavLst>
                                    </p:anim>
                                    <p:anim calcmode="lin" valueType="num">
                                      <p:cBhvr additive="base">
                                        <p:cTn id="82"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2" grpId="0" animBg="1"/>
      <p:bldP spid="23" grpId="0" animBg="1"/>
      <p:bldP spid="24" grpId="0" animBg="1"/>
      <p:bldP spid="25" grpId="0" animBg="1"/>
      <p:bldP spid="27" grpId="0" animBg="1"/>
      <p:bldP spid="28" grpId="0" animBg="1"/>
      <p:bldP spid="29" grpId="0" animBg="1"/>
      <p:bldP spid="30" grpId="0" animBg="1"/>
      <p:bldP spid="32" grpId="0" animBg="1"/>
      <p:bldP spid="33" grpId="0" animBg="1"/>
      <p:bldP spid="34" grpId="0" animBg="1"/>
      <p:bldP spid="3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Work experience: reality check</a:t>
            </a:r>
            <a:endParaRPr lang="en-US" sz="3200" dirty="0"/>
          </a:p>
        </p:txBody>
      </p:sp>
      <p:sp>
        <p:nvSpPr>
          <p:cNvPr id="3" name="question bar"/>
          <p:cNvSpPr/>
          <p:nvPr/>
        </p:nvSpPr>
        <p:spPr>
          <a:xfrm>
            <a:off x="548640" y="1463040"/>
            <a:ext cx="11091672" cy="731520"/>
          </a:xfrm>
          <a:prstGeom prst="roundRect">
            <a:avLst>
              <a:gd name="adj" fmla="val 15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4" name="question circle"/>
          <p:cNvSpPr/>
          <p:nvPr/>
        </p:nvSpPr>
        <p:spPr>
          <a:xfrm>
            <a:off x="731520" y="1591056"/>
            <a:ext cx="475488" cy="475488"/>
          </a:xfrm>
          <a:prstGeom prst="ellipse">
            <a:avLst/>
          </a:prstGeom>
          <a:solidFill>
            <a:srgbClr val="5F295F"/>
          </a:solidFill>
          <a:ln w="12700">
            <a:solidFill>
              <a:srgbClr val="5F295F"/>
            </a:solidFill>
            <a:prstDash val="solid"/>
          </a:ln>
        </p:spPr>
        <p:txBody>
          <a:bodyPr/>
          <a:lstStyle/>
          <a:p>
            <a:endParaRPr lang="en-GB"/>
          </a:p>
        </p:txBody>
      </p:sp>
      <p:pic>
        <p:nvPicPr>
          <p:cNvPr id="5" name="question icon" descr="preencoded.png"/>
          <p:cNvPicPr>
            <a:picLocks noChangeAspect="1"/>
          </p:cNvPicPr>
          <p:nvPr/>
        </p:nvPicPr>
        <p:blipFill>
          <a:blip r:embed="rId3"/>
          <a:stretch>
            <a:fillRect/>
          </a:stretch>
        </p:blipFill>
        <p:spPr>
          <a:xfrm>
            <a:off x="845637" y="1705173"/>
            <a:ext cx="247254" cy="247254"/>
          </a:xfrm>
          <a:prstGeom prst="rect">
            <a:avLst/>
          </a:prstGeom>
        </p:spPr>
      </p:pic>
      <p:sp>
        <p:nvSpPr>
          <p:cNvPr id="6" name="Text 3"/>
          <p:cNvSpPr txBox="1"/>
          <p:nvPr/>
        </p:nvSpPr>
        <p:spPr>
          <a:xfrm>
            <a:off x="1371600" y="1463040"/>
            <a:ext cx="10085832" cy="73152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What jobs could you realistically try at 16?</a:t>
            </a:r>
            <a:endParaRPr lang="en-US" sz="2000" dirty="0"/>
          </a:p>
        </p:txBody>
      </p:sp>
      <p:sp>
        <p:nvSpPr>
          <p:cNvPr id="7" name="Nursery worker"/>
          <p:cNvSpPr/>
          <p:nvPr/>
        </p:nvSpPr>
        <p:spPr>
          <a:xfrm>
            <a:off x="548640" y="2423160"/>
            <a:ext cx="1719072" cy="2331720"/>
          </a:xfrm>
          <a:prstGeom prst="roundRect">
            <a:avLst>
              <a:gd name="adj" fmla="val 638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8" name="Nursery worker" descr="Nursery worker"/>
          <p:cNvPicPr>
            <a:picLocks noChangeAspect="1"/>
          </p:cNvPicPr>
          <p:nvPr/>
        </p:nvPicPr>
        <p:blipFill>
          <a:blip r:embed="rId4"/>
          <a:srcRect/>
          <a:stretch/>
        </p:blipFill>
        <p:spPr>
          <a:xfrm>
            <a:off x="640080" y="2514600"/>
            <a:ext cx="1536192" cy="1371600"/>
          </a:xfrm>
          <a:prstGeom prst="rect">
            <a:avLst/>
          </a:prstGeom>
        </p:spPr>
      </p:pic>
      <p:sp>
        <p:nvSpPr>
          <p:cNvPr id="9" name="Text 5"/>
          <p:cNvSpPr txBox="1"/>
          <p:nvPr/>
        </p:nvSpPr>
        <p:spPr>
          <a:xfrm>
            <a:off x="640080" y="3931920"/>
            <a:ext cx="1536192" cy="731520"/>
          </a:xfrm>
          <a:prstGeom prst="rect">
            <a:avLst/>
          </a:prstGeom>
          <a:noFill/>
          <a:ln/>
        </p:spPr>
        <p:txBody>
          <a:bodyPr wrap="square" lIns="0" tIns="0" rIns="0" bIns="0" rtlCol="0" anchor="ctr"/>
          <a:lstStyle/>
          <a:p>
            <a:pPr marL="0" indent="0" algn="ctr">
              <a:buNone/>
            </a:pPr>
            <a:r>
              <a:rPr lang="en-US" sz="1400" b="1" dirty="0">
                <a:solidFill>
                  <a:srgbClr val="004077"/>
                </a:solidFill>
                <a:latin typeface="Arial" pitchFamily="34" charset="0"/>
                <a:ea typeface="Arial" pitchFamily="34" charset="-122"/>
                <a:cs typeface="Arial" pitchFamily="34" charset="-120"/>
              </a:rPr>
              <a:t>Nursery worker</a:t>
            </a:r>
            <a:endParaRPr lang="en-US" sz="1400" dirty="0"/>
          </a:p>
        </p:txBody>
      </p:sp>
      <p:sp>
        <p:nvSpPr>
          <p:cNvPr id="10" name="Engineer"/>
          <p:cNvSpPr/>
          <p:nvPr/>
        </p:nvSpPr>
        <p:spPr>
          <a:xfrm>
            <a:off x="2423160" y="2423160"/>
            <a:ext cx="1719072" cy="2331720"/>
          </a:xfrm>
          <a:prstGeom prst="roundRect">
            <a:avLst>
              <a:gd name="adj" fmla="val 638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1" name="Engineer" descr="Engineer"/>
          <p:cNvPicPr>
            <a:picLocks noChangeAspect="1"/>
          </p:cNvPicPr>
          <p:nvPr/>
        </p:nvPicPr>
        <p:blipFill>
          <a:blip r:embed="rId5"/>
          <a:srcRect/>
          <a:stretch/>
        </p:blipFill>
        <p:spPr>
          <a:xfrm>
            <a:off x="2514600" y="2514600"/>
            <a:ext cx="1536192" cy="1371600"/>
          </a:xfrm>
          <a:prstGeom prst="rect">
            <a:avLst/>
          </a:prstGeom>
        </p:spPr>
      </p:pic>
      <p:sp>
        <p:nvSpPr>
          <p:cNvPr id="12" name="Text 7"/>
          <p:cNvSpPr txBox="1"/>
          <p:nvPr/>
        </p:nvSpPr>
        <p:spPr>
          <a:xfrm>
            <a:off x="2514600" y="3931920"/>
            <a:ext cx="1536192" cy="731520"/>
          </a:xfrm>
          <a:prstGeom prst="rect">
            <a:avLst/>
          </a:prstGeom>
          <a:noFill/>
          <a:ln/>
        </p:spPr>
        <p:txBody>
          <a:bodyPr wrap="square" lIns="0" tIns="0" rIns="0" bIns="0" rtlCol="0" anchor="ctr"/>
          <a:lstStyle/>
          <a:p>
            <a:pPr marL="0" indent="0" algn="ctr">
              <a:buNone/>
            </a:pPr>
            <a:r>
              <a:rPr lang="en-US" sz="1400" b="1" dirty="0">
                <a:solidFill>
                  <a:srgbClr val="004077"/>
                </a:solidFill>
                <a:latin typeface="Arial" pitchFamily="34" charset="0"/>
                <a:ea typeface="Arial" pitchFamily="34" charset="-122"/>
                <a:cs typeface="Arial" pitchFamily="34" charset="-120"/>
              </a:rPr>
              <a:t>Engineer</a:t>
            </a:r>
            <a:endParaRPr lang="en-US" sz="1400" dirty="0"/>
          </a:p>
        </p:txBody>
      </p:sp>
      <p:sp>
        <p:nvSpPr>
          <p:cNvPr id="13" name="Doctor"/>
          <p:cNvSpPr/>
          <p:nvPr/>
        </p:nvSpPr>
        <p:spPr>
          <a:xfrm>
            <a:off x="4297680" y="2423160"/>
            <a:ext cx="1719072" cy="2331720"/>
          </a:xfrm>
          <a:prstGeom prst="roundRect">
            <a:avLst>
              <a:gd name="adj" fmla="val 638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4" name="Doctor" descr="Doctor"/>
          <p:cNvPicPr>
            <a:picLocks noChangeAspect="1"/>
          </p:cNvPicPr>
          <p:nvPr/>
        </p:nvPicPr>
        <p:blipFill>
          <a:blip r:embed="rId6"/>
          <a:srcRect/>
          <a:stretch/>
        </p:blipFill>
        <p:spPr>
          <a:xfrm>
            <a:off x="4389120" y="2514600"/>
            <a:ext cx="1536192" cy="1371600"/>
          </a:xfrm>
          <a:prstGeom prst="rect">
            <a:avLst/>
          </a:prstGeom>
        </p:spPr>
      </p:pic>
      <p:sp>
        <p:nvSpPr>
          <p:cNvPr id="15" name="Text 9"/>
          <p:cNvSpPr txBox="1"/>
          <p:nvPr/>
        </p:nvSpPr>
        <p:spPr>
          <a:xfrm>
            <a:off x="4389120" y="3931920"/>
            <a:ext cx="1536192" cy="731520"/>
          </a:xfrm>
          <a:prstGeom prst="rect">
            <a:avLst/>
          </a:prstGeom>
          <a:noFill/>
          <a:ln/>
        </p:spPr>
        <p:txBody>
          <a:bodyPr wrap="square" lIns="0" tIns="0" rIns="0" bIns="0" rtlCol="0" anchor="ctr"/>
          <a:lstStyle/>
          <a:p>
            <a:pPr marL="0" indent="0" algn="ctr">
              <a:buNone/>
            </a:pPr>
            <a:r>
              <a:rPr lang="en-US" sz="1400" b="1" dirty="0">
                <a:solidFill>
                  <a:srgbClr val="004077"/>
                </a:solidFill>
                <a:latin typeface="Arial" pitchFamily="34" charset="0"/>
                <a:ea typeface="Arial" pitchFamily="34" charset="-122"/>
                <a:cs typeface="Arial" pitchFamily="34" charset="-120"/>
              </a:rPr>
              <a:t>Doctor</a:t>
            </a:r>
            <a:endParaRPr lang="en-US" sz="1400" dirty="0"/>
          </a:p>
        </p:txBody>
      </p:sp>
      <p:sp>
        <p:nvSpPr>
          <p:cNvPr id="16" name="Supermarket worker"/>
          <p:cNvSpPr/>
          <p:nvPr/>
        </p:nvSpPr>
        <p:spPr>
          <a:xfrm>
            <a:off x="6172200" y="2423160"/>
            <a:ext cx="1719072" cy="2331720"/>
          </a:xfrm>
          <a:prstGeom prst="roundRect">
            <a:avLst>
              <a:gd name="adj" fmla="val 638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7" name="Supermarket worker" descr="Supermarket worker"/>
          <p:cNvPicPr>
            <a:picLocks noChangeAspect="1"/>
          </p:cNvPicPr>
          <p:nvPr/>
        </p:nvPicPr>
        <p:blipFill>
          <a:blip r:embed="rId7"/>
          <a:srcRect/>
          <a:stretch/>
        </p:blipFill>
        <p:spPr>
          <a:xfrm>
            <a:off x="6263640" y="2514600"/>
            <a:ext cx="1536192" cy="1371600"/>
          </a:xfrm>
          <a:prstGeom prst="rect">
            <a:avLst/>
          </a:prstGeom>
        </p:spPr>
      </p:pic>
      <p:sp>
        <p:nvSpPr>
          <p:cNvPr id="18" name="Text 11"/>
          <p:cNvSpPr txBox="1"/>
          <p:nvPr/>
        </p:nvSpPr>
        <p:spPr>
          <a:xfrm>
            <a:off x="6263640" y="3931920"/>
            <a:ext cx="1536192" cy="731520"/>
          </a:xfrm>
          <a:prstGeom prst="rect">
            <a:avLst/>
          </a:prstGeom>
          <a:noFill/>
          <a:ln/>
        </p:spPr>
        <p:txBody>
          <a:bodyPr wrap="square" lIns="0" tIns="0" rIns="0" bIns="0" rtlCol="0" anchor="ctr"/>
          <a:lstStyle/>
          <a:p>
            <a:pPr marL="0" indent="0" algn="ctr">
              <a:buNone/>
            </a:pPr>
            <a:r>
              <a:rPr lang="en-US" sz="1400" b="1" dirty="0">
                <a:solidFill>
                  <a:srgbClr val="004077"/>
                </a:solidFill>
                <a:latin typeface="Arial" pitchFamily="34" charset="0"/>
                <a:ea typeface="Arial" pitchFamily="34" charset="-122"/>
                <a:cs typeface="Arial" pitchFamily="34" charset="-120"/>
              </a:rPr>
              <a:t>Supermarket worker</a:t>
            </a:r>
            <a:endParaRPr lang="en-US" sz="1400" dirty="0"/>
          </a:p>
        </p:txBody>
      </p:sp>
      <p:sp>
        <p:nvSpPr>
          <p:cNvPr id="19" name="Office worker"/>
          <p:cNvSpPr/>
          <p:nvPr/>
        </p:nvSpPr>
        <p:spPr>
          <a:xfrm>
            <a:off x="8046720" y="2423160"/>
            <a:ext cx="1719072" cy="2331720"/>
          </a:xfrm>
          <a:prstGeom prst="roundRect">
            <a:avLst>
              <a:gd name="adj" fmla="val 638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0" name="Office worker" descr="Office worker"/>
          <p:cNvPicPr>
            <a:picLocks noChangeAspect="1"/>
          </p:cNvPicPr>
          <p:nvPr/>
        </p:nvPicPr>
        <p:blipFill>
          <a:blip r:embed="rId8"/>
          <a:srcRect/>
          <a:stretch/>
        </p:blipFill>
        <p:spPr>
          <a:xfrm>
            <a:off x="8138160" y="2514600"/>
            <a:ext cx="1536192" cy="1371600"/>
          </a:xfrm>
          <a:prstGeom prst="rect">
            <a:avLst/>
          </a:prstGeom>
        </p:spPr>
      </p:pic>
      <p:sp>
        <p:nvSpPr>
          <p:cNvPr id="21" name="Text 13"/>
          <p:cNvSpPr txBox="1"/>
          <p:nvPr/>
        </p:nvSpPr>
        <p:spPr>
          <a:xfrm>
            <a:off x="8138160" y="3931920"/>
            <a:ext cx="1536192" cy="731520"/>
          </a:xfrm>
          <a:prstGeom prst="rect">
            <a:avLst/>
          </a:prstGeom>
          <a:noFill/>
          <a:ln/>
        </p:spPr>
        <p:txBody>
          <a:bodyPr wrap="square" lIns="0" tIns="0" rIns="0" bIns="0" rtlCol="0" anchor="ctr"/>
          <a:lstStyle/>
          <a:p>
            <a:pPr marL="0" indent="0" algn="ctr">
              <a:buNone/>
            </a:pPr>
            <a:r>
              <a:rPr lang="en-US" sz="1400" b="1" dirty="0">
                <a:solidFill>
                  <a:srgbClr val="004077"/>
                </a:solidFill>
                <a:latin typeface="Arial" pitchFamily="34" charset="0"/>
                <a:ea typeface="Arial" pitchFamily="34" charset="-122"/>
                <a:cs typeface="Arial" pitchFamily="34" charset="-120"/>
              </a:rPr>
              <a:t>Office worker</a:t>
            </a:r>
            <a:endParaRPr lang="en-US" sz="1400" dirty="0"/>
          </a:p>
        </p:txBody>
      </p:sp>
      <p:sp>
        <p:nvSpPr>
          <p:cNvPr id="22" name="Computer programmer"/>
          <p:cNvSpPr/>
          <p:nvPr/>
        </p:nvSpPr>
        <p:spPr>
          <a:xfrm>
            <a:off x="9921240" y="2423160"/>
            <a:ext cx="1719072" cy="2331720"/>
          </a:xfrm>
          <a:prstGeom prst="roundRect">
            <a:avLst>
              <a:gd name="adj" fmla="val 638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3" name="Computer programmer" descr="Computer programmer"/>
          <p:cNvPicPr>
            <a:picLocks noChangeAspect="1"/>
          </p:cNvPicPr>
          <p:nvPr/>
        </p:nvPicPr>
        <p:blipFill>
          <a:blip r:embed="rId9"/>
          <a:srcRect/>
          <a:stretch/>
        </p:blipFill>
        <p:spPr>
          <a:xfrm>
            <a:off x="10012680" y="2514600"/>
            <a:ext cx="1536192" cy="1371600"/>
          </a:xfrm>
          <a:prstGeom prst="rect">
            <a:avLst/>
          </a:prstGeom>
        </p:spPr>
      </p:pic>
      <p:sp>
        <p:nvSpPr>
          <p:cNvPr id="24" name="Text 15"/>
          <p:cNvSpPr txBox="1"/>
          <p:nvPr/>
        </p:nvSpPr>
        <p:spPr>
          <a:xfrm>
            <a:off x="10012680" y="3931920"/>
            <a:ext cx="1536192" cy="731520"/>
          </a:xfrm>
          <a:prstGeom prst="rect">
            <a:avLst/>
          </a:prstGeom>
          <a:noFill/>
          <a:ln/>
        </p:spPr>
        <p:txBody>
          <a:bodyPr wrap="square" lIns="0" tIns="0" rIns="0" bIns="0" rtlCol="0" anchor="ctr"/>
          <a:lstStyle/>
          <a:p>
            <a:pPr marL="0" indent="0" algn="ctr">
              <a:buNone/>
            </a:pPr>
            <a:r>
              <a:rPr lang="en-US" sz="1400" b="1" dirty="0">
                <a:solidFill>
                  <a:srgbClr val="004077"/>
                </a:solidFill>
                <a:latin typeface="Arial" pitchFamily="34" charset="0"/>
                <a:ea typeface="Arial" pitchFamily="34" charset="-122"/>
                <a:cs typeface="Arial" pitchFamily="34" charset="-120"/>
              </a:rPr>
              <a:t>Computer programmer</a:t>
            </a:r>
            <a:endParaRPr lang="en-US" sz="1400" dirty="0"/>
          </a:p>
        </p:txBody>
      </p:sp>
      <p:sp>
        <p:nvSpPr>
          <p:cNvPr id="25" name="message"/>
          <p:cNvSpPr/>
          <p:nvPr/>
        </p:nvSpPr>
        <p:spPr>
          <a:xfrm>
            <a:off x="548640" y="4983480"/>
            <a:ext cx="11091672" cy="1097280"/>
          </a:xfrm>
          <a:prstGeom prst="roundRect">
            <a:avLst>
              <a:gd name="adj" fmla="val 10000"/>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26" name="message circle"/>
          <p:cNvSpPr/>
          <p:nvPr/>
        </p:nvSpPr>
        <p:spPr>
          <a:xfrm>
            <a:off x="777240" y="5212080"/>
            <a:ext cx="640080" cy="640080"/>
          </a:xfrm>
          <a:prstGeom prst="ellipse">
            <a:avLst/>
          </a:prstGeom>
          <a:solidFill>
            <a:srgbClr val="004077"/>
          </a:solidFill>
          <a:ln w="12700">
            <a:solidFill>
              <a:srgbClr val="004077"/>
            </a:solidFill>
            <a:prstDash val="solid"/>
          </a:ln>
        </p:spPr>
        <p:txBody>
          <a:bodyPr/>
          <a:lstStyle/>
          <a:p>
            <a:endParaRPr lang="en-GB"/>
          </a:p>
        </p:txBody>
      </p:sp>
      <p:pic>
        <p:nvPicPr>
          <p:cNvPr id="27" name="message icon" descr="preencoded.png"/>
          <p:cNvPicPr>
            <a:picLocks noChangeAspect="1"/>
          </p:cNvPicPr>
          <p:nvPr/>
        </p:nvPicPr>
        <p:blipFill>
          <a:blip r:embed="rId10"/>
          <a:stretch>
            <a:fillRect/>
          </a:stretch>
        </p:blipFill>
        <p:spPr>
          <a:xfrm>
            <a:off x="930859" y="5365699"/>
            <a:ext cx="332842" cy="332842"/>
          </a:xfrm>
          <a:prstGeom prst="rect">
            <a:avLst/>
          </a:prstGeom>
        </p:spPr>
      </p:pic>
      <p:sp>
        <p:nvSpPr>
          <p:cNvPr id="28" name="Text 18"/>
          <p:cNvSpPr txBox="1"/>
          <p:nvPr/>
        </p:nvSpPr>
        <p:spPr>
          <a:xfrm>
            <a:off x="1645920" y="4983480"/>
            <a:ext cx="9784080" cy="1097280"/>
          </a:xfrm>
          <a:prstGeom prst="rect">
            <a:avLst/>
          </a:prstGeom>
          <a:noFill/>
          <a:ln/>
        </p:spPr>
        <p:txBody>
          <a:bodyPr wrap="square" lIns="0" tIns="0" rIns="0" bIns="0" rtlCol="0" anchor="ctr"/>
          <a:lstStyle/>
          <a:p>
            <a:pPr marL="0" indent="0">
              <a:buNone/>
            </a:pPr>
            <a:r>
              <a:rPr lang="en-US" sz="2000" b="1" dirty="0">
                <a:solidFill>
                  <a:srgbClr val="0B2A4A"/>
                </a:solidFill>
                <a:latin typeface="Arial" pitchFamily="34" charset="0"/>
                <a:ea typeface="Arial" pitchFamily="34" charset="-122"/>
                <a:cs typeface="Arial" pitchFamily="34" charset="-120"/>
              </a:rPr>
              <a:t>Whatever work experience you get, it will help you practise and develop your skills.</a:t>
            </a:r>
            <a:endParaRPr lang="en-US" sz="2000" dirty="0"/>
          </a:p>
        </p:txBody>
      </p:sp>
      <p:sp>
        <p:nvSpPr>
          <p:cNvPr id="29"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Different types of work experience</a:t>
            </a:r>
            <a:endParaRPr lang="en-US" sz="3200" dirty="0"/>
          </a:p>
        </p:txBody>
      </p:sp>
      <p:sp>
        <p:nvSpPr>
          <p:cNvPr id="3" name="1–2 week block"/>
          <p:cNvSpPr/>
          <p:nvPr/>
        </p:nvSpPr>
        <p:spPr>
          <a:xfrm>
            <a:off x="548640" y="1463040"/>
            <a:ext cx="3547872" cy="374904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accent bar"/>
          <p:cNvSpPr/>
          <p:nvPr/>
        </p:nvSpPr>
        <p:spPr>
          <a:xfrm>
            <a:off x="548640" y="1463040"/>
            <a:ext cx="3547872" cy="109728"/>
          </a:xfrm>
          <a:prstGeom prst="rect">
            <a:avLst/>
          </a:prstGeom>
          <a:solidFill>
            <a:srgbClr val="0072BA"/>
          </a:solidFill>
          <a:ln w="12700">
            <a:solidFill>
              <a:srgbClr val="0072BA"/>
            </a:solidFill>
            <a:prstDash val="solid"/>
          </a:ln>
        </p:spPr>
        <p:txBody>
          <a:bodyPr/>
          <a:lstStyle/>
          <a:p>
            <a:endParaRPr lang="en-GB"/>
          </a:p>
        </p:txBody>
      </p:sp>
      <p:sp>
        <p:nvSpPr>
          <p:cNvPr id="5" name="1–2 week block circle"/>
          <p:cNvSpPr/>
          <p:nvPr/>
        </p:nvSpPr>
        <p:spPr>
          <a:xfrm>
            <a:off x="822960" y="1828800"/>
            <a:ext cx="868680" cy="868680"/>
          </a:xfrm>
          <a:prstGeom prst="ellipse">
            <a:avLst/>
          </a:prstGeom>
          <a:solidFill>
            <a:srgbClr val="0072BA"/>
          </a:solidFill>
          <a:ln w="12700">
            <a:solidFill>
              <a:srgbClr val="0072BA"/>
            </a:solidFill>
            <a:prstDash val="solid"/>
          </a:ln>
        </p:spPr>
        <p:txBody>
          <a:bodyPr/>
          <a:lstStyle/>
          <a:p>
            <a:endParaRPr lang="en-GB"/>
          </a:p>
        </p:txBody>
      </p:sp>
      <p:pic>
        <p:nvPicPr>
          <p:cNvPr id="6" name="1–2 week block icon" descr="preencoded.png"/>
          <p:cNvPicPr>
            <a:picLocks noChangeAspect="1"/>
          </p:cNvPicPr>
          <p:nvPr/>
        </p:nvPicPr>
        <p:blipFill>
          <a:blip r:embed="rId3"/>
          <a:stretch>
            <a:fillRect/>
          </a:stretch>
        </p:blipFill>
        <p:spPr>
          <a:xfrm>
            <a:off x="1031443" y="2037283"/>
            <a:ext cx="451714" cy="451714"/>
          </a:xfrm>
          <a:prstGeom prst="rect">
            <a:avLst/>
          </a:prstGeom>
        </p:spPr>
      </p:pic>
      <p:sp>
        <p:nvSpPr>
          <p:cNvPr id="7" name="Text 4"/>
          <p:cNvSpPr txBox="1"/>
          <p:nvPr/>
        </p:nvSpPr>
        <p:spPr>
          <a:xfrm>
            <a:off x="822960" y="2834640"/>
            <a:ext cx="3017520" cy="548640"/>
          </a:xfrm>
          <a:prstGeom prst="rect">
            <a:avLst/>
          </a:prstGeom>
          <a:noFill/>
          <a:ln/>
        </p:spPr>
        <p:txBody>
          <a:bodyPr wrap="square" lIns="0" tIns="0" rIns="0" bIns="0" rtlCol="0" anchor="ctr"/>
          <a:lstStyle/>
          <a:p>
            <a:pPr marL="0" indent="0">
              <a:buNone/>
            </a:pPr>
            <a:r>
              <a:rPr lang="en-US" sz="2100" b="1" dirty="0">
                <a:solidFill>
                  <a:srgbClr val="004077"/>
                </a:solidFill>
                <a:latin typeface="Arial" pitchFamily="34" charset="0"/>
                <a:ea typeface="Arial" pitchFamily="34" charset="-122"/>
                <a:cs typeface="Arial" pitchFamily="34" charset="-120"/>
              </a:rPr>
              <a:t>1–2 week block</a:t>
            </a:r>
            <a:endParaRPr lang="en-US" sz="2100" dirty="0"/>
          </a:p>
        </p:txBody>
      </p:sp>
      <p:sp>
        <p:nvSpPr>
          <p:cNvPr id="8" name="Text 5"/>
          <p:cNvSpPr txBox="1"/>
          <p:nvPr/>
        </p:nvSpPr>
        <p:spPr>
          <a:xfrm>
            <a:off x="822960" y="3429000"/>
            <a:ext cx="3017520" cy="1645920"/>
          </a:xfrm>
          <a:prstGeom prst="rect">
            <a:avLst/>
          </a:prstGeom>
          <a:noFill/>
          <a:ln/>
        </p:spPr>
        <p:txBody>
          <a:bodyPr wrap="square" lIns="0" tIns="0" rIns="0" bIns="0" rtlCol="0" anchor="t"/>
          <a:lstStyle/>
          <a:p>
            <a:pPr marL="0" indent="0">
              <a:buNone/>
            </a:pPr>
            <a:r>
              <a:rPr lang="en-US" sz="1700" dirty="0">
                <a:solidFill>
                  <a:srgbClr val="0B2A4A"/>
                </a:solidFill>
                <a:latin typeface="Arial" pitchFamily="34" charset="0"/>
                <a:ea typeface="Arial" pitchFamily="34" charset="-122"/>
                <a:cs typeface="Arial" pitchFamily="34" charset="-120"/>
              </a:rPr>
              <a:t>Spend one or two weeks working in a real workplace.</a:t>
            </a:r>
            <a:endParaRPr lang="en-US" sz="1700" dirty="0"/>
          </a:p>
        </p:txBody>
      </p:sp>
      <p:sp>
        <p:nvSpPr>
          <p:cNvPr id="9" name="Virtual work experience"/>
          <p:cNvSpPr/>
          <p:nvPr/>
        </p:nvSpPr>
        <p:spPr>
          <a:xfrm>
            <a:off x="4320540" y="1463040"/>
            <a:ext cx="3547872" cy="374904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0" name="accent bar"/>
          <p:cNvSpPr/>
          <p:nvPr/>
        </p:nvSpPr>
        <p:spPr>
          <a:xfrm>
            <a:off x="4320540" y="1463040"/>
            <a:ext cx="3547872" cy="109728"/>
          </a:xfrm>
          <a:prstGeom prst="rect">
            <a:avLst/>
          </a:prstGeom>
          <a:solidFill>
            <a:srgbClr val="5F295F"/>
          </a:solidFill>
          <a:ln w="12700">
            <a:solidFill>
              <a:srgbClr val="5F295F"/>
            </a:solidFill>
            <a:prstDash val="solid"/>
          </a:ln>
        </p:spPr>
        <p:txBody>
          <a:bodyPr/>
          <a:lstStyle/>
          <a:p>
            <a:endParaRPr lang="en-GB"/>
          </a:p>
        </p:txBody>
      </p:sp>
      <p:sp>
        <p:nvSpPr>
          <p:cNvPr id="11" name="Virtual work experience circle"/>
          <p:cNvSpPr/>
          <p:nvPr/>
        </p:nvSpPr>
        <p:spPr>
          <a:xfrm>
            <a:off x="4594860" y="1828800"/>
            <a:ext cx="868680" cy="868680"/>
          </a:xfrm>
          <a:prstGeom prst="ellipse">
            <a:avLst/>
          </a:prstGeom>
          <a:solidFill>
            <a:srgbClr val="5F295F"/>
          </a:solidFill>
          <a:ln w="12700">
            <a:solidFill>
              <a:srgbClr val="5F295F"/>
            </a:solidFill>
            <a:prstDash val="solid"/>
          </a:ln>
        </p:spPr>
        <p:txBody>
          <a:bodyPr/>
          <a:lstStyle/>
          <a:p>
            <a:endParaRPr lang="en-GB"/>
          </a:p>
        </p:txBody>
      </p:sp>
      <p:pic>
        <p:nvPicPr>
          <p:cNvPr id="12" name="Virtual work experience icon" descr="preencoded.png"/>
          <p:cNvPicPr>
            <a:picLocks noChangeAspect="1"/>
          </p:cNvPicPr>
          <p:nvPr/>
        </p:nvPicPr>
        <p:blipFill>
          <a:blip r:embed="rId4"/>
          <a:stretch>
            <a:fillRect/>
          </a:stretch>
        </p:blipFill>
        <p:spPr>
          <a:xfrm>
            <a:off x="4803343" y="2037283"/>
            <a:ext cx="451714" cy="451714"/>
          </a:xfrm>
          <a:prstGeom prst="rect">
            <a:avLst/>
          </a:prstGeom>
        </p:spPr>
      </p:pic>
      <p:sp>
        <p:nvSpPr>
          <p:cNvPr id="13" name="Text 9"/>
          <p:cNvSpPr txBox="1"/>
          <p:nvPr/>
        </p:nvSpPr>
        <p:spPr>
          <a:xfrm>
            <a:off x="4594860" y="2834640"/>
            <a:ext cx="3017520" cy="548640"/>
          </a:xfrm>
          <a:prstGeom prst="rect">
            <a:avLst/>
          </a:prstGeom>
          <a:noFill/>
          <a:ln/>
        </p:spPr>
        <p:txBody>
          <a:bodyPr wrap="square" lIns="0" tIns="0" rIns="0" bIns="0" rtlCol="0" anchor="ctr"/>
          <a:lstStyle/>
          <a:p>
            <a:pPr marL="0" indent="0">
              <a:buNone/>
            </a:pPr>
            <a:r>
              <a:rPr lang="en-US" sz="2100" b="1" dirty="0">
                <a:solidFill>
                  <a:srgbClr val="004077"/>
                </a:solidFill>
                <a:latin typeface="Arial" pitchFamily="34" charset="0"/>
                <a:ea typeface="Arial" pitchFamily="34" charset="-122"/>
                <a:cs typeface="Arial" pitchFamily="34" charset="-120"/>
              </a:rPr>
              <a:t>Virtual work experience</a:t>
            </a:r>
            <a:endParaRPr lang="en-US" sz="2100" dirty="0"/>
          </a:p>
        </p:txBody>
      </p:sp>
      <p:sp>
        <p:nvSpPr>
          <p:cNvPr id="14" name="Text 10"/>
          <p:cNvSpPr txBox="1"/>
          <p:nvPr/>
        </p:nvSpPr>
        <p:spPr>
          <a:xfrm>
            <a:off x="4594860" y="3429000"/>
            <a:ext cx="3017520" cy="1645920"/>
          </a:xfrm>
          <a:prstGeom prst="rect">
            <a:avLst/>
          </a:prstGeom>
          <a:noFill/>
          <a:ln/>
        </p:spPr>
        <p:txBody>
          <a:bodyPr wrap="square" lIns="0" tIns="0" rIns="0" bIns="0" rtlCol="0" anchor="t"/>
          <a:lstStyle/>
          <a:p>
            <a:pPr marL="0" indent="0">
              <a:buNone/>
            </a:pPr>
            <a:r>
              <a:rPr lang="en-US" sz="1700" dirty="0">
                <a:solidFill>
                  <a:srgbClr val="0B2A4A"/>
                </a:solidFill>
                <a:latin typeface="Arial" pitchFamily="34" charset="0"/>
                <a:ea typeface="Arial" pitchFamily="34" charset="-122"/>
                <a:cs typeface="Arial" pitchFamily="34" charset="-120"/>
              </a:rPr>
              <a:t>Take part online – tasks, talks and projects set by employers.</a:t>
            </a:r>
            <a:endParaRPr lang="en-US" sz="1700" dirty="0"/>
          </a:p>
        </p:txBody>
      </p:sp>
      <p:sp>
        <p:nvSpPr>
          <p:cNvPr id="15" name="Work shadowing"/>
          <p:cNvSpPr/>
          <p:nvPr/>
        </p:nvSpPr>
        <p:spPr>
          <a:xfrm>
            <a:off x="8092440" y="1463040"/>
            <a:ext cx="3547872" cy="374904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6" name="accent bar"/>
          <p:cNvSpPr/>
          <p:nvPr/>
        </p:nvSpPr>
        <p:spPr>
          <a:xfrm>
            <a:off x="8092440" y="1463040"/>
            <a:ext cx="3547872" cy="109728"/>
          </a:xfrm>
          <a:prstGeom prst="rect">
            <a:avLst/>
          </a:prstGeom>
          <a:solidFill>
            <a:srgbClr val="007A43"/>
          </a:solidFill>
          <a:ln w="12700">
            <a:solidFill>
              <a:srgbClr val="007A43"/>
            </a:solidFill>
            <a:prstDash val="solid"/>
          </a:ln>
        </p:spPr>
        <p:txBody>
          <a:bodyPr/>
          <a:lstStyle/>
          <a:p>
            <a:endParaRPr lang="en-GB"/>
          </a:p>
        </p:txBody>
      </p:sp>
      <p:sp>
        <p:nvSpPr>
          <p:cNvPr id="17" name="Work shadowing circle"/>
          <p:cNvSpPr/>
          <p:nvPr/>
        </p:nvSpPr>
        <p:spPr>
          <a:xfrm>
            <a:off x="8366760" y="1828800"/>
            <a:ext cx="868680" cy="868680"/>
          </a:xfrm>
          <a:prstGeom prst="ellipse">
            <a:avLst/>
          </a:prstGeom>
          <a:solidFill>
            <a:srgbClr val="007A43"/>
          </a:solidFill>
          <a:ln w="12700">
            <a:solidFill>
              <a:srgbClr val="007A43"/>
            </a:solidFill>
            <a:prstDash val="solid"/>
          </a:ln>
        </p:spPr>
        <p:txBody>
          <a:bodyPr/>
          <a:lstStyle/>
          <a:p>
            <a:endParaRPr lang="en-GB"/>
          </a:p>
        </p:txBody>
      </p:sp>
      <p:pic>
        <p:nvPicPr>
          <p:cNvPr id="18" name="Work shadowing icon" descr="preencoded.png"/>
          <p:cNvPicPr>
            <a:picLocks noChangeAspect="1"/>
          </p:cNvPicPr>
          <p:nvPr/>
        </p:nvPicPr>
        <p:blipFill>
          <a:blip r:embed="rId5"/>
          <a:stretch>
            <a:fillRect/>
          </a:stretch>
        </p:blipFill>
        <p:spPr>
          <a:xfrm>
            <a:off x="8575243" y="2037283"/>
            <a:ext cx="451714" cy="451714"/>
          </a:xfrm>
          <a:prstGeom prst="rect">
            <a:avLst/>
          </a:prstGeom>
        </p:spPr>
      </p:pic>
      <p:sp>
        <p:nvSpPr>
          <p:cNvPr id="19" name="Text 14"/>
          <p:cNvSpPr txBox="1"/>
          <p:nvPr/>
        </p:nvSpPr>
        <p:spPr>
          <a:xfrm>
            <a:off x="8366760" y="2834640"/>
            <a:ext cx="3017520" cy="548640"/>
          </a:xfrm>
          <a:prstGeom prst="rect">
            <a:avLst/>
          </a:prstGeom>
          <a:noFill/>
          <a:ln/>
        </p:spPr>
        <p:txBody>
          <a:bodyPr wrap="square" lIns="0" tIns="0" rIns="0" bIns="0" rtlCol="0" anchor="ctr"/>
          <a:lstStyle/>
          <a:p>
            <a:pPr marL="0" indent="0">
              <a:buNone/>
            </a:pPr>
            <a:r>
              <a:rPr lang="en-US" sz="2100" b="1" dirty="0">
                <a:solidFill>
                  <a:srgbClr val="004077"/>
                </a:solidFill>
                <a:latin typeface="Arial" pitchFamily="34" charset="0"/>
                <a:ea typeface="Arial" pitchFamily="34" charset="-122"/>
                <a:cs typeface="Arial" pitchFamily="34" charset="-120"/>
              </a:rPr>
              <a:t>Work shadowing</a:t>
            </a:r>
            <a:endParaRPr lang="en-US" sz="2100" dirty="0"/>
          </a:p>
        </p:txBody>
      </p:sp>
      <p:sp>
        <p:nvSpPr>
          <p:cNvPr id="20" name="Text 15"/>
          <p:cNvSpPr txBox="1"/>
          <p:nvPr/>
        </p:nvSpPr>
        <p:spPr>
          <a:xfrm>
            <a:off x="8366760" y="3429000"/>
            <a:ext cx="3017520" cy="1645920"/>
          </a:xfrm>
          <a:prstGeom prst="rect">
            <a:avLst/>
          </a:prstGeom>
          <a:noFill/>
          <a:ln/>
        </p:spPr>
        <p:txBody>
          <a:bodyPr wrap="square" lIns="0" tIns="0" rIns="0" bIns="0" rtlCol="0" anchor="t"/>
          <a:lstStyle/>
          <a:p>
            <a:pPr marL="0" indent="0">
              <a:buNone/>
            </a:pPr>
            <a:r>
              <a:rPr lang="en-US" sz="1700" dirty="0">
                <a:solidFill>
                  <a:srgbClr val="0B2A4A"/>
                </a:solidFill>
                <a:latin typeface="Arial" pitchFamily="34" charset="0"/>
                <a:ea typeface="Arial" pitchFamily="34" charset="-122"/>
                <a:cs typeface="Arial" pitchFamily="34" charset="-120"/>
              </a:rPr>
              <a:t>Follow someone for a day or two to see what their job involves.</a:t>
            </a:r>
            <a:endParaRPr lang="en-US" sz="1700" dirty="0"/>
          </a:p>
        </p:txBody>
      </p:sp>
      <p:sp>
        <p:nvSpPr>
          <p:cNvPr id="21" name="question bar"/>
          <p:cNvSpPr/>
          <p:nvPr/>
        </p:nvSpPr>
        <p:spPr>
          <a:xfrm>
            <a:off x="548640" y="5440680"/>
            <a:ext cx="11091672" cy="685800"/>
          </a:xfrm>
          <a:prstGeom prst="roundRect">
            <a:avLst>
              <a:gd name="adj" fmla="val 16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22" name="question circle"/>
          <p:cNvSpPr/>
          <p:nvPr/>
        </p:nvSpPr>
        <p:spPr>
          <a:xfrm>
            <a:off x="731520" y="5545836"/>
            <a:ext cx="475488" cy="475488"/>
          </a:xfrm>
          <a:prstGeom prst="ellipse">
            <a:avLst/>
          </a:prstGeom>
          <a:solidFill>
            <a:srgbClr val="5F295F"/>
          </a:solidFill>
          <a:ln w="12700">
            <a:solidFill>
              <a:srgbClr val="5F295F"/>
            </a:solidFill>
            <a:prstDash val="solid"/>
          </a:ln>
        </p:spPr>
        <p:txBody>
          <a:bodyPr/>
          <a:lstStyle/>
          <a:p>
            <a:endParaRPr lang="en-GB"/>
          </a:p>
        </p:txBody>
      </p:sp>
      <p:pic>
        <p:nvPicPr>
          <p:cNvPr id="23" name="question icon" descr="preencoded.png"/>
          <p:cNvPicPr>
            <a:picLocks noChangeAspect="1"/>
          </p:cNvPicPr>
          <p:nvPr/>
        </p:nvPicPr>
        <p:blipFill>
          <a:blip r:embed="rId6"/>
          <a:stretch>
            <a:fillRect/>
          </a:stretch>
        </p:blipFill>
        <p:spPr>
          <a:xfrm>
            <a:off x="845637" y="5659953"/>
            <a:ext cx="247254" cy="247254"/>
          </a:xfrm>
          <a:prstGeom prst="rect">
            <a:avLst/>
          </a:prstGeom>
        </p:spPr>
      </p:pic>
      <p:sp>
        <p:nvSpPr>
          <p:cNvPr id="24" name="Text 18"/>
          <p:cNvSpPr txBox="1"/>
          <p:nvPr/>
        </p:nvSpPr>
        <p:spPr>
          <a:xfrm>
            <a:off x="1371600" y="5440680"/>
            <a:ext cx="10085832" cy="6858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Check with your teachers what you are expected to do, and for how long.</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ppt_x"/>
                                          </p:val>
                                        </p:tav>
                                        <p:tav tm="100000">
                                          <p:val>
                                            <p:strVal val="#ppt_x"/>
                                          </p:val>
                                        </p:tav>
                                      </p:tavLst>
                                    </p:anim>
                                    <p:anim calcmode="lin" valueType="num">
                                      <p:cBhvr additive="base">
                                        <p:cTn id="16" dur="50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Finding work experience</a:t>
            </a:r>
            <a:endParaRPr lang="en-US" sz="3200" dirty="0"/>
          </a:p>
        </p:txBody>
      </p:sp>
      <p:sp>
        <p:nvSpPr>
          <p:cNvPr id="3" name="card"/>
          <p:cNvSpPr/>
          <p:nvPr/>
        </p:nvSpPr>
        <p:spPr>
          <a:xfrm>
            <a:off x="548640" y="1463040"/>
            <a:ext cx="6309360" cy="4617720"/>
          </a:xfrm>
          <a:prstGeom prst="roundRect">
            <a:avLst>
              <a:gd name="adj" fmla="val 23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Text 2"/>
          <p:cNvSpPr txBox="1"/>
          <p:nvPr/>
        </p:nvSpPr>
        <p:spPr>
          <a:xfrm>
            <a:off x="822960" y="1645920"/>
            <a:ext cx="5760720" cy="457200"/>
          </a:xfrm>
          <a:prstGeom prst="rect">
            <a:avLst/>
          </a:prstGeom>
          <a:noFill/>
          <a:ln/>
        </p:spPr>
        <p:txBody>
          <a:bodyPr wrap="square" lIns="0" tIns="0" rIns="0" bIns="0" rtlCol="0" anchor="t"/>
          <a:lstStyle/>
          <a:p>
            <a:pPr marL="0" indent="0">
              <a:buNone/>
            </a:pPr>
            <a:r>
              <a:rPr lang="en-US" sz="2000" b="1" dirty="0">
                <a:solidFill>
                  <a:srgbClr val="004077"/>
                </a:solidFill>
                <a:latin typeface="Arial" pitchFamily="34" charset="0"/>
                <a:ea typeface="Arial" pitchFamily="34" charset="-122"/>
                <a:cs typeface="Arial" pitchFamily="34" charset="-120"/>
              </a:rPr>
              <a:t>As a class:</a:t>
            </a:r>
            <a:endParaRPr lang="en-US" sz="2000" dirty="0"/>
          </a:p>
        </p:txBody>
      </p:sp>
      <p:sp>
        <p:nvSpPr>
          <p:cNvPr id="5" name="Text 3"/>
          <p:cNvSpPr txBox="1"/>
          <p:nvPr/>
        </p:nvSpPr>
        <p:spPr>
          <a:xfrm>
            <a:off x="822960" y="2148840"/>
            <a:ext cx="5760720" cy="1463040"/>
          </a:xfrm>
          <a:prstGeom prst="rect">
            <a:avLst/>
          </a:prstGeom>
          <a:noFill/>
          <a:ln/>
        </p:spPr>
        <p:txBody>
          <a:bodyPr wrap="square" lIns="0" tIns="0" rIns="0" bIns="0" rtlCol="0" anchor="t"/>
          <a:lstStyle/>
          <a:p>
            <a:pPr marL="0" indent="0">
              <a:buNone/>
            </a:pPr>
            <a:r>
              <a:rPr lang="en-US" sz="2600" b="1" dirty="0">
                <a:solidFill>
                  <a:srgbClr val="0B2A4A"/>
                </a:solidFill>
                <a:latin typeface="Arial" pitchFamily="34" charset="0"/>
                <a:ea typeface="Arial" pitchFamily="34" charset="-122"/>
                <a:cs typeface="Arial" pitchFamily="34" charset="-120"/>
              </a:rPr>
              <a:t>Come up with ideas of how, or where, you could look for a work placement.</a:t>
            </a:r>
            <a:endParaRPr lang="en-US" sz="2600" dirty="0"/>
          </a:p>
        </p:txBody>
      </p:sp>
      <p:pic>
        <p:nvPicPr>
          <p:cNvPr id="6" name="Teamwork badge" descr="/tmp/claude-0/-home-claude/57c6dd4e-62f2-571d-b351-8f501f7ac058/scratchpad/lessons/wex/ppt/media/image6.png"/>
          <p:cNvPicPr>
            <a:picLocks noChangeAspect="1"/>
          </p:cNvPicPr>
          <p:nvPr/>
        </p:nvPicPr>
        <p:blipFill>
          <a:blip r:embed="rId3"/>
          <a:stretch>
            <a:fillRect/>
          </a:stretch>
        </p:blipFill>
        <p:spPr>
          <a:xfrm>
            <a:off x="822960" y="3886200"/>
            <a:ext cx="822960" cy="822960"/>
          </a:xfrm>
          <a:prstGeom prst="rect">
            <a:avLst/>
          </a:prstGeom>
        </p:spPr>
      </p:pic>
      <p:sp>
        <p:nvSpPr>
          <p:cNvPr id="7" name="Text 4"/>
          <p:cNvSpPr txBox="1"/>
          <p:nvPr/>
        </p:nvSpPr>
        <p:spPr>
          <a:xfrm>
            <a:off x="1783080" y="3886200"/>
            <a:ext cx="4846320" cy="822960"/>
          </a:xfrm>
          <a:prstGeom prst="rect">
            <a:avLst/>
          </a:prstGeom>
          <a:noFill/>
          <a:ln/>
        </p:spPr>
        <p:txBody>
          <a:bodyPr wrap="square" lIns="0" tIns="0" rIns="0" bIns="0" rtlCol="0" anchor="ctr"/>
          <a:lstStyle/>
          <a:p>
            <a:pPr marL="0" indent="0">
              <a:buNone/>
            </a:pPr>
            <a:r>
              <a:rPr lang="en-US" sz="1700" dirty="0">
                <a:solidFill>
                  <a:srgbClr val="0B2A4A"/>
                </a:solidFill>
                <a:latin typeface="Arial" pitchFamily="34" charset="0"/>
                <a:ea typeface="Arial" pitchFamily="34" charset="-122"/>
                <a:cs typeface="Arial" pitchFamily="34" charset="-120"/>
              </a:rPr>
              <a:t>Share your ideas and listen to other people's contributions.</a:t>
            </a:r>
            <a:endParaRPr lang="en-US" sz="1700" dirty="0"/>
          </a:p>
        </p:txBody>
      </p:sp>
      <p:sp>
        <p:nvSpPr>
          <p:cNvPr id="8" name="timer"/>
          <p:cNvSpPr/>
          <p:nvPr/>
        </p:nvSpPr>
        <p:spPr>
          <a:xfrm>
            <a:off x="822960" y="5212080"/>
            <a:ext cx="1874520" cy="566928"/>
          </a:xfrm>
          <a:prstGeom prst="roundRect">
            <a:avLst>
              <a:gd name="adj" fmla="val 50000"/>
            </a:avLst>
          </a:prstGeom>
          <a:solidFill>
            <a:srgbClr val="5F295F"/>
          </a:solidFill>
          <a:ln w="12700">
            <a:solidFill>
              <a:srgbClr val="5F295F"/>
            </a:solidFill>
            <a:prstDash val="solid"/>
          </a:ln>
          <a:effectLst>
            <a:outerShdw blurRad="76200" dist="25400" dir="5400000" algn="bl" rotWithShape="0">
              <a:srgbClr val="000000">
                <a:alpha val="12000"/>
              </a:srgbClr>
            </a:outerShdw>
          </a:effectLst>
        </p:spPr>
        <p:txBody>
          <a:bodyPr/>
          <a:lstStyle/>
          <a:p>
            <a:endParaRPr lang="en-GB"/>
          </a:p>
        </p:txBody>
      </p:sp>
      <p:sp>
        <p:nvSpPr>
          <p:cNvPr id="9" name="timer clock"/>
          <p:cNvSpPr/>
          <p:nvPr/>
        </p:nvSpPr>
        <p:spPr>
          <a:xfrm>
            <a:off x="886968" y="526694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10" name="timer icon" descr="preencoded.png"/>
          <p:cNvPicPr>
            <a:picLocks noChangeAspect="1"/>
          </p:cNvPicPr>
          <p:nvPr/>
        </p:nvPicPr>
        <p:blipFill>
          <a:blip r:embed="rId4"/>
          <a:stretch>
            <a:fillRect/>
          </a:stretch>
        </p:blipFill>
        <p:spPr>
          <a:xfrm>
            <a:off x="969264" y="5349240"/>
            <a:ext cx="292608" cy="292608"/>
          </a:xfrm>
          <a:prstGeom prst="rect">
            <a:avLst/>
          </a:prstGeom>
        </p:spPr>
      </p:pic>
      <p:sp>
        <p:nvSpPr>
          <p:cNvPr id="11" name="Text 7"/>
          <p:cNvSpPr txBox="1"/>
          <p:nvPr/>
        </p:nvSpPr>
        <p:spPr>
          <a:xfrm>
            <a:off x="1389888" y="5212080"/>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5 mins</a:t>
            </a:r>
            <a:endParaRPr lang="en-US" sz="2000" dirty="0"/>
          </a:p>
        </p:txBody>
      </p:sp>
      <p:pic>
        <p:nvPicPr>
          <p:cNvPr id="12" name="Magnifying glass over folders" descr="Magnifying glass over folders"/>
          <p:cNvPicPr>
            <a:picLocks noChangeAspect="1"/>
          </p:cNvPicPr>
          <p:nvPr/>
        </p:nvPicPr>
        <p:blipFill>
          <a:blip r:embed="rId5"/>
          <a:srcRect/>
          <a:stretch/>
        </p:blipFill>
        <p:spPr>
          <a:xfrm>
            <a:off x="7132320" y="1463040"/>
            <a:ext cx="4507992" cy="4617720"/>
          </a:xfrm>
          <a:prstGeom prst="rect">
            <a:avLst/>
          </a:prstGeom>
        </p:spPr>
      </p:pic>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A website to help with your work experience</a:t>
            </a:r>
            <a:endParaRPr lang="en-US" sz="3200" dirty="0"/>
          </a:p>
        </p:txBody>
      </p:sp>
      <p:sp>
        <p:nvSpPr>
          <p:cNvPr id="3" name="card"/>
          <p:cNvSpPr/>
          <p:nvPr/>
        </p:nvSpPr>
        <p:spPr>
          <a:xfrm>
            <a:off x="548640" y="1463040"/>
            <a:ext cx="4754880" cy="4617720"/>
          </a:xfrm>
          <a:prstGeom prst="roundRect">
            <a:avLst>
              <a:gd name="adj" fmla="val 23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4" name="Next Steps Ready logo" descr="/tmp/claude-0/-home-claude/57c6dd4e-62f2-571d-b351-8f501f7ac058/scratchpad/lessons/wex/ppt/media/image1.png"/>
          <p:cNvPicPr>
            <a:picLocks noChangeAspect="1"/>
          </p:cNvPicPr>
          <p:nvPr/>
        </p:nvPicPr>
        <p:blipFill>
          <a:blip r:embed="rId3"/>
          <a:stretch>
            <a:fillRect/>
          </a:stretch>
        </p:blipFill>
        <p:spPr>
          <a:xfrm>
            <a:off x="868680" y="2057400"/>
            <a:ext cx="4114800" cy="817284"/>
          </a:xfrm>
          <a:prstGeom prst="rect">
            <a:avLst/>
          </a:prstGeom>
        </p:spPr>
      </p:pic>
      <p:sp>
        <p:nvSpPr>
          <p:cNvPr id="5" name="web address"/>
          <p:cNvSpPr/>
          <p:nvPr/>
        </p:nvSpPr>
        <p:spPr>
          <a:xfrm>
            <a:off x="868680" y="3154680"/>
            <a:ext cx="4114800" cy="731520"/>
          </a:xfrm>
          <a:prstGeom prst="roundRect">
            <a:avLst>
              <a:gd name="adj" fmla="val 15000"/>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pic>
        <p:nvPicPr>
          <p:cNvPr id="6" name="Image 1" descr="preencoded.png"/>
          <p:cNvPicPr>
            <a:picLocks noChangeAspect="1"/>
          </p:cNvPicPr>
          <p:nvPr/>
        </p:nvPicPr>
        <p:blipFill>
          <a:blip r:embed="rId4"/>
          <a:stretch>
            <a:fillRect/>
          </a:stretch>
        </p:blipFill>
        <p:spPr>
          <a:xfrm>
            <a:off x="1051560" y="3310128"/>
            <a:ext cx="420624" cy="420624"/>
          </a:xfrm>
          <a:prstGeom prst="rect">
            <a:avLst/>
          </a:prstGeom>
        </p:spPr>
      </p:pic>
      <p:sp>
        <p:nvSpPr>
          <p:cNvPr id="7" name="Text 3"/>
          <p:cNvSpPr txBox="1"/>
          <p:nvPr/>
        </p:nvSpPr>
        <p:spPr>
          <a:xfrm>
            <a:off x="1600200" y="3154680"/>
            <a:ext cx="3291840" cy="731520"/>
          </a:xfrm>
          <a:prstGeom prst="rect">
            <a:avLst/>
          </a:prstGeom>
          <a:noFill/>
          <a:ln/>
        </p:spPr>
        <p:txBody>
          <a:bodyPr wrap="square" lIns="0" tIns="0" rIns="0" bIns="0" rtlCol="0" anchor="ctr"/>
          <a:lstStyle/>
          <a:p>
            <a:pPr marL="0" indent="0">
              <a:buNone/>
            </a:pPr>
            <a:r>
              <a:rPr lang="en-US" sz="2100" b="1" dirty="0">
                <a:solidFill>
                  <a:srgbClr val="0072BA"/>
                </a:solidFill>
                <a:latin typeface="Arial" pitchFamily="34" charset="0"/>
                <a:ea typeface="Arial" pitchFamily="34" charset="-122"/>
                <a:cs typeface="Arial" pitchFamily="34" charset="-120"/>
              </a:rPr>
              <a:t>nextstepsready.org.uk</a:t>
            </a:r>
            <a:endParaRPr lang="en-US" sz="2100" dirty="0"/>
          </a:p>
        </p:txBody>
      </p:sp>
      <p:sp>
        <p:nvSpPr>
          <p:cNvPr id="8" name="Text 4"/>
          <p:cNvSpPr txBox="1"/>
          <p:nvPr/>
        </p:nvSpPr>
        <p:spPr>
          <a:xfrm>
            <a:off x="868680" y="4114800"/>
            <a:ext cx="4206240" cy="1737360"/>
          </a:xfrm>
          <a:prstGeom prst="rect">
            <a:avLst/>
          </a:prstGeom>
          <a:noFill/>
          <a:ln/>
        </p:spPr>
        <p:txBody>
          <a:bodyPr wrap="square" lIns="0" tIns="0" rIns="0" bIns="0" rtlCol="0" anchor="t"/>
          <a:lstStyle/>
          <a:p>
            <a:pPr marL="177800" indent="-177800">
              <a:spcAft>
                <a:spcPts val="400"/>
              </a:spcAft>
              <a:buSzPct val="100000"/>
              <a:buChar char="•"/>
            </a:pPr>
            <a:r>
              <a:rPr lang="en-US" sz="1700" dirty="0">
                <a:solidFill>
                  <a:srgbClr val="0B2A4A"/>
                </a:solidFill>
                <a:latin typeface="Arial" pitchFamily="34" charset="0"/>
                <a:ea typeface="Arial" pitchFamily="34" charset="-122"/>
                <a:cs typeface="Arial" pitchFamily="34" charset="-120"/>
              </a:rPr>
              <a:t>Free for everyone</a:t>
            </a:r>
            <a:endParaRPr lang="en-US" sz="1700" dirty="0"/>
          </a:p>
          <a:p>
            <a:pPr marL="177800" indent="-177800">
              <a:spcAft>
                <a:spcPts val="400"/>
              </a:spcAft>
              <a:buSzPct val="100000"/>
              <a:buChar char="•"/>
            </a:pPr>
            <a:r>
              <a:rPr lang="en-US" sz="1700" dirty="0">
                <a:solidFill>
                  <a:srgbClr val="0B2A4A"/>
                </a:solidFill>
                <a:latin typeface="Arial" pitchFamily="34" charset="0"/>
                <a:ea typeface="Arial" pitchFamily="34" charset="-122"/>
                <a:cs typeface="Arial" pitchFamily="34" charset="-120"/>
              </a:rPr>
              <a:t>No login or password</a:t>
            </a:r>
            <a:endParaRPr lang="en-US" sz="1700" dirty="0"/>
          </a:p>
          <a:p>
            <a:pPr marL="177800" indent="-177800">
              <a:spcAft>
                <a:spcPts val="400"/>
              </a:spcAft>
              <a:buSzPct val="100000"/>
              <a:buChar char="•"/>
            </a:pPr>
            <a:r>
              <a:rPr lang="en-US" sz="1700" dirty="0">
                <a:solidFill>
                  <a:srgbClr val="0B2A4A"/>
                </a:solidFill>
                <a:latin typeface="Arial" pitchFamily="34" charset="0"/>
                <a:ea typeface="Arial" pitchFamily="34" charset="-122"/>
                <a:cs typeface="Arial" pitchFamily="34" charset="-120"/>
              </a:rPr>
              <a:t>A whole section on work experience</a:t>
            </a:r>
            <a:endParaRPr lang="en-US" sz="1700" dirty="0"/>
          </a:p>
        </p:txBody>
      </p:sp>
      <p:sp>
        <p:nvSpPr>
          <p:cNvPr id="9" name="Work Experience section frame"/>
          <p:cNvSpPr/>
          <p:nvPr/>
        </p:nvSpPr>
        <p:spPr>
          <a:xfrm>
            <a:off x="5980176" y="1453896"/>
            <a:ext cx="5367528" cy="4217384"/>
          </a:xfrm>
          <a:prstGeom prst="roundRect">
            <a:avLst>
              <a:gd name="adj" fmla="val 1301"/>
            </a:avLst>
          </a:prstGeom>
          <a:solidFill>
            <a:srgbClr val="FFFFFF"/>
          </a:solidFill>
          <a:ln w="9525">
            <a:solidFill>
              <a:srgbClr val="C9D3DE"/>
            </a:solidFill>
            <a:prstDash val="solid"/>
          </a:ln>
          <a:effectLst>
            <a:outerShdw blurRad="76200" dist="25400" dir="5400000" algn="bl" rotWithShape="0">
              <a:srgbClr val="000000">
                <a:alpha val="12000"/>
              </a:srgbClr>
            </a:outerShdw>
          </a:effectLst>
        </p:spPr>
        <p:txBody>
          <a:bodyPr/>
          <a:lstStyle/>
          <a:p>
            <a:endParaRPr lang="en-GB"/>
          </a:p>
        </p:txBody>
      </p:sp>
      <p:pic>
        <p:nvPicPr>
          <p:cNvPr id="10" name="Work Experience section" descr="Work Experience section"/>
          <p:cNvPicPr>
            <a:picLocks noChangeAspect="1"/>
          </p:cNvPicPr>
          <p:nvPr/>
        </p:nvPicPr>
        <p:blipFill>
          <a:blip r:embed="rId5"/>
          <a:stretch>
            <a:fillRect/>
          </a:stretch>
        </p:blipFill>
        <p:spPr>
          <a:xfrm>
            <a:off x="6035040" y="1508760"/>
            <a:ext cx="5257800" cy="4107656"/>
          </a:xfrm>
          <a:prstGeom prst="rect">
            <a:avLst/>
          </a:prstGeom>
        </p:spPr>
      </p:pic>
      <p:sp>
        <p:nvSpPr>
          <p:cNvPr id="11" name="red ring"/>
          <p:cNvSpPr/>
          <p:nvPr/>
        </p:nvSpPr>
        <p:spPr>
          <a:xfrm>
            <a:off x="8539801" y="1530256"/>
            <a:ext cx="685183" cy="214670"/>
          </a:xfrm>
          <a:prstGeom prst="ellipse">
            <a:avLst/>
          </a:prstGeom>
          <a:ln w="38100">
            <a:solidFill>
              <a:srgbClr val="D7263D"/>
            </a:solidFill>
            <a:prstDash val="solid"/>
          </a:ln>
        </p:spPr>
        <p:txBody>
          <a:bodyPr/>
          <a:lstStyle/>
          <a:p>
            <a:endParaRPr lang="en-GB"/>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Task 1: Plan your work experience</a:t>
            </a:r>
            <a:endParaRPr lang="en-US" sz="3200" dirty="0"/>
          </a:p>
        </p:txBody>
      </p:sp>
      <p:sp>
        <p:nvSpPr>
          <p:cNvPr id="3" name="number 1"/>
          <p:cNvSpPr/>
          <p:nvPr/>
        </p:nvSpPr>
        <p:spPr>
          <a:xfrm>
            <a:off x="548640" y="1417320"/>
            <a:ext cx="502920" cy="502920"/>
          </a:xfrm>
          <a:prstGeom prst="ellipse">
            <a:avLst/>
          </a:prstGeom>
          <a:solidFill>
            <a:srgbClr val="5F295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Text 2"/>
          <p:cNvSpPr txBox="1"/>
          <p:nvPr/>
        </p:nvSpPr>
        <p:spPr>
          <a:xfrm>
            <a:off x="548640" y="141732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5" name="Text 3"/>
          <p:cNvSpPr txBox="1"/>
          <p:nvPr/>
        </p:nvSpPr>
        <p:spPr>
          <a:xfrm>
            <a:off x="1188720" y="1371600"/>
            <a:ext cx="3017520" cy="685800"/>
          </a:xfrm>
          <a:prstGeom prst="rect">
            <a:avLst/>
          </a:prstGeom>
          <a:noFill/>
          <a:ln/>
        </p:spPr>
        <p:txBody>
          <a:bodyPr wrap="square" lIns="0" tIns="0" rIns="0" bIns="0" rtlCol="0" anchor="ctr"/>
          <a:lstStyle/>
          <a:p>
            <a:pPr marL="0" indent="0">
              <a:buNone/>
            </a:pPr>
            <a:r>
              <a:rPr lang="en-US" sz="1500" b="1" dirty="0">
                <a:solidFill>
                  <a:srgbClr val="004077"/>
                </a:solidFill>
                <a:latin typeface="Arial" pitchFamily="34" charset="0"/>
                <a:ea typeface="Arial" pitchFamily="34" charset="-122"/>
                <a:cs typeface="Arial" pitchFamily="34" charset="-120"/>
              </a:rPr>
              <a:t>Open "What job might suit me?" to choose job sectors</a:t>
            </a:r>
            <a:endParaRPr lang="en-US" sz="1500" dirty="0"/>
          </a:p>
        </p:txBody>
      </p:sp>
      <p:sp>
        <p:nvSpPr>
          <p:cNvPr id="6" name="Open &quot;What job might suit me?&quot; to choose job sectors frame"/>
          <p:cNvSpPr/>
          <p:nvPr/>
        </p:nvSpPr>
        <p:spPr>
          <a:xfrm>
            <a:off x="548640" y="2103120"/>
            <a:ext cx="3602736" cy="2838641"/>
          </a:xfrm>
          <a:prstGeom prst="roundRect">
            <a:avLst>
              <a:gd name="adj" fmla="val 1933"/>
            </a:avLst>
          </a:prstGeom>
          <a:solidFill>
            <a:srgbClr val="FFFFFF"/>
          </a:solidFill>
          <a:ln w="9525">
            <a:solidFill>
              <a:srgbClr val="C9D3DE"/>
            </a:solidFill>
            <a:prstDash val="solid"/>
          </a:ln>
          <a:effectLst>
            <a:outerShdw blurRad="76200" dist="25400" dir="5400000" algn="bl" rotWithShape="0">
              <a:srgbClr val="000000">
                <a:alpha val="12000"/>
              </a:srgbClr>
            </a:outerShdw>
          </a:effectLst>
        </p:spPr>
        <p:txBody>
          <a:bodyPr/>
          <a:lstStyle/>
          <a:p>
            <a:endParaRPr lang="en-GB"/>
          </a:p>
        </p:txBody>
      </p:sp>
      <p:pic>
        <p:nvPicPr>
          <p:cNvPr id="7" name="Open &quot;What job might suit me?&quot; to choose job sectors" descr="Open &quot;What job might suit me?&quot; to choose job sectors"/>
          <p:cNvPicPr>
            <a:picLocks noChangeAspect="1"/>
          </p:cNvPicPr>
          <p:nvPr/>
        </p:nvPicPr>
        <p:blipFill>
          <a:blip r:embed="rId3"/>
          <a:stretch>
            <a:fillRect/>
          </a:stretch>
        </p:blipFill>
        <p:spPr>
          <a:xfrm>
            <a:off x="603504" y="2157984"/>
            <a:ext cx="3493008" cy="2728913"/>
          </a:xfrm>
          <a:prstGeom prst="rect">
            <a:avLst/>
          </a:prstGeom>
        </p:spPr>
      </p:pic>
      <p:sp>
        <p:nvSpPr>
          <p:cNvPr id="8" name="red ring"/>
          <p:cNvSpPr/>
          <p:nvPr/>
        </p:nvSpPr>
        <p:spPr>
          <a:xfrm>
            <a:off x="1050690" y="4180497"/>
            <a:ext cx="2616002" cy="445276"/>
          </a:xfrm>
          <a:prstGeom prst="ellipse">
            <a:avLst/>
          </a:prstGeom>
          <a:ln w="38100">
            <a:solidFill>
              <a:srgbClr val="D7263D"/>
            </a:solidFill>
            <a:prstDash val="solid"/>
          </a:ln>
        </p:spPr>
        <p:txBody>
          <a:bodyPr/>
          <a:lstStyle/>
          <a:p>
            <a:endParaRPr lang="en-GB"/>
          </a:p>
        </p:txBody>
      </p:sp>
      <p:grpSp>
        <p:nvGrpSpPr>
          <p:cNvPr id="32" name="Group 31">
            <a:extLst>
              <a:ext uri="{FF2B5EF4-FFF2-40B4-BE49-F238E27FC236}">
                <a16:creationId xmlns:a16="http://schemas.microsoft.com/office/drawing/2014/main" id="{B0589E30-F6FA-E553-4674-AA46E60BD9AF}"/>
              </a:ext>
            </a:extLst>
          </p:cNvPr>
          <p:cNvGrpSpPr/>
          <p:nvPr/>
        </p:nvGrpSpPr>
        <p:grpSpPr>
          <a:xfrm>
            <a:off x="8083296" y="1367784"/>
            <a:ext cx="3712464" cy="2706837"/>
            <a:chOff x="8083296" y="1367784"/>
            <a:chExt cx="3712464" cy="2706837"/>
          </a:xfrm>
        </p:grpSpPr>
        <p:sp>
          <p:nvSpPr>
            <p:cNvPr id="11" name="Text 8"/>
            <p:cNvSpPr txBox="1"/>
            <p:nvPr/>
          </p:nvSpPr>
          <p:spPr>
            <a:xfrm>
              <a:off x="8723376" y="1367784"/>
              <a:ext cx="3017520" cy="685800"/>
            </a:xfrm>
            <a:prstGeom prst="rect">
              <a:avLst/>
            </a:prstGeom>
            <a:noFill/>
            <a:ln/>
          </p:spPr>
          <p:txBody>
            <a:bodyPr wrap="square" lIns="0" tIns="0" rIns="0" bIns="0" rtlCol="0" anchor="ctr"/>
            <a:lstStyle/>
            <a:p>
              <a:pPr marL="0" indent="0">
                <a:buNone/>
              </a:pPr>
              <a:r>
                <a:rPr lang="en-US" sz="1500" b="1" dirty="0">
                  <a:solidFill>
                    <a:srgbClr val="004077"/>
                  </a:solidFill>
                  <a:latin typeface="Arial" pitchFamily="34" charset="0"/>
                  <a:ea typeface="Arial" pitchFamily="34" charset="-122"/>
                  <a:cs typeface="Arial" pitchFamily="34" charset="-120"/>
                </a:rPr>
                <a:t>Use "Find a Placement" for ways to find employers near you</a:t>
              </a:r>
              <a:endParaRPr lang="en-US" sz="1500" dirty="0"/>
            </a:p>
          </p:txBody>
        </p:sp>
        <p:sp>
          <p:nvSpPr>
            <p:cNvPr id="12" name="Use &quot;Find a Placement&quot; for ways to find employers near you frame"/>
            <p:cNvSpPr/>
            <p:nvPr/>
          </p:nvSpPr>
          <p:spPr>
            <a:xfrm>
              <a:off x="8193024" y="2079463"/>
              <a:ext cx="3602736" cy="1995158"/>
            </a:xfrm>
            <a:prstGeom prst="roundRect">
              <a:avLst>
                <a:gd name="adj" fmla="val 2750"/>
              </a:avLst>
            </a:prstGeom>
            <a:solidFill>
              <a:srgbClr val="FFFFFF"/>
            </a:solidFill>
            <a:ln w="9525">
              <a:solidFill>
                <a:srgbClr val="C9D3DE"/>
              </a:solidFill>
              <a:prstDash val="solid"/>
            </a:ln>
            <a:effectLst>
              <a:outerShdw blurRad="76200" dist="25400" dir="5400000" algn="bl" rotWithShape="0">
                <a:srgbClr val="000000">
                  <a:alpha val="12000"/>
                </a:srgbClr>
              </a:outerShdw>
            </a:effectLst>
          </p:spPr>
          <p:txBody>
            <a:bodyPr/>
            <a:lstStyle/>
            <a:p>
              <a:endParaRPr lang="en-GB"/>
            </a:p>
          </p:txBody>
        </p:sp>
        <p:pic>
          <p:nvPicPr>
            <p:cNvPr id="13" name="Use &quot;Find a Placement&quot; for ways to find employers near you" descr="Use &quot;Find a Placement&quot; for ways to find employers near you"/>
            <p:cNvPicPr>
              <a:picLocks noChangeAspect="1"/>
            </p:cNvPicPr>
            <p:nvPr/>
          </p:nvPicPr>
          <p:blipFill>
            <a:blip r:embed="rId4"/>
            <a:stretch>
              <a:fillRect/>
            </a:stretch>
          </p:blipFill>
          <p:spPr>
            <a:xfrm>
              <a:off x="8247888" y="2134327"/>
              <a:ext cx="3493008" cy="1885430"/>
            </a:xfrm>
            <a:prstGeom prst="rect">
              <a:avLst/>
            </a:prstGeom>
          </p:spPr>
        </p:pic>
        <p:sp>
          <p:nvSpPr>
            <p:cNvPr id="14" name="red ring"/>
            <p:cNvSpPr/>
            <p:nvPr/>
          </p:nvSpPr>
          <p:spPr>
            <a:xfrm>
              <a:off x="9995028" y="3412591"/>
              <a:ext cx="1100215" cy="266657"/>
            </a:xfrm>
            <a:prstGeom prst="ellipse">
              <a:avLst/>
            </a:prstGeom>
            <a:ln w="38100">
              <a:solidFill>
                <a:srgbClr val="D7263D"/>
              </a:solidFill>
              <a:prstDash val="solid"/>
            </a:ln>
          </p:spPr>
          <p:txBody>
            <a:bodyPr/>
            <a:lstStyle/>
            <a:p>
              <a:endParaRPr lang="en-GB"/>
            </a:p>
          </p:txBody>
        </p:sp>
        <p:sp>
          <p:nvSpPr>
            <p:cNvPr id="15" name="number 3"/>
            <p:cNvSpPr/>
            <p:nvPr/>
          </p:nvSpPr>
          <p:spPr>
            <a:xfrm>
              <a:off x="8083296" y="1417320"/>
              <a:ext cx="502920" cy="502920"/>
            </a:xfrm>
            <a:prstGeom prst="ellipse">
              <a:avLst/>
            </a:prstGeom>
            <a:solidFill>
              <a:srgbClr val="5F295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6" name="Text 12"/>
            <p:cNvSpPr txBox="1"/>
            <p:nvPr/>
          </p:nvSpPr>
          <p:spPr>
            <a:xfrm>
              <a:off x="8083296" y="141732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grpSp>
      <p:grpSp>
        <p:nvGrpSpPr>
          <p:cNvPr id="33" name="Group 32">
            <a:extLst>
              <a:ext uri="{FF2B5EF4-FFF2-40B4-BE49-F238E27FC236}">
                <a16:creationId xmlns:a16="http://schemas.microsoft.com/office/drawing/2014/main" id="{BA48B460-425C-2B00-F0E6-803A7643AB15}"/>
              </a:ext>
            </a:extLst>
          </p:cNvPr>
          <p:cNvGrpSpPr/>
          <p:nvPr/>
        </p:nvGrpSpPr>
        <p:grpSpPr>
          <a:xfrm>
            <a:off x="548640" y="5349240"/>
            <a:ext cx="11091672" cy="777240"/>
            <a:chOff x="548640" y="5349240"/>
            <a:chExt cx="11091672" cy="777240"/>
          </a:xfrm>
        </p:grpSpPr>
        <p:sp>
          <p:nvSpPr>
            <p:cNvPr id="21" name="timer"/>
            <p:cNvSpPr/>
            <p:nvPr/>
          </p:nvSpPr>
          <p:spPr>
            <a:xfrm>
              <a:off x="9765792" y="5486400"/>
              <a:ext cx="1874520" cy="566928"/>
            </a:xfrm>
            <a:prstGeom prst="roundRect">
              <a:avLst>
                <a:gd name="adj" fmla="val 50000"/>
              </a:avLst>
            </a:prstGeom>
            <a:solidFill>
              <a:srgbClr val="5F295F"/>
            </a:solidFill>
            <a:ln w="12700">
              <a:solidFill>
                <a:srgbClr val="5F295F"/>
              </a:solidFill>
              <a:prstDash val="solid"/>
            </a:ln>
            <a:effectLst>
              <a:outerShdw blurRad="76200" dist="25400" dir="5400000" algn="bl" rotWithShape="0">
                <a:srgbClr val="000000">
                  <a:alpha val="12000"/>
                </a:srgbClr>
              </a:outerShdw>
            </a:effectLst>
          </p:spPr>
          <p:txBody>
            <a:bodyPr/>
            <a:lstStyle/>
            <a:p>
              <a:endParaRPr lang="en-GB"/>
            </a:p>
          </p:txBody>
        </p:sp>
        <p:sp>
          <p:nvSpPr>
            <p:cNvPr id="22" name="timer clock"/>
            <p:cNvSpPr/>
            <p:nvPr/>
          </p:nvSpPr>
          <p:spPr>
            <a:xfrm>
              <a:off x="9829800" y="554126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23" name="timer icon" descr="preencoded.png"/>
            <p:cNvPicPr>
              <a:picLocks noChangeAspect="1"/>
            </p:cNvPicPr>
            <p:nvPr/>
          </p:nvPicPr>
          <p:blipFill>
            <a:blip r:embed="rId5"/>
            <a:stretch>
              <a:fillRect/>
            </a:stretch>
          </p:blipFill>
          <p:spPr>
            <a:xfrm>
              <a:off x="9912096" y="5623560"/>
              <a:ext cx="292608" cy="292608"/>
            </a:xfrm>
            <a:prstGeom prst="rect">
              <a:avLst/>
            </a:prstGeom>
          </p:spPr>
        </p:pic>
        <p:sp>
          <p:nvSpPr>
            <p:cNvPr id="24" name="Text 18"/>
            <p:cNvSpPr txBox="1"/>
            <p:nvPr/>
          </p:nvSpPr>
          <p:spPr>
            <a:xfrm>
              <a:off x="10332720" y="5486400"/>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20 mins</a:t>
              </a:r>
              <a:endParaRPr lang="en-US" sz="2000" dirty="0"/>
            </a:p>
          </p:txBody>
        </p:sp>
        <p:sp>
          <p:nvSpPr>
            <p:cNvPr id="25" name="write down"/>
            <p:cNvSpPr/>
            <p:nvPr/>
          </p:nvSpPr>
          <p:spPr>
            <a:xfrm>
              <a:off x="548640" y="5349240"/>
              <a:ext cx="8961120" cy="777240"/>
            </a:xfrm>
            <a:prstGeom prst="roundRect">
              <a:avLst>
                <a:gd name="adj" fmla="val 14118"/>
              </a:avLst>
            </a:prstGeom>
            <a:solidFill>
              <a:srgbClr val="ECDFEC"/>
            </a:solidFill>
            <a:ln w="12700">
              <a:solidFill>
                <a:srgbClr val="ECDFEC"/>
              </a:solidFill>
              <a:prstDash val="solid"/>
            </a:ln>
            <a:effectLst>
              <a:outerShdw blurRad="76200" dist="25400" dir="5400000" algn="bl" rotWithShape="0">
                <a:srgbClr val="000000">
                  <a:alpha val="12000"/>
                </a:srgbClr>
              </a:outerShdw>
            </a:effectLst>
          </p:spPr>
          <p:txBody>
            <a:bodyPr/>
            <a:lstStyle/>
            <a:p>
              <a:endParaRPr lang="en-GB"/>
            </a:p>
          </p:txBody>
        </p:sp>
        <p:sp>
          <p:nvSpPr>
            <p:cNvPr id="26" name="Text 20"/>
            <p:cNvSpPr txBox="1"/>
            <p:nvPr/>
          </p:nvSpPr>
          <p:spPr>
            <a:xfrm>
              <a:off x="777240" y="5349240"/>
              <a:ext cx="8595360" cy="777240"/>
            </a:xfrm>
            <a:prstGeom prst="rect">
              <a:avLst/>
            </a:prstGeom>
            <a:noFill/>
            <a:ln/>
          </p:spPr>
          <p:txBody>
            <a:bodyPr wrap="square" lIns="0" tIns="0" rIns="0" bIns="0" rtlCol="0" anchor="ctr"/>
            <a:lstStyle/>
            <a:p>
              <a:pPr marL="0" indent="0">
                <a:buNone/>
              </a:pPr>
              <a:r>
                <a:rPr lang="en-US" sz="1500" b="1" dirty="0">
                  <a:solidFill>
                    <a:srgbClr val="0B2A4A"/>
                  </a:solidFill>
                  <a:latin typeface="Arial" pitchFamily="34" charset="0"/>
                  <a:ea typeface="Arial" pitchFamily="34" charset="-122"/>
                  <a:cs typeface="Arial" pitchFamily="34" charset="-120"/>
                </a:rPr>
                <a:t>Answer each question on your My Work Experience sheet – include local companies and how to contact them.</a:t>
              </a:r>
              <a:endParaRPr lang="en-US" sz="1500" dirty="0"/>
            </a:p>
          </p:txBody>
        </p:sp>
      </p:grpSp>
      <p:sp>
        <p:nvSpPr>
          <p:cNvPr id="27"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19</a:t>
            </a:fld>
            <a:endParaRPr lang="en-US"/>
          </a:p>
        </p:txBody>
      </p:sp>
      <p:grpSp>
        <p:nvGrpSpPr>
          <p:cNvPr id="31" name="Group 30">
            <a:extLst>
              <a:ext uri="{FF2B5EF4-FFF2-40B4-BE49-F238E27FC236}">
                <a16:creationId xmlns:a16="http://schemas.microsoft.com/office/drawing/2014/main" id="{94C18EB4-3A97-32B8-17D6-2693F030F7EE}"/>
              </a:ext>
            </a:extLst>
          </p:cNvPr>
          <p:cNvGrpSpPr/>
          <p:nvPr/>
        </p:nvGrpSpPr>
        <p:grpSpPr>
          <a:xfrm>
            <a:off x="4279392" y="1330329"/>
            <a:ext cx="3803904" cy="3195950"/>
            <a:chOff x="4279392" y="1330329"/>
            <a:chExt cx="3803904" cy="3195950"/>
          </a:xfrm>
        </p:grpSpPr>
        <p:sp>
          <p:nvSpPr>
            <p:cNvPr id="30" name="Use &quot;Find a Placement&quot; for ways to find employers near you frame">
              <a:extLst>
                <a:ext uri="{FF2B5EF4-FFF2-40B4-BE49-F238E27FC236}">
                  <a16:creationId xmlns:a16="http://schemas.microsoft.com/office/drawing/2014/main" id="{25112DD0-7185-C140-C28D-DEBDB842D9B5}"/>
                </a:ext>
              </a:extLst>
            </p:cNvPr>
            <p:cNvSpPr/>
            <p:nvPr/>
          </p:nvSpPr>
          <p:spPr>
            <a:xfrm>
              <a:off x="4279392" y="2103846"/>
              <a:ext cx="3803904" cy="2422433"/>
            </a:xfrm>
            <a:prstGeom prst="roundRect">
              <a:avLst>
                <a:gd name="adj" fmla="val 2750"/>
              </a:avLst>
            </a:prstGeom>
            <a:solidFill>
              <a:srgbClr val="FFFFFF"/>
            </a:solidFill>
            <a:ln w="9525">
              <a:solidFill>
                <a:srgbClr val="C9D3DE"/>
              </a:solidFill>
              <a:prstDash val="solid"/>
            </a:ln>
            <a:effectLst>
              <a:outerShdw blurRad="76200" dist="25400" dir="5400000" algn="bl" rotWithShape="0">
                <a:srgbClr val="000000">
                  <a:alpha val="12000"/>
                </a:srgbClr>
              </a:outerShdw>
            </a:effectLst>
          </p:spPr>
          <p:txBody>
            <a:bodyPr/>
            <a:lstStyle/>
            <a:p>
              <a:endParaRPr lang="en-GB"/>
            </a:p>
          </p:txBody>
        </p:sp>
        <p:sp>
          <p:nvSpPr>
            <p:cNvPr id="9" name="number 2"/>
            <p:cNvSpPr/>
            <p:nvPr/>
          </p:nvSpPr>
          <p:spPr>
            <a:xfrm>
              <a:off x="4315968" y="1417320"/>
              <a:ext cx="502920" cy="502920"/>
            </a:xfrm>
            <a:prstGeom prst="ellipse">
              <a:avLst/>
            </a:prstGeom>
            <a:solidFill>
              <a:srgbClr val="5F295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0" name="Text 7"/>
            <p:cNvSpPr txBox="1"/>
            <p:nvPr/>
          </p:nvSpPr>
          <p:spPr>
            <a:xfrm>
              <a:off x="4315968" y="141732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17" name="Text 13"/>
            <p:cNvSpPr txBox="1"/>
            <p:nvPr/>
          </p:nvSpPr>
          <p:spPr>
            <a:xfrm>
              <a:off x="4928616" y="1330329"/>
              <a:ext cx="3017520" cy="685800"/>
            </a:xfrm>
            <a:prstGeom prst="rect">
              <a:avLst/>
            </a:prstGeom>
            <a:noFill/>
            <a:ln/>
          </p:spPr>
          <p:txBody>
            <a:bodyPr wrap="square" lIns="0" tIns="0" rIns="0" bIns="0" rtlCol="0" anchor="ctr"/>
            <a:lstStyle/>
            <a:p>
              <a:pPr marL="0" indent="0">
                <a:buNone/>
              </a:pPr>
              <a:r>
                <a:rPr lang="en-US" sz="1500" b="1" dirty="0">
                  <a:solidFill>
                    <a:srgbClr val="004077"/>
                  </a:solidFill>
                  <a:latin typeface="Arial" pitchFamily="34" charset="0"/>
                  <a:ea typeface="Arial" pitchFamily="34" charset="-122"/>
                  <a:cs typeface="Arial" pitchFamily="34" charset="-120"/>
                </a:rPr>
                <a:t>Do the Job Quiz to get ideas for jobs</a:t>
              </a:r>
              <a:endParaRPr lang="en-US" sz="1500" dirty="0"/>
            </a:p>
          </p:txBody>
        </p:sp>
        <p:pic>
          <p:nvPicPr>
            <p:cNvPr id="28" name="Job Quiz" descr="The Job Quiz showing photo tiles to choose from">
              <a:extLst>
                <a:ext uri="{FF2B5EF4-FFF2-40B4-BE49-F238E27FC236}">
                  <a16:creationId xmlns:a16="http://schemas.microsoft.com/office/drawing/2014/main" id="{0E76E498-C975-8D7E-25C3-6EA9F47C45AC}"/>
                </a:ext>
              </a:extLst>
            </p:cNvPr>
            <p:cNvPicPr>
              <a:picLocks noChangeAspect="1"/>
            </p:cNvPicPr>
            <p:nvPr/>
          </p:nvPicPr>
          <p:blipFill>
            <a:blip r:embed="rId6"/>
            <a:stretch>
              <a:fillRect/>
            </a:stretch>
          </p:blipFill>
          <p:spPr>
            <a:xfrm>
              <a:off x="4322645" y="2157984"/>
              <a:ext cx="3699109" cy="2310499"/>
            </a:xfrm>
            <a:prstGeom prst="roundRect">
              <a:avLst>
                <a:gd name="adj" fmla="val 5603"/>
              </a:avLst>
            </a:prstGeom>
            <a:ln w="12700">
              <a:solidFill>
                <a:srgbClr val="B9CCDD"/>
              </a:solid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fill="hold"/>
                                        <p:tgtEl>
                                          <p:spTgt spid="32"/>
                                        </p:tgtEl>
                                        <p:attrNameLst>
                                          <p:attrName>ppt_x</p:attrName>
                                        </p:attrNameLst>
                                      </p:cBhvr>
                                      <p:tavLst>
                                        <p:tav tm="0">
                                          <p:val>
                                            <p:strVal val="#ppt_x"/>
                                          </p:val>
                                        </p:tav>
                                        <p:tav tm="100000">
                                          <p:val>
                                            <p:strVal val="#ppt_x"/>
                                          </p:val>
                                        </p:tav>
                                      </p:tavLst>
                                    </p:anim>
                                    <p:anim calcmode="lin" valueType="num">
                                      <p:cBhvr additive="base">
                                        <p:cTn id="1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ppt_x"/>
                                          </p:val>
                                        </p:tav>
                                        <p:tav tm="100000">
                                          <p:val>
                                            <p:strVal val="#ppt_x"/>
                                          </p:val>
                                        </p:tav>
                                      </p:tavLst>
                                    </p:anim>
                                    <p:anim calcmode="lin" valueType="num">
                                      <p:cBhvr additive="base">
                                        <p:cTn id="20"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Share your plan</a:t>
            </a:r>
            <a:endParaRPr lang="en-US" sz="3200" dirty="0"/>
          </a:p>
        </p:txBody>
      </p:sp>
      <p:sp>
        <p:nvSpPr>
          <p:cNvPr id="3" name="timer"/>
          <p:cNvSpPr/>
          <p:nvPr/>
        </p:nvSpPr>
        <p:spPr>
          <a:xfrm>
            <a:off x="7223760" y="539496"/>
            <a:ext cx="1874520" cy="566928"/>
          </a:xfrm>
          <a:prstGeom prst="roundRect">
            <a:avLst>
              <a:gd name="adj" fmla="val 50000"/>
            </a:avLst>
          </a:prstGeom>
          <a:solidFill>
            <a:srgbClr val="5F295F"/>
          </a:solidFill>
          <a:ln w="12700">
            <a:solidFill>
              <a:srgbClr val="5F295F"/>
            </a:solidFill>
            <a:prstDash val="solid"/>
          </a:ln>
          <a:effectLst>
            <a:outerShdw blurRad="76200" dist="25400" dir="5400000" algn="bl" rotWithShape="0">
              <a:srgbClr val="000000">
                <a:alpha val="12000"/>
              </a:srgbClr>
            </a:outerShdw>
          </a:effectLst>
        </p:spPr>
        <p:txBody>
          <a:bodyPr/>
          <a:lstStyle/>
          <a:p>
            <a:endParaRPr lang="en-GB"/>
          </a:p>
        </p:txBody>
      </p:sp>
      <p:sp>
        <p:nvSpPr>
          <p:cNvPr id="4" name="timer clock"/>
          <p:cNvSpPr/>
          <p:nvPr/>
        </p:nvSpPr>
        <p:spPr>
          <a:xfrm>
            <a:off x="7287768" y="594360"/>
            <a:ext cx="457200" cy="457200"/>
          </a:xfrm>
          <a:prstGeom prst="ellipse">
            <a:avLst/>
          </a:prstGeom>
          <a:solidFill>
            <a:srgbClr val="FFFFFF"/>
          </a:solidFill>
          <a:ln w="12700">
            <a:solidFill>
              <a:srgbClr val="FFFFFF"/>
            </a:solidFill>
            <a:prstDash val="solid"/>
          </a:ln>
        </p:spPr>
        <p:txBody>
          <a:bodyPr/>
          <a:lstStyle/>
          <a:p>
            <a:endParaRPr lang="en-GB"/>
          </a:p>
        </p:txBody>
      </p:sp>
      <p:pic>
        <p:nvPicPr>
          <p:cNvPr id="5" name="timer icon" descr="preencoded.png"/>
          <p:cNvPicPr>
            <a:picLocks noChangeAspect="1"/>
          </p:cNvPicPr>
          <p:nvPr/>
        </p:nvPicPr>
        <p:blipFill>
          <a:blip r:embed="rId3"/>
          <a:stretch>
            <a:fillRect/>
          </a:stretch>
        </p:blipFill>
        <p:spPr>
          <a:xfrm>
            <a:off x="7370064" y="676656"/>
            <a:ext cx="292608" cy="292608"/>
          </a:xfrm>
          <a:prstGeom prst="rect">
            <a:avLst/>
          </a:prstGeom>
        </p:spPr>
      </p:pic>
      <p:sp>
        <p:nvSpPr>
          <p:cNvPr id="6" name="Text 3"/>
          <p:cNvSpPr txBox="1"/>
          <p:nvPr/>
        </p:nvSpPr>
        <p:spPr>
          <a:xfrm>
            <a:off x="7790688" y="539496"/>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10 mins</a:t>
            </a:r>
            <a:endParaRPr lang="en-US" sz="2000" dirty="0"/>
          </a:p>
        </p:txBody>
      </p:sp>
      <p:sp>
        <p:nvSpPr>
          <p:cNvPr id="7" name="Text 4"/>
          <p:cNvSpPr txBox="1"/>
          <p:nvPr/>
        </p:nvSpPr>
        <p:spPr>
          <a:xfrm>
            <a:off x="548640" y="1371600"/>
            <a:ext cx="11091672" cy="777240"/>
          </a:xfrm>
          <a:prstGeom prst="rect">
            <a:avLst/>
          </a:prstGeom>
          <a:noFill/>
          <a:ln/>
        </p:spPr>
        <p:txBody>
          <a:bodyPr wrap="square" lIns="0" tIns="0" rIns="0" bIns="0" rtlCol="0" anchor="ctr"/>
          <a:lstStyle/>
          <a:p>
            <a:pPr marL="0" indent="0">
              <a:buNone/>
            </a:pPr>
            <a:r>
              <a:rPr lang="en-US" sz="1900" b="1" dirty="0">
                <a:solidFill>
                  <a:srgbClr val="004077"/>
                </a:solidFill>
                <a:latin typeface="Arial" pitchFamily="34" charset="0"/>
                <a:ea typeface="Arial" pitchFamily="34" charset="-122"/>
                <a:cs typeface="Arial" pitchFamily="34" charset="-120"/>
              </a:rPr>
              <a:t>In pairs, share your plan for work experience: what you want to get from it, which job sectors you want to try, and local companies you want to contact.</a:t>
            </a:r>
            <a:endParaRPr lang="en-US" sz="1900" dirty="0"/>
          </a:p>
        </p:txBody>
      </p:sp>
      <p:sp>
        <p:nvSpPr>
          <p:cNvPr id="8" name="Speaking card"/>
          <p:cNvSpPr/>
          <p:nvPr/>
        </p:nvSpPr>
        <p:spPr>
          <a:xfrm>
            <a:off x="548640" y="2331720"/>
            <a:ext cx="11091672"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9" name="Speaking badge" descr="/tmp/claude-0/-home-claude/57c6dd4e-62f2-571d-b351-8f501f7ac058/scratchpad/lessons/wex/ppt/media/image4.png"/>
          <p:cNvPicPr>
            <a:picLocks noChangeAspect="1"/>
          </p:cNvPicPr>
          <p:nvPr/>
        </p:nvPicPr>
        <p:blipFill>
          <a:blip r:embed="rId4"/>
          <a:stretch>
            <a:fillRect/>
          </a:stretch>
        </p:blipFill>
        <p:spPr>
          <a:xfrm>
            <a:off x="777240" y="2578608"/>
            <a:ext cx="1188720" cy="1188720"/>
          </a:xfrm>
          <a:prstGeom prst="rect">
            <a:avLst/>
          </a:prstGeom>
        </p:spPr>
      </p:pic>
      <p:sp>
        <p:nvSpPr>
          <p:cNvPr id="10" name="Text 6"/>
          <p:cNvSpPr txBox="1"/>
          <p:nvPr/>
        </p:nvSpPr>
        <p:spPr>
          <a:xfrm>
            <a:off x="2286000" y="2331720"/>
            <a:ext cx="9144000" cy="1691640"/>
          </a:xfrm>
          <a:prstGeom prst="rect">
            <a:avLst/>
          </a:prstGeom>
          <a:noFill/>
          <a:ln/>
        </p:spPr>
        <p:txBody>
          <a:bodyPr wrap="square" lIns="0" tIns="0" rIns="0" bIns="0" rtlCol="0" anchor="ctr"/>
          <a:lstStyle/>
          <a:p>
            <a:pPr marL="0" indent="0">
              <a:buNone/>
            </a:pPr>
            <a:r>
              <a:rPr lang="en-US" sz="2200" dirty="0">
                <a:solidFill>
                  <a:srgbClr val="0B2A4A"/>
                </a:solidFill>
                <a:latin typeface="Arial" pitchFamily="34" charset="0"/>
                <a:ea typeface="Arial" pitchFamily="34" charset="-122"/>
                <a:cs typeface="Arial" pitchFamily="34" charset="-120"/>
              </a:rPr>
              <a:t>Speak clearly and use facts and examples to explain your plan.</a:t>
            </a:r>
            <a:endParaRPr lang="en-US" sz="2200" dirty="0"/>
          </a:p>
        </p:txBody>
      </p:sp>
      <p:sp>
        <p:nvSpPr>
          <p:cNvPr id="11" name="Listening card"/>
          <p:cNvSpPr/>
          <p:nvPr/>
        </p:nvSpPr>
        <p:spPr>
          <a:xfrm>
            <a:off x="548640" y="4251960"/>
            <a:ext cx="11091672"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2" name="Listening badge" descr="/tmp/claude-0/-home-claude/57c6dd4e-62f2-571d-b351-8f501f7ac058/scratchpad/lessons/wex/ppt/media/image3.png"/>
          <p:cNvPicPr>
            <a:picLocks noChangeAspect="1"/>
          </p:cNvPicPr>
          <p:nvPr/>
        </p:nvPicPr>
        <p:blipFill>
          <a:blip r:embed="rId5"/>
          <a:stretch>
            <a:fillRect/>
          </a:stretch>
        </p:blipFill>
        <p:spPr>
          <a:xfrm>
            <a:off x="777240" y="4498848"/>
            <a:ext cx="1188720" cy="1188720"/>
          </a:xfrm>
          <a:prstGeom prst="rect">
            <a:avLst/>
          </a:prstGeom>
        </p:spPr>
      </p:pic>
      <p:sp>
        <p:nvSpPr>
          <p:cNvPr id="13" name="Text 8"/>
          <p:cNvSpPr txBox="1"/>
          <p:nvPr/>
        </p:nvSpPr>
        <p:spPr>
          <a:xfrm>
            <a:off x="2286000" y="4251960"/>
            <a:ext cx="9144000" cy="1691640"/>
          </a:xfrm>
          <a:prstGeom prst="rect">
            <a:avLst/>
          </a:prstGeom>
          <a:noFill/>
          <a:ln/>
        </p:spPr>
        <p:txBody>
          <a:bodyPr wrap="square" lIns="0" tIns="0" rIns="0" bIns="0" rtlCol="0" anchor="ctr"/>
          <a:lstStyle/>
          <a:p>
            <a:pPr marL="0" indent="0">
              <a:buNone/>
            </a:pPr>
            <a:r>
              <a:rPr lang="en-US" sz="2200" dirty="0">
                <a:solidFill>
                  <a:srgbClr val="0B2A4A"/>
                </a:solidFill>
                <a:latin typeface="Arial" pitchFamily="34" charset="0"/>
                <a:ea typeface="Arial" pitchFamily="34" charset="-122"/>
                <a:cs typeface="Arial" pitchFamily="34" charset="-120"/>
              </a:rPr>
              <a:t>Listen carefully, then summarise what you heard to show your understanding.</a:t>
            </a:r>
            <a:endParaRPr lang="en-US" sz="2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In this lesson you:</a:t>
            </a:r>
            <a:endParaRPr lang="en-US" sz="3200" dirty="0"/>
          </a:p>
        </p:txBody>
      </p:sp>
      <p:sp>
        <p:nvSpPr>
          <p:cNvPr id="3" name="recap 1"/>
          <p:cNvSpPr/>
          <p:nvPr/>
        </p:nvSpPr>
        <p:spPr>
          <a:xfrm>
            <a:off x="5486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4" name="recap photo" descr="recap photo"/>
          <p:cNvPicPr>
            <a:picLocks noChangeAspect="1"/>
          </p:cNvPicPr>
          <p:nvPr/>
        </p:nvPicPr>
        <p:blipFill>
          <a:blip r:embed="rId3"/>
          <a:srcRect/>
          <a:stretch/>
        </p:blipFill>
        <p:spPr>
          <a:xfrm>
            <a:off x="685800" y="1645920"/>
            <a:ext cx="3273552" cy="1737360"/>
          </a:xfrm>
          <a:prstGeom prst="rect">
            <a:avLst/>
          </a:prstGeom>
        </p:spPr>
      </p:pic>
      <p:sp>
        <p:nvSpPr>
          <p:cNvPr id="5" name="Text 2"/>
          <p:cNvSpPr txBox="1"/>
          <p:nvPr/>
        </p:nvSpPr>
        <p:spPr>
          <a:xfrm>
            <a:off x="7772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Considered which learning pathway you could take at 16.</a:t>
            </a:r>
            <a:endParaRPr lang="en-US" sz="1800" dirty="0"/>
          </a:p>
        </p:txBody>
      </p:sp>
      <p:sp>
        <p:nvSpPr>
          <p:cNvPr id="6" name="tick 1 circle"/>
          <p:cNvSpPr/>
          <p:nvPr/>
        </p:nvSpPr>
        <p:spPr>
          <a:xfrm>
            <a:off x="4114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7" name="tick 1 icon" descr="preencoded.png"/>
          <p:cNvPicPr>
            <a:picLocks noChangeAspect="1"/>
          </p:cNvPicPr>
          <p:nvPr/>
        </p:nvPicPr>
        <p:blipFill>
          <a:blip r:embed="rId4"/>
          <a:stretch>
            <a:fillRect/>
          </a:stretch>
        </p:blipFill>
        <p:spPr>
          <a:xfrm>
            <a:off x="543154" y="1503274"/>
            <a:ext cx="285293" cy="285293"/>
          </a:xfrm>
          <a:prstGeom prst="rect">
            <a:avLst/>
          </a:prstGeom>
        </p:spPr>
      </p:pic>
      <p:sp>
        <p:nvSpPr>
          <p:cNvPr id="8" name="recap 2"/>
          <p:cNvSpPr/>
          <p:nvPr/>
        </p:nvSpPr>
        <p:spPr>
          <a:xfrm>
            <a:off x="43205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9" name="recap photo" descr="recap photo"/>
          <p:cNvPicPr>
            <a:picLocks noChangeAspect="1"/>
          </p:cNvPicPr>
          <p:nvPr/>
        </p:nvPicPr>
        <p:blipFill>
          <a:blip r:embed="rId5"/>
          <a:srcRect/>
          <a:stretch/>
        </p:blipFill>
        <p:spPr>
          <a:xfrm>
            <a:off x="4457700" y="1645920"/>
            <a:ext cx="3273552" cy="1737360"/>
          </a:xfrm>
          <a:prstGeom prst="rect">
            <a:avLst/>
          </a:prstGeom>
        </p:spPr>
      </p:pic>
      <p:sp>
        <p:nvSpPr>
          <p:cNvPr id="10" name="Text 5"/>
          <p:cNvSpPr txBox="1"/>
          <p:nvPr/>
        </p:nvSpPr>
        <p:spPr>
          <a:xfrm>
            <a:off x="45491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Found out how work experience can help you choose.</a:t>
            </a:r>
            <a:endParaRPr lang="en-US" sz="1800" dirty="0"/>
          </a:p>
        </p:txBody>
      </p:sp>
      <p:sp>
        <p:nvSpPr>
          <p:cNvPr id="11" name="tick 2 circle"/>
          <p:cNvSpPr/>
          <p:nvPr/>
        </p:nvSpPr>
        <p:spPr>
          <a:xfrm>
            <a:off x="41833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12" name="tick 2 icon" descr="preencoded.png"/>
          <p:cNvPicPr>
            <a:picLocks noChangeAspect="1"/>
          </p:cNvPicPr>
          <p:nvPr/>
        </p:nvPicPr>
        <p:blipFill>
          <a:blip r:embed="rId4"/>
          <a:stretch>
            <a:fillRect/>
          </a:stretch>
        </p:blipFill>
        <p:spPr>
          <a:xfrm>
            <a:off x="4315054" y="1503274"/>
            <a:ext cx="285293" cy="285293"/>
          </a:xfrm>
          <a:prstGeom prst="rect">
            <a:avLst/>
          </a:prstGeom>
        </p:spPr>
      </p:pic>
      <p:sp>
        <p:nvSpPr>
          <p:cNvPr id="13" name="recap 3"/>
          <p:cNvSpPr/>
          <p:nvPr/>
        </p:nvSpPr>
        <p:spPr>
          <a:xfrm>
            <a:off x="80924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4" name="recap photo" descr="recap photo"/>
          <p:cNvPicPr>
            <a:picLocks noChangeAspect="1"/>
          </p:cNvPicPr>
          <p:nvPr/>
        </p:nvPicPr>
        <p:blipFill>
          <a:blip r:embed="rId6"/>
          <a:srcRect/>
          <a:stretch/>
        </p:blipFill>
        <p:spPr>
          <a:xfrm>
            <a:off x="8229600" y="1645920"/>
            <a:ext cx="3273552" cy="1737360"/>
          </a:xfrm>
          <a:prstGeom prst="rect">
            <a:avLst/>
          </a:prstGeom>
        </p:spPr>
      </p:pic>
      <p:sp>
        <p:nvSpPr>
          <p:cNvPr id="15" name="Text 8"/>
          <p:cNvSpPr txBox="1"/>
          <p:nvPr/>
        </p:nvSpPr>
        <p:spPr>
          <a:xfrm>
            <a:off x="83210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Started to plan your work experience.</a:t>
            </a:r>
            <a:endParaRPr lang="en-US" sz="1800" dirty="0"/>
          </a:p>
        </p:txBody>
      </p:sp>
      <p:sp>
        <p:nvSpPr>
          <p:cNvPr id="16" name="tick 3 circle"/>
          <p:cNvSpPr/>
          <p:nvPr/>
        </p:nvSpPr>
        <p:spPr>
          <a:xfrm>
            <a:off x="79552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17" name="tick 3 icon" descr="preencoded.png"/>
          <p:cNvPicPr>
            <a:picLocks noChangeAspect="1"/>
          </p:cNvPicPr>
          <p:nvPr/>
        </p:nvPicPr>
        <p:blipFill>
          <a:blip r:embed="rId4"/>
          <a:stretch>
            <a:fillRect/>
          </a:stretch>
        </p:blipFill>
        <p:spPr>
          <a:xfrm>
            <a:off x="8086954" y="1503274"/>
            <a:ext cx="285293" cy="285293"/>
          </a:xfrm>
          <a:prstGeom prst="rect">
            <a:avLst/>
          </a:prstGeom>
        </p:spPr>
      </p:pic>
      <p:sp>
        <p:nvSpPr>
          <p:cNvPr id="18" name="question bar"/>
          <p:cNvSpPr/>
          <p:nvPr/>
        </p:nvSpPr>
        <p:spPr>
          <a:xfrm>
            <a:off x="548640" y="5486400"/>
            <a:ext cx="11091672" cy="640080"/>
          </a:xfrm>
          <a:prstGeom prst="roundRect">
            <a:avLst>
              <a:gd name="adj" fmla="val 17143"/>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19" name="question circle"/>
          <p:cNvSpPr/>
          <p:nvPr/>
        </p:nvSpPr>
        <p:spPr>
          <a:xfrm>
            <a:off x="731520" y="5568696"/>
            <a:ext cx="475488" cy="475488"/>
          </a:xfrm>
          <a:prstGeom prst="ellipse">
            <a:avLst/>
          </a:prstGeom>
          <a:solidFill>
            <a:srgbClr val="5F295F"/>
          </a:solidFill>
          <a:ln w="12700">
            <a:solidFill>
              <a:srgbClr val="5F295F"/>
            </a:solidFill>
            <a:prstDash val="solid"/>
          </a:ln>
        </p:spPr>
        <p:txBody>
          <a:bodyPr/>
          <a:lstStyle/>
          <a:p>
            <a:endParaRPr lang="en-GB"/>
          </a:p>
        </p:txBody>
      </p:sp>
      <p:pic>
        <p:nvPicPr>
          <p:cNvPr id="20" name="question icon" descr="preencoded.png"/>
          <p:cNvPicPr>
            <a:picLocks noChangeAspect="1"/>
          </p:cNvPicPr>
          <p:nvPr/>
        </p:nvPicPr>
        <p:blipFill>
          <a:blip r:embed="rId7"/>
          <a:stretch>
            <a:fillRect/>
          </a:stretch>
        </p:blipFill>
        <p:spPr>
          <a:xfrm>
            <a:off x="845637" y="5682813"/>
            <a:ext cx="247254" cy="247254"/>
          </a:xfrm>
          <a:prstGeom prst="rect">
            <a:avLst/>
          </a:prstGeom>
        </p:spPr>
      </p:pic>
      <p:sp>
        <p:nvSpPr>
          <p:cNvPr id="21" name="Text 12"/>
          <p:cNvSpPr txBox="1"/>
          <p:nvPr/>
        </p:nvSpPr>
        <p:spPr>
          <a:xfrm>
            <a:off x="1371600" y="5486400"/>
            <a:ext cx="10085832" cy="64008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Keep planning at home: nextstepsready.org.uk › Work Experience</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My Work Experience</a:t>
            </a:r>
            <a:endParaRPr lang="en-US" sz="3200" dirty="0"/>
          </a:p>
        </p:txBody>
      </p:sp>
      <p:sp>
        <p:nvSpPr>
          <p:cNvPr id="3" name="Text 1"/>
          <p:cNvSpPr txBox="1"/>
          <p:nvPr/>
        </p:nvSpPr>
        <p:spPr>
          <a:xfrm>
            <a:off x="5486400" y="548640"/>
            <a:ext cx="6153912" cy="548640"/>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Name: ……………………………………………………………</a:t>
            </a:r>
            <a:endParaRPr lang="en-US" sz="1600" dirty="0"/>
          </a:p>
        </p:txBody>
      </p:sp>
      <p:sp>
        <p:nvSpPr>
          <p:cNvPr id="4" name="What do I want to get from my work experience?"/>
          <p:cNvSpPr/>
          <p:nvPr/>
        </p:nvSpPr>
        <p:spPr>
          <a:xfrm>
            <a:off x="548640" y="1325880"/>
            <a:ext cx="5440680" cy="1965960"/>
          </a:xfrm>
          <a:prstGeom prst="roundRect">
            <a:avLst>
              <a:gd name="adj" fmla="val 55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5" name="What do I want to get from my work experience? heading"/>
          <p:cNvSpPr/>
          <p:nvPr/>
        </p:nvSpPr>
        <p:spPr>
          <a:xfrm>
            <a:off x="548640" y="1325880"/>
            <a:ext cx="5440680" cy="384048"/>
          </a:xfrm>
          <a:prstGeom prst="rect">
            <a:avLst/>
          </a:prstGeom>
          <a:solidFill>
            <a:srgbClr val="5F295F"/>
          </a:solidFill>
          <a:ln w="12700">
            <a:solidFill>
              <a:srgbClr val="5F295F"/>
            </a:solidFill>
            <a:prstDash val="solid"/>
          </a:ln>
        </p:spPr>
        <p:txBody>
          <a:bodyPr/>
          <a:lstStyle/>
          <a:p>
            <a:endParaRPr lang="en-GB"/>
          </a:p>
        </p:txBody>
      </p:sp>
      <p:sp>
        <p:nvSpPr>
          <p:cNvPr id="6" name="Text 4"/>
          <p:cNvSpPr txBox="1"/>
          <p:nvPr/>
        </p:nvSpPr>
        <p:spPr>
          <a:xfrm>
            <a:off x="685800" y="1325880"/>
            <a:ext cx="5166360" cy="384048"/>
          </a:xfrm>
          <a:prstGeom prst="rect">
            <a:avLst/>
          </a:prstGeom>
          <a:noFill/>
          <a:ln/>
        </p:spPr>
        <p:txBody>
          <a:bodyPr wrap="square" lIns="0" tIns="0" rIns="0" bIns="0" rtlCol="0" anchor="ctr"/>
          <a:lstStyle/>
          <a:p>
            <a:pPr marL="0" indent="0">
              <a:buNone/>
            </a:pPr>
            <a:r>
              <a:rPr lang="en-US" sz="1300" b="1" dirty="0">
                <a:solidFill>
                  <a:srgbClr val="FFFFFF"/>
                </a:solidFill>
                <a:latin typeface="Arial" pitchFamily="34" charset="0"/>
                <a:ea typeface="Arial" pitchFamily="34" charset="-122"/>
                <a:cs typeface="Arial" pitchFamily="34" charset="-120"/>
              </a:rPr>
              <a:t>What do I want to get from my work experience?</a:t>
            </a:r>
            <a:endParaRPr lang="en-US" sz="1300" dirty="0"/>
          </a:p>
        </p:txBody>
      </p:sp>
      <p:sp>
        <p:nvSpPr>
          <p:cNvPr id="7" name="Text 5"/>
          <p:cNvSpPr txBox="1"/>
          <p:nvPr/>
        </p:nvSpPr>
        <p:spPr>
          <a:xfrm>
            <a:off x="685800" y="1783080"/>
            <a:ext cx="5166360" cy="1417320"/>
          </a:xfrm>
          <a:prstGeom prst="rect">
            <a:avLst/>
          </a:prstGeom>
          <a:noFill/>
          <a:ln/>
        </p:spPr>
        <p:txBody>
          <a:bodyPr wrap="square" lIns="0" tIns="0" rIns="0" bIns="0" rtlCol="0" anchor="t"/>
          <a:lstStyle/>
          <a:p>
            <a:pPr marL="0" indent="0">
              <a:spcAft>
                <a:spcPts val="500"/>
              </a:spcAft>
              <a:buNone/>
            </a:pPr>
            <a:r>
              <a:rPr lang="en-US" sz="1250" dirty="0">
                <a:solidFill>
                  <a:srgbClr val="0B2A4A"/>
                </a:solidFill>
                <a:latin typeface="Arial" pitchFamily="34" charset="0"/>
                <a:ea typeface="Arial" pitchFamily="34" charset="-122"/>
                <a:cs typeface="Arial" pitchFamily="34" charset="-120"/>
              </a:rPr>
              <a:t>☐  Try out a particular job</a:t>
            </a:r>
            <a:endParaRPr lang="en-US" sz="1250" dirty="0"/>
          </a:p>
          <a:p>
            <a:pPr marL="0" indent="0">
              <a:spcAft>
                <a:spcPts val="500"/>
              </a:spcAft>
              <a:buNone/>
            </a:pPr>
            <a:r>
              <a:rPr lang="en-US" sz="1250" dirty="0">
                <a:solidFill>
                  <a:srgbClr val="0B2A4A"/>
                </a:solidFill>
                <a:latin typeface="Arial" pitchFamily="34" charset="0"/>
                <a:ea typeface="Arial" pitchFamily="34" charset="-122"/>
                <a:cs typeface="Arial" pitchFamily="34" charset="-120"/>
              </a:rPr>
              <a:t>☐  Practise or learn skills</a:t>
            </a:r>
            <a:endParaRPr lang="en-US" sz="1250" dirty="0"/>
          </a:p>
          <a:p>
            <a:pPr marL="0" indent="0">
              <a:spcAft>
                <a:spcPts val="500"/>
              </a:spcAft>
              <a:buNone/>
            </a:pPr>
            <a:r>
              <a:rPr lang="en-US" sz="1250" dirty="0">
                <a:solidFill>
                  <a:srgbClr val="0B2A4A"/>
                </a:solidFill>
                <a:latin typeface="Arial" pitchFamily="34" charset="0"/>
                <a:ea typeface="Arial" pitchFamily="34" charset="-122"/>
                <a:cs typeface="Arial" pitchFamily="34" charset="-120"/>
              </a:rPr>
              <a:t>☐  Try out being a worker</a:t>
            </a:r>
            <a:endParaRPr lang="en-US" sz="1250" dirty="0"/>
          </a:p>
          <a:p>
            <a:pPr marL="0" indent="0">
              <a:spcAft>
                <a:spcPts val="500"/>
              </a:spcAft>
              <a:buNone/>
            </a:pPr>
            <a:r>
              <a:rPr lang="en-US" sz="1250" dirty="0">
                <a:solidFill>
                  <a:srgbClr val="0B2A4A"/>
                </a:solidFill>
                <a:latin typeface="Arial" pitchFamily="34" charset="0"/>
                <a:ea typeface="Arial" pitchFamily="34" charset="-122"/>
                <a:cs typeface="Arial" pitchFamily="34" charset="-120"/>
              </a:rPr>
              <a:t>☐  See whether the job I am thinking of is really for me</a:t>
            </a:r>
            <a:endParaRPr lang="en-US" sz="1250" dirty="0"/>
          </a:p>
        </p:txBody>
      </p:sp>
      <p:sp>
        <p:nvSpPr>
          <p:cNvPr id="8" name="Who could help me find a placement?"/>
          <p:cNvSpPr/>
          <p:nvPr/>
        </p:nvSpPr>
        <p:spPr>
          <a:xfrm>
            <a:off x="6199632" y="1325880"/>
            <a:ext cx="5440680" cy="1965960"/>
          </a:xfrm>
          <a:prstGeom prst="roundRect">
            <a:avLst>
              <a:gd name="adj" fmla="val 55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9" name="Who could help me find a placement? heading"/>
          <p:cNvSpPr/>
          <p:nvPr/>
        </p:nvSpPr>
        <p:spPr>
          <a:xfrm>
            <a:off x="6199632" y="1325880"/>
            <a:ext cx="5440680" cy="384048"/>
          </a:xfrm>
          <a:prstGeom prst="rect">
            <a:avLst/>
          </a:prstGeom>
          <a:solidFill>
            <a:srgbClr val="5F295F"/>
          </a:solidFill>
          <a:ln w="12700">
            <a:solidFill>
              <a:srgbClr val="5F295F"/>
            </a:solidFill>
            <a:prstDash val="solid"/>
          </a:ln>
        </p:spPr>
        <p:txBody>
          <a:bodyPr/>
          <a:lstStyle/>
          <a:p>
            <a:endParaRPr lang="en-GB"/>
          </a:p>
        </p:txBody>
      </p:sp>
      <p:sp>
        <p:nvSpPr>
          <p:cNvPr id="10" name="Text 8"/>
          <p:cNvSpPr txBox="1"/>
          <p:nvPr/>
        </p:nvSpPr>
        <p:spPr>
          <a:xfrm>
            <a:off x="6336792" y="1325880"/>
            <a:ext cx="5166360" cy="384048"/>
          </a:xfrm>
          <a:prstGeom prst="rect">
            <a:avLst/>
          </a:prstGeom>
          <a:noFill/>
          <a:ln/>
        </p:spPr>
        <p:txBody>
          <a:bodyPr wrap="square" lIns="0" tIns="0" rIns="0" bIns="0" rtlCol="0" anchor="ctr"/>
          <a:lstStyle/>
          <a:p>
            <a:pPr marL="0" indent="0">
              <a:buNone/>
            </a:pPr>
            <a:r>
              <a:rPr lang="en-US" sz="1300" b="1" dirty="0">
                <a:solidFill>
                  <a:srgbClr val="FFFFFF"/>
                </a:solidFill>
                <a:latin typeface="Arial" pitchFamily="34" charset="0"/>
                <a:ea typeface="Arial" pitchFamily="34" charset="-122"/>
                <a:cs typeface="Arial" pitchFamily="34" charset="-120"/>
              </a:rPr>
              <a:t>Who could help me find a placement?</a:t>
            </a:r>
            <a:endParaRPr lang="en-US" sz="1300" dirty="0"/>
          </a:p>
        </p:txBody>
      </p:sp>
      <p:sp>
        <p:nvSpPr>
          <p:cNvPr id="11" name="Text 9"/>
          <p:cNvSpPr txBox="1"/>
          <p:nvPr/>
        </p:nvSpPr>
        <p:spPr>
          <a:xfrm>
            <a:off x="6336792" y="1783080"/>
            <a:ext cx="5166360" cy="1417320"/>
          </a:xfrm>
          <a:prstGeom prst="rect">
            <a:avLst/>
          </a:prstGeom>
          <a:noFill/>
          <a:ln/>
        </p:spPr>
        <p:txBody>
          <a:bodyPr wrap="square" lIns="0" tIns="0" rIns="0" bIns="0" rtlCol="0" anchor="t"/>
          <a:lstStyle/>
          <a:p>
            <a:pPr marL="0" indent="0">
              <a:spcAft>
                <a:spcPts val="500"/>
              </a:spcAft>
              <a:buNone/>
            </a:pPr>
            <a:r>
              <a:rPr lang="en-US" sz="1250" dirty="0">
                <a:solidFill>
                  <a:srgbClr val="0B2A4A"/>
                </a:solidFill>
                <a:latin typeface="Arial" pitchFamily="34" charset="0"/>
                <a:ea typeface="Arial" pitchFamily="34" charset="-122"/>
                <a:cs typeface="Arial" pitchFamily="34" charset="-120"/>
              </a:rPr>
              <a:t>☐  My careers teacher</a:t>
            </a:r>
            <a:endParaRPr lang="en-US" sz="1250" dirty="0"/>
          </a:p>
          <a:p>
            <a:pPr marL="0" indent="0">
              <a:spcAft>
                <a:spcPts val="500"/>
              </a:spcAft>
              <a:buNone/>
            </a:pPr>
            <a:r>
              <a:rPr lang="en-US" sz="1250" dirty="0">
                <a:solidFill>
                  <a:srgbClr val="0B2A4A"/>
                </a:solidFill>
                <a:latin typeface="Arial" pitchFamily="34" charset="0"/>
                <a:ea typeface="Arial" pitchFamily="34" charset="-122"/>
                <a:cs typeface="Arial" pitchFamily="34" charset="-120"/>
              </a:rPr>
              <a:t>☐  My family</a:t>
            </a:r>
            <a:endParaRPr lang="en-US" sz="1250" dirty="0"/>
          </a:p>
          <a:p>
            <a:pPr marL="0" indent="0">
              <a:spcAft>
                <a:spcPts val="500"/>
              </a:spcAft>
              <a:buNone/>
            </a:pPr>
            <a:r>
              <a:rPr lang="en-US" sz="1250" dirty="0">
                <a:solidFill>
                  <a:srgbClr val="0B2A4A"/>
                </a:solidFill>
                <a:latin typeface="Arial" pitchFamily="34" charset="0"/>
                <a:ea typeface="Arial" pitchFamily="34" charset="-122"/>
                <a:cs typeface="Arial" pitchFamily="34" charset="-120"/>
              </a:rPr>
              <a:t>☐  My friends</a:t>
            </a:r>
            <a:endParaRPr lang="en-US" sz="1250" dirty="0"/>
          </a:p>
          <a:p>
            <a:pPr marL="0" indent="0">
              <a:spcAft>
                <a:spcPts val="500"/>
              </a:spcAft>
              <a:buNone/>
            </a:pPr>
            <a:r>
              <a:rPr lang="en-US" sz="1250" dirty="0">
                <a:solidFill>
                  <a:srgbClr val="0B2A4A"/>
                </a:solidFill>
                <a:latin typeface="Arial" pitchFamily="34" charset="0"/>
                <a:ea typeface="Arial" pitchFamily="34" charset="-122"/>
                <a:cs typeface="Arial" pitchFamily="34" charset="-120"/>
              </a:rPr>
              <a:t>☐  Other: …………………………………………</a:t>
            </a:r>
            <a:endParaRPr lang="en-US" sz="1250" dirty="0"/>
          </a:p>
        </p:txBody>
      </p:sp>
      <p:sp>
        <p:nvSpPr>
          <p:cNvPr id="12" name="Job sectors I am interested in (e.g. hospitality)"/>
          <p:cNvSpPr/>
          <p:nvPr/>
        </p:nvSpPr>
        <p:spPr>
          <a:xfrm>
            <a:off x="548640" y="3429000"/>
            <a:ext cx="11091672" cy="868680"/>
          </a:xfrm>
          <a:prstGeom prst="roundRect">
            <a:avLst>
              <a:gd name="adj" fmla="val 12632"/>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3" name="Job sectors I am interested in (e.g. hospitality) heading"/>
          <p:cNvSpPr/>
          <p:nvPr/>
        </p:nvSpPr>
        <p:spPr>
          <a:xfrm>
            <a:off x="548640" y="3429000"/>
            <a:ext cx="11091672" cy="384048"/>
          </a:xfrm>
          <a:prstGeom prst="rect">
            <a:avLst/>
          </a:prstGeom>
          <a:solidFill>
            <a:srgbClr val="5F295F"/>
          </a:solidFill>
          <a:ln w="12700">
            <a:solidFill>
              <a:srgbClr val="5F295F"/>
            </a:solidFill>
            <a:prstDash val="solid"/>
          </a:ln>
        </p:spPr>
        <p:txBody>
          <a:bodyPr/>
          <a:lstStyle/>
          <a:p>
            <a:endParaRPr lang="en-GB"/>
          </a:p>
        </p:txBody>
      </p:sp>
      <p:sp>
        <p:nvSpPr>
          <p:cNvPr id="14" name="Text 12"/>
          <p:cNvSpPr txBox="1"/>
          <p:nvPr/>
        </p:nvSpPr>
        <p:spPr>
          <a:xfrm>
            <a:off x="685800" y="3429000"/>
            <a:ext cx="10817352" cy="384048"/>
          </a:xfrm>
          <a:prstGeom prst="rect">
            <a:avLst/>
          </a:prstGeom>
          <a:noFill/>
          <a:ln/>
        </p:spPr>
        <p:txBody>
          <a:bodyPr wrap="square" lIns="0" tIns="0" rIns="0" bIns="0" rtlCol="0" anchor="ctr"/>
          <a:lstStyle/>
          <a:p>
            <a:pPr marL="0" indent="0">
              <a:buNone/>
            </a:pPr>
            <a:r>
              <a:rPr lang="en-US" sz="1300" b="1" dirty="0">
                <a:solidFill>
                  <a:srgbClr val="FFFFFF"/>
                </a:solidFill>
                <a:latin typeface="Arial" pitchFamily="34" charset="0"/>
                <a:ea typeface="Arial" pitchFamily="34" charset="-122"/>
                <a:cs typeface="Arial" pitchFamily="34" charset="-120"/>
              </a:rPr>
              <a:t>Job sectors I am interested in (e.g. hospitality)</a:t>
            </a:r>
            <a:endParaRPr lang="en-US" sz="1300" dirty="0"/>
          </a:p>
        </p:txBody>
      </p:sp>
      <p:sp>
        <p:nvSpPr>
          <p:cNvPr id="15" name="Text 13"/>
          <p:cNvSpPr txBox="1"/>
          <p:nvPr/>
        </p:nvSpPr>
        <p:spPr>
          <a:xfrm>
            <a:off x="685800" y="3886200"/>
            <a:ext cx="10817352" cy="320040"/>
          </a:xfrm>
          <a:prstGeom prst="rect">
            <a:avLst/>
          </a:prstGeom>
          <a:noFill/>
          <a:ln/>
        </p:spPr>
        <p:txBody>
          <a:bodyPr wrap="square" lIns="0" tIns="0" rIns="0" bIns="0" rtlCol="0" anchor="t"/>
          <a:lstStyle/>
          <a:p>
            <a:pPr marL="0" indent="0">
              <a:spcAft>
                <a:spcPts val="500"/>
              </a:spcAft>
              <a:buNone/>
            </a:pPr>
            <a:r>
              <a:rPr lang="en-US" sz="1250" dirty="0">
                <a:solidFill>
                  <a:srgbClr val="0B2A4A"/>
                </a:solidFill>
                <a:latin typeface="Arial" pitchFamily="34" charset="0"/>
                <a:ea typeface="Arial" pitchFamily="34" charset="-122"/>
                <a:cs typeface="Arial" pitchFamily="34" charset="-120"/>
              </a:rPr>
              <a:t>……………………………………………………………………………………………………………………………………………</a:t>
            </a:r>
            <a:endParaRPr lang="en-US" sz="125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548640" y="4434840"/>
          <a:ext cx="11091672" cy="1719072"/>
        </p:xfrm>
        <a:graphic>
          <a:graphicData uri="http://schemas.openxmlformats.org/drawingml/2006/table">
            <a:tbl>
              <a:tblPr/>
              <a:tblGrid>
                <a:gridCol w="4023360">
                  <a:extLst>
                    <a:ext uri="{9D8B030D-6E8A-4147-A177-3AD203B41FA5}">
                      <a16:colId xmlns:a16="http://schemas.microsoft.com/office/drawing/2014/main" val="20000"/>
                    </a:ext>
                  </a:extLst>
                </a:gridCol>
                <a:gridCol w="2560320">
                  <a:extLst>
                    <a:ext uri="{9D8B030D-6E8A-4147-A177-3AD203B41FA5}">
                      <a16:colId xmlns:a16="http://schemas.microsoft.com/office/drawing/2014/main" val="20001"/>
                    </a:ext>
                  </a:extLst>
                </a:gridCol>
                <a:gridCol w="4507992">
                  <a:extLst>
                    <a:ext uri="{9D8B030D-6E8A-4147-A177-3AD203B41FA5}">
                      <a16:colId xmlns:a16="http://schemas.microsoft.com/office/drawing/2014/main" val="20002"/>
                    </a:ext>
                  </a:extLst>
                </a:gridCol>
              </a:tblGrid>
              <a:tr h="347472">
                <a:tc>
                  <a:txBody>
                    <a:bodyPr/>
                    <a:lstStyle/>
                    <a:p>
                      <a:pPr marL="0" indent="0">
                        <a:buNone/>
                      </a:pPr>
                      <a:r>
                        <a:rPr lang="en-US" sz="1300" b="1" dirty="0">
                          <a:solidFill>
                            <a:srgbClr val="FFFFFF"/>
                          </a:solidFill>
                          <a:latin typeface="Arial" pitchFamily="34" charset="0"/>
                          <a:ea typeface="Arial" pitchFamily="34" charset="-122"/>
                          <a:cs typeface="Arial" pitchFamily="34" charset="-120"/>
                        </a:rPr>
                        <a:t>Local companies I could contact</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5F295F"/>
                    </a:solidFill>
                  </a:tcPr>
                </a:tc>
                <a:tc>
                  <a:txBody>
                    <a:bodyPr/>
                    <a:lstStyle/>
                    <a:p>
                      <a:pPr marL="0" indent="0">
                        <a:buNone/>
                      </a:pPr>
                      <a:r>
                        <a:rPr lang="en-US" sz="1300" b="1" dirty="0">
                          <a:solidFill>
                            <a:srgbClr val="FFFFFF"/>
                          </a:solidFill>
                          <a:latin typeface="Arial" pitchFamily="34" charset="0"/>
                          <a:ea typeface="Arial" pitchFamily="34" charset="-122"/>
                          <a:cs typeface="Arial" pitchFamily="34" charset="-120"/>
                        </a:rPr>
                        <a:t>Job sector</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5F295F"/>
                    </a:solidFill>
                  </a:tcPr>
                </a:tc>
                <a:tc>
                  <a:txBody>
                    <a:bodyPr/>
                    <a:lstStyle/>
                    <a:p>
                      <a:pPr marL="0" indent="0">
                        <a:buNone/>
                      </a:pPr>
                      <a:r>
                        <a:rPr lang="en-US" sz="1300" b="1" dirty="0">
                          <a:solidFill>
                            <a:srgbClr val="FFFFFF"/>
                          </a:solidFill>
                          <a:latin typeface="Arial" pitchFamily="34" charset="0"/>
                          <a:ea typeface="Arial" pitchFamily="34" charset="-122"/>
                          <a:cs typeface="Arial" pitchFamily="34" charset="-120"/>
                        </a:rPr>
                        <a:t>Contact details (website, email, phone)</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5F295F"/>
                    </a:solidFill>
                  </a:tcPr>
                </a:tc>
                <a:extLst>
                  <a:ext uri="{0D108BD9-81ED-4DB2-BD59-A6C34878D82A}">
                    <a16:rowId xmlns:a16="http://schemas.microsoft.com/office/drawing/2014/main" val="10000"/>
                  </a:ext>
                </a:extLst>
              </a:tr>
              <a:tr h="457200">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57200">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22</a:t>
            </a:fld>
            <a:endParaRPr lang="en-US"/>
          </a:p>
        </p:txBody>
      </p:sp>
    </p:spTree>
  </p:cSld>
  <p:clrMapOvr>
    <a:masterClrMapping/>
  </p:clrMapOvr>
</p:sld>
</file>

<file path=ppt/theme/theme1.xml><?xml version="1.0" encoding="utf-8"?>
<a:theme xmlns:a="http://schemas.openxmlformats.org/drawingml/2006/main" name="Next Steps Ready">
  <a:themeElements>
    <a:clrScheme name="Next Steps Ready">
      <a:dk1>
        <a:srgbClr val="0B2A4A"/>
      </a:dk1>
      <a:lt1>
        <a:srgbClr val="FFFFFF"/>
      </a:lt1>
      <a:dk2>
        <a:srgbClr val="004077"/>
      </a:dk2>
      <a:lt2>
        <a:srgbClr val="F3F8FC"/>
      </a:lt2>
      <a:accent1>
        <a:srgbClr val="0072BA"/>
      </a:accent1>
      <a:accent2>
        <a:srgbClr val="FF6600"/>
      </a:accent2>
      <a:accent3>
        <a:srgbClr val="00CCCC"/>
      </a:accent3>
      <a:accent4>
        <a:srgbClr val="F6D000"/>
      </a:accent4>
      <a:accent5>
        <a:srgbClr val="00AF61"/>
      </a:accent5>
      <a:accent6>
        <a:srgbClr val="5F295F"/>
      </a:accent6>
      <a:hlink>
        <a:srgbClr val="0072BA"/>
      </a:hlink>
      <a:folHlink>
        <a:srgbClr val="5F295F"/>
      </a:folHlink>
    </a:clrScheme>
    <a:fontScheme name="Next Steps Ready">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TotalTime>
  <Words>2792</Words>
  <Application>Microsoft Office PowerPoint</Application>
  <PresentationFormat>Widescreen</PresentationFormat>
  <Paragraphs>323</Paragraphs>
  <Slides>22</Slides>
  <Notes>22</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22</vt:i4>
      </vt:variant>
    </vt:vector>
  </HeadingPairs>
  <TitlesOfParts>
    <vt:vector size="24" baseType="lpstr">
      <vt:lpstr>Arial</vt:lpstr>
      <vt:lpstr>Next Steps Ready</vt:lpstr>
      <vt:lpstr>Teacher notes: Year 10 – Post-16 and work experience</vt:lpstr>
      <vt:lpstr>Lesson overview</vt:lpstr>
      <vt:lpstr>PowerPoint Presentation</vt:lpstr>
      <vt:lpstr>What is a career?</vt:lpstr>
      <vt:lpstr>PowerPoint Presentation</vt:lpstr>
      <vt:lpstr>What is a career?</vt:lpstr>
      <vt:lpstr>Why do people work?</vt:lpstr>
      <vt:lpstr>Year 10: three big things for your career</vt:lpstr>
      <vt:lpstr>Explore post-16 pathways</vt:lpstr>
      <vt:lpstr>What pathway may suit me?</vt:lpstr>
      <vt:lpstr>Qualification choices</vt:lpstr>
      <vt:lpstr>Work experience helps you choose</vt:lpstr>
      <vt:lpstr>Why do work experience?</vt:lpstr>
      <vt:lpstr>Work experience can help answer…</vt:lpstr>
      <vt:lpstr>Work experience: reality check</vt:lpstr>
      <vt:lpstr>Different types of work experience</vt:lpstr>
      <vt:lpstr>Finding work experience</vt:lpstr>
      <vt:lpstr>A website to help with your work experience</vt:lpstr>
      <vt:lpstr>Task 1: Plan your work experience</vt:lpstr>
      <vt:lpstr>Share your plan</vt:lpstr>
      <vt:lpstr>In this lesson you:</vt:lpstr>
      <vt:lpstr>My Work Experience</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 Steps Ready – Year 10 careers lesson: Post-16 options and work experience (online version)</dc:title>
  <dc:subject>PptxGenJS Presentation</dc:subject>
  <dc:creator>Careerpilot Team</dc:creator>
  <cp:lastModifiedBy>Sue Lewis</cp:lastModifiedBy>
  <cp:revision>2</cp:revision>
  <dcterms:created xsi:type="dcterms:W3CDTF">2026-10-27T00:30:53Z</dcterms:created>
  <dcterms:modified xsi:type="dcterms:W3CDTF">2026-10-28T09:13:47Z</dcterms:modified>
</cp:coreProperties>
</file>