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75"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1233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This is the OFFLINE version: no computers are needed. Students plan their work experience on the My Work Experience sheet (last slide). You may want to show Google Maps on the screen at the front to look at local companies together.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Explain that a career is your journey through life, learning and work. Reveal each stop on the journey: work experience is often one of the first steps, then perhaps a part-time job, and throughout your career you may have many different jobs.
Ask: what might be the first stop on your career journey?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have 5 minutes to work in pairs to think about what different people get from work.
Ideas to feed into the discussion: satisfaction, challenge, power, money, a reason to get up in the morning, meeting people, learning new things.
This activity supports students to practise Skills Builder Step 7 Teamwork – Contributing: I contribute to a group activity.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Summarise the three big career things for Year 10. Today's lesson focuses on post-16 options and work experience.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say which pathways they can take at 16, then reveal the three main pathways.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through the key differences between the pathways available at 16: where you study, what the course is like and how it is assessed.
Ask: which of these sounds like it might suit you? Why?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there are three pathways, and in all of them there are levels of qualifications. Level 2 is getting 5 GCSEs at grades 4–9.
Show students the other levels and make the point that all pathways can lead to a degree.
The part of the ladder we are mainly talking about today is their choices after GCSEs (Levels 2 and 3, highlighted).</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experience can help students make decisions about their future courses and work – both at 16 and at 18.</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why work experience is important, then reveal the four reasons.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write down what they want to get from their work experience (they can use the My Work Experience sheet, slide 19).</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which of these placements are likely to be offered to a 16-year-old.
Explain there are lots of great opportunities, but because of rules and health and safety some may not be available. Students could work in a place where that job is done, without doing the job themselves (for example, in a hospital but not as a doctor).
They will be developing skills wherever they go, and be in a work role for maybe the first time.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different types of work experience. Virtual work experience has become much more popular in recent years.
Tell students what your school expects: dates, length and type of placement.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Ideas: ask family and friends for contacts, ask your careers teacher (they might have a list), ask local employers, look online.
This activity supports students to practise Skills Builder Step 7 Teamwork – Contributing: I contribute to a group activity.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student starts their own plan on the My Work Experience sheet (slide 19) and answers each question.
You might put Google Maps up on the screen at the front to look together at local companies that might offer work experience.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have 5–10 minutes to work in pairs to share their research and ideas.
This activity supports students to practise:
Step 8 Speaking – Using facts: I use facts and examples to support my communication
Step 8 Listening – Summarising: I summarise or rephrase what I learnt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Ask: what is your next step to find a placement? Who will you ask?
Remind students they can use the Work Experience section of Next Steps Ready at home, including the workbook and the Contact an Employer template. In the next session they could build a CV (Work Experience › Build a CV).</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 1. Print one copy per student.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ECDFEC"/>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ECDFEC"/>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10</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1_NSR Listening">
    <p:bg>
      <p:bgPr>
        <a:solidFill>
          <a:srgbClr val="D9E2EC"/>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548640" y="6336792"/>
            <a:ext cx="1426464" cy="283464"/>
          </a:xfrm>
          <a:prstGeom prst="rect">
            <a:avLst/>
          </a:prstGeom>
        </p:spPr>
      </p:pic>
      <p:sp>
        <p:nvSpPr>
          <p:cNvPr id="3" name="Text 0"/>
          <p:cNvSpPr/>
          <p:nvPr/>
        </p:nvSpPr>
        <p:spPr>
          <a:xfrm>
            <a:off x="2157984" y="6336792"/>
            <a:ext cx="1051560" cy="283464"/>
          </a:xfrm>
          <a:prstGeom prst="roundRect">
            <a:avLst>
              <a:gd name="adj" fmla="val 50000"/>
            </a:avLst>
          </a:prstGeom>
          <a:solidFill>
            <a:srgbClr val="FFE4D0"/>
          </a:solidFill>
          <a:ln/>
        </p:spPr>
        <p:txBody>
          <a:bodyPr wrap="square" lIns="0" tIns="0" rIns="0" bIns="0" rtlCol="0" anchor="ctr"/>
          <a:lstStyle/>
          <a:p>
            <a:pPr marL="0" indent="0" algn="ctr">
              <a:buNone/>
            </a:pPr>
            <a:r>
              <a:rPr lang="en-US" sz="1100" b="1" dirty="0">
                <a:solidFill>
                  <a:srgbClr val="0B2A4A"/>
                </a:solidFill>
                <a:latin typeface="Arial" pitchFamily="34" charset="0"/>
                <a:ea typeface="Arial" pitchFamily="34" charset="-122"/>
                <a:cs typeface="Arial" pitchFamily="34" charset="-120"/>
              </a:rPr>
              <a:t>Lesson 1</a:t>
            </a:r>
            <a:endParaRPr lang="en-US" sz="1100" dirty="0"/>
          </a:p>
        </p:txBody>
      </p:sp>
      <p:pic>
        <p:nvPicPr>
          <p:cNvPr id="4" name="Image 1"/>
          <p:cNvPicPr>
            <a:picLocks noChangeAspect="1"/>
          </p:cNvPicPr>
          <p:nvPr/>
        </p:nvPicPr>
        <p:blipFill>
          <a:blip r:embed="rId3"/>
          <a:stretch>
            <a:fillRect/>
          </a:stretch>
        </p:blipFill>
        <p:spPr>
          <a:xfrm>
            <a:off x="10177272" y="6300216"/>
            <a:ext cx="1463040" cy="356616"/>
          </a:xfrm>
          <a:prstGeom prst="rect">
            <a:avLst/>
          </a:prstGeom>
        </p:spPr>
      </p:pic>
      <p:sp>
        <p:nvSpPr>
          <p:cNvPr id="5" name="Text 1"/>
          <p:cNvSpPr/>
          <p:nvPr/>
        </p:nvSpPr>
        <p:spPr>
          <a:xfrm>
            <a:off x="9665208" y="530352"/>
            <a:ext cx="1975104" cy="585216"/>
          </a:xfrm>
          <a:prstGeom prst="roundRect">
            <a:avLst>
              <a:gd name="adj" fmla="val 50000"/>
            </a:avLst>
          </a:prstGeom>
          <a:solidFill>
            <a:srgbClr val="FBDDE7"/>
          </a:solidFill>
          <a:ln>
            <a:noFill/>
          </a:ln>
        </p:spPr>
        <p:txBody>
          <a:bodyPr wrap="none" lIns="758952" tIns="0" rIns="45720" bIns="0" rtlCol="0" anchor="ctr"/>
          <a:lstStyle/>
          <a:p>
            <a:pPr marL="0" indent="0" algn="l">
              <a:buNone/>
            </a:pPr>
            <a:r>
              <a:rPr lang="en-US" sz="1600" b="1" dirty="0">
                <a:solidFill>
                  <a:srgbClr val="0B2A4A"/>
                </a:solidFill>
                <a:latin typeface="Arial" pitchFamily="34" charset="0"/>
                <a:ea typeface="Arial" pitchFamily="34" charset="-122"/>
                <a:cs typeface="Arial" pitchFamily="34" charset="-120"/>
              </a:rPr>
              <a:t>Listening</a:t>
            </a:r>
            <a:endParaRPr lang="en-US" sz="1600" dirty="0"/>
          </a:p>
        </p:txBody>
      </p:sp>
      <p:pic>
        <p:nvPicPr>
          <p:cNvPr id="6" name="Image 2" descr="Skills Builder Listening icon"/>
          <p:cNvPicPr>
            <a:picLocks noChangeAspect="1"/>
          </p:cNvPicPr>
          <p:nvPr/>
        </p:nvPicPr>
        <p:blipFill>
          <a:blip r:embed="rId4"/>
          <a:stretch>
            <a:fillRect/>
          </a:stretch>
        </p:blipFill>
        <p:spPr>
          <a:xfrm>
            <a:off x="9509760" y="402336"/>
            <a:ext cx="841248" cy="841248"/>
          </a:xfrm>
          <a:prstGeom prst="ellipse">
            <a:avLst/>
          </a:prstGeom>
          <a:effectLst>
            <a:outerShdw blurRad="63500" dist="19050" dir="5400000" algn="ctr" rotWithShape="0">
              <a:srgbClr val="0B2A4A">
                <a:alpha val="22000"/>
              </a:srgbClr>
            </a:outerShdw>
          </a:effectLst>
        </p:spPr>
      </p:pic>
      <p:sp>
        <p:nvSpPr>
          <p:cNvPr id="7" name="Text 2"/>
          <p:cNvSpPr>
            <a:spLocks noGrp="1"/>
          </p:cNvSpPr>
          <p:nvPr>
            <p:ph type="title" idx="105"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a:t>
            </a:fld>
            <a:endParaRPr lang="en-US"/>
          </a:p>
        </p:txBody>
      </p:sp>
    </p:spTree>
    <p:extLst>
      <p:ext uri="{BB962C8B-B14F-4D97-AF65-F5344CB8AC3E}">
        <p14:creationId xmlns:p14="http://schemas.microsoft.com/office/powerpoint/2010/main" val="1831051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30.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2.jpg"/><Relationship Id="rId5" Type="http://schemas.openxmlformats.org/officeDocument/2006/relationships/image" Target="../media/image25.png"/><Relationship Id="rId10" Type="http://schemas.openxmlformats.org/officeDocument/2006/relationships/image" Target="../media/image18.png"/><Relationship Id="rId4" Type="http://schemas.openxmlformats.org/officeDocument/2006/relationships/image" Target="../media/image23.png"/><Relationship Id="rId9" Type="http://schemas.openxmlformats.org/officeDocument/2006/relationships/image" Target="../media/image34.jp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8.jp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39.jpg"/><Relationship Id="rId7"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22.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10 – Post-16 and work experience</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10 badge" descr="/tmp/claude-0/-home-claude/57c6dd4e-62f2-571d-b351-8f501f7ac058/scratchpad/lessons/assets/badge-y10.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794760"/>
            <a:ext cx="3108960" cy="118872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A one-hour careers lesson to help Year 10 students explore their post-16 pathways and plan their work experience.</a:t>
            </a:r>
            <a:endParaRPr lang="en-US" sz="1400" dirty="0"/>
          </a:p>
        </p:txBody>
      </p:sp>
      <p:sp>
        <p:nvSpPr>
          <p:cNvPr id="6" name="version tag"/>
          <p:cNvSpPr/>
          <p:nvPr/>
        </p:nvSpPr>
        <p:spPr>
          <a:xfrm>
            <a:off x="777240" y="5029200"/>
            <a:ext cx="3108960" cy="777240"/>
          </a:xfrm>
          <a:prstGeom prst="roundRect">
            <a:avLst>
              <a:gd name="adj" fmla="val 11765"/>
            </a:avLst>
          </a:prstGeom>
          <a:solidFill>
            <a:srgbClr val="9C5A9C"/>
          </a:solidFill>
          <a:ln w="12700">
            <a:solidFill>
              <a:srgbClr val="9C5A9C"/>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Offline version</a:t>
            </a:r>
            <a:endParaRPr lang="en-US" sz="1300" dirty="0"/>
          </a:p>
          <a:p>
            <a:pPr marL="0" indent="0">
              <a:buNone/>
            </a:pPr>
            <a:r>
              <a:rPr lang="en-US" sz="1300" dirty="0">
                <a:solidFill>
                  <a:srgbClr val="FFFFFF"/>
                </a:solidFill>
                <a:latin typeface="Arial" pitchFamily="34" charset="0"/>
                <a:ea typeface="Arial" pitchFamily="34" charset="-122"/>
                <a:cs typeface="Arial" pitchFamily="34" charset="-120"/>
              </a:rPr>
              <a:t>No computers needed for students</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grpSp>
        <p:nvGrpSpPr>
          <p:cNvPr id="26" name="Group 25">
            <a:extLst>
              <a:ext uri="{FF2B5EF4-FFF2-40B4-BE49-F238E27FC236}">
                <a16:creationId xmlns:a16="http://schemas.microsoft.com/office/drawing/2014/main" id="{94931F30-EE8B-4048-84AE-662C018AE1C2}"/>
              </a:ext>
            </a:extLst>
          </p:cNvPr>
          <p:cNvGrpSpPr/>
          <p:nvPr/>
        </p:nvGrpSpPr>
        <p:grpSpPr>
          <a:xfrm>
            <a:off x="4434840" y="2944368"/>
            <a:ext cx="7205472" cy="3090672"/>
            <a:chOff x="4434840" y="2944368"/>
            <a:chExt cx="7205472" cy="3090672"/>
          </a:xfrm>
        </p:grpSpPr>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Considering what learning pathway they should pursue next</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Considering what jobs and roles are interesting</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Researching the range of workplaces and what it is like to work there</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print the My Work Experience sheet (slide 19), one per student. Check your school's work experience dates and expectations.</a:t>
            </a:r>
            <a:endParaRPr lang="en-US" sz="15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286000"/>
          <a:ext cx="11091672" cy="352044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879592">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11480">
                <a:tc>
                  <a:txBody>
                    <a:bodyPr/>
                    <a:lstStyle/>
                    <a:p>
                      <a:pPr marL="0" indent="0">
                        <a:buNone/>
                      </a:pPr>
                      <a:r>
                        <a:rPr lang="en-US" sz="1400" b="1" dirty="0">
                          <a:solidFill>
                            <a:srgbClr val="FFFFFF"/>
                          </a:solidFill>
                          <a:latin typeface="Arial" pitchFamily="34" charset="0"/>
                          <a:ea typeface="Arial" pitchFamily="34" charset="-122"/>
                          <a:cs typeface="Arial" pitchFamily="34" charset="-120"/>
                        </a:rPr>
                        <a:t>Timing</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Slides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Activity</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Resources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4–6</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Introduction: what is a career, why do people work? (5-minute pairs task), three big things for Year 10</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7–9</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Post-16 pathways and the qualifications ladder</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10–15</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Work experience: why do it, reality check, types, finding a placement (5-minute class task)</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15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16</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Task 1: plan your work experience</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My Work Experience sheet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21792">
                <a:tc>
                  <a:txBody>
                    <a:bodyPr/>
                    <a:lstStyle/>
                    <a:p>
                      <a:pPr marL="0" indent="0">
                        <a:buNone/>
                      </a:pPr>
                      <a:r>
                        <a:rPr lang="en-US" sz="1400" b="1" dirty="0">
                          <a:solidFill>
                            <a:srgbClr val="0B2A4A"/>
                          </a:solidFill>
                          <a:latin typeface="Arial" pitchFamily="34" charset="0"/>
                          <a:ea typeface="Arial" pitchFamily="34" charset="-122"/>
                          <a:cs typeface="Arial" pitchFamily="34" charset="-120"/>
                        </a:rPr>
                        <a:t>5–10 mins</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17–18</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Share your plan with a partner, then wrap-up</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400" dirty="0">
                          <a:solidFill>
                            <a:srgbClr val="0B2A4A"/>
                          </a:solidFill>
                          <a:latin typeface="Arial" pitchFamily="34" charset="0"/>
                          <a:ea typeface="Arial" pitchFamily="34" charset="-122"/>
                          <a:cs typeface="Arial" pitchFamily="34" charset="-120"/>
                        </a:rPr>
                        <a:t>–</a:t>
                      </a:r>
                      <a:endParaRPr lang="en-US" sz="14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8" name="Text 4"/>
          <p:cNvSpPr txBox="1"/>
          <p:nvPr/>
        </p:nvSpPr>
        <p:spPr>
          <a:xfrm>
            <a:off x="548640" y="589788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50–55 minutes. Timings are a guide – the introduction can be shortened if students have already covered post-16 pathways.</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10 badge" descr="/tmp/claude-0/-home-claude/57c6dd4e-62f2-571d-b351-8f501f7ac058/scratchpad/lessons/assets/badge-y10.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37560"/>
            <a:ext cx="3383280" cy="160020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2800" b="1" dirty="0">
                <a:solidFill>
                  <a:srgbClr val="FFFFFF"/>
                </a:solidFill>
                <a:latin typeface="Arial" pitchFamily="34" charset="0"/>
                <a:ea typeface="Arial" pitchFamily="34" charset="-122"/>
                <a:cs typeface="Arial" pitchFamily="34" charset="-120"/>
              </a:rPr>
              <a:t>Post-16 options and work experience</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Explore your choices after Year 11 and start planning your work experience.</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Consider which learning pathway you could take at 16.</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grpSp>
        <p:nvGrpSpPr>
          <p:cNvPr id="35" name="Group 34">
            <a:extLst>
              <a:ext uri="{FF2B5EF4-FFF2-40B4-BE49-F238E27FC236}">
                <a16:creationId xmlns:a16="http://schemas.microsoft.com/office/drawing/2014/main" id="{8779BC55-666B-12C5-6051-8035456FE6C9}"/>
              </a:ext>
            </a:extLst>
          </p:cNvPr>
          <p:cNvGrpSpPr/>
          <p:nvPr/>
        </p:nvGrpSpPr>
        <p:grpSpPr>
          <a:xfrm>
            <a:off x="5120640" y="2606040"/>
            <a:ext cx="6519672" cy="1097280"/>
            <a:chOff x="5120640" y="2606040"/>
            <a:chExt cx="6519672" cy="1097280"/>
          </a:xfrm>
        </p:grpSpPr>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Find out how work experience can help you choose.</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grpSp>
      <p:grpSp>
        <p:nvGrpSpPr>
          <p:cNvPr id="36" name="Group 35">
            <a:extLst>
              <a:ext uri="{FF2B5EF4-FFF2-40B4-BE49-F238E27FC236}">
                <a16:creationId xmlns:a16="http://schemas.microsoft.com/office/drawing/2014/main" id="{682D4B1C-C1E8-BD3E-7866-06DAADC1F8D5}"/>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Research workplaces and start planning your work experience.</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grpSp>
      <p:grpSp>
        <p:nvGrpSpPr>
          <p:cNvPr id="37" name="Group 36">
            <a:extLst>
              <a:ext uri="{FF2B5EF4-FFF2-40B4-BE49-F238E27FC236}">
                <a16:creationId xmlns:a16="http://schemas.microsoft.com/office/drawing/2014/main" id="{8FBBE5CC-931A-7C36-B93E-4D7B04346AD0}"/>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35 mins</a:t>
              </a:r>
              <a:endParaRPr lang="en-US" sz="1300" dirty="0"/>
            </a:p>
          </p:txBody>
        </p:sp>
        <p:sp>
          <p:nvSpPr>
            <p:cNvPr id="31" name="Wrap-up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Wrap-up</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2"/>
          <p:cNvSpPr>
            <a:spLocks noGrp="1"/>
          </p:cNvSpPr>
          <p:nvPr>
            <p:ph type="title" idx="105"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is a career?</a:t>
            </a:r>
            <a:endParaRPr lang="en-US" sz="3200" dirty="0"/>
          </a:p>
        </p:txBody>
      </p:sp>
      <p:sp>
        <p:nvSpPr>
          <p:cNvPr id="4" name="Definition card"/>
          <p:cNvSpPr/>
          <p:nvPr/>
        </p:nvSpPr>
        <p:spPr>
          <a:xfrm>
            <a:off x="548640" y="1508760"/>
            <a:ext cx="11091672" cy="868680"/>
          </a:xfrm>
          <a:prstGeom prst="roundRect">
            <a:avLst>
              <a:gd name="adj" fmla="val 18947"/>
            </a:avLst>
          </a:prstGeom>
          <a:solidFill>
            <a:srgbClr val="FFFFFF"/>
          </a:solidFill>
          <a:ln w="12700">
            <a:solidFill>
              <a:srgbClr val="FFFFFF"/>
            </a:solidFill>
            <a:prstDash val="solid"/>
          </a:ln>
          <a:effectLst>
            <a:outerShdw blurRad="114300" dist="31750" dir="5400000" algn="bl" rotWithShape="0">
              <a:srgbClr val="0B2A4A">
                <a:alpha val="16000"/>
              </a:srgbClr>
            </a:outerShdw>
          </a:effectLst>
        </p:spPr>
        <p:txBody>
          <a:bodyPr/>
          <a:lstStyle/>
          <a:p>
            <a:endParaRPr lang="en-GB"/>
          </a:p>
        </p:txBody>
      </p:sp>
      <p:sp>
        <p:nvSpPr>
          <p:cNvPr id="5" name="Definition"/>
          <p:cNvSpPr txBox="1"/>
          <p:nvPr/>
        </p:nvSpPr>
        <p:spPr>
          <a:xfrm>
            <a:off x="822960" y="1508760"/>
            <a:ext cx="10607040" cy="868680"/>
          </a:xfrm>
          <a:prstGeom prst="rect">
            <a:avLst/>
          </a:prstGeom>
          <a:noFill/>
          <a:ln/>
        </p:spPr>
        <p:txBody>
          <a:bodyPr wrap="square" lIns="0" tIns="0" rIns="0" bIns="0" rtlCol="0" anchor="ctr"/>
          <a:lstStyle/>
          <a:p>
            <a:pPr marL="0" indent="0" algn="l">
              <a:lnSpc>
                <a:spcPct val="105000"/>
              </a:lnSpc>
              <a:buNone/>
            </a:pPr>
            <a:r>
              <a:rPr lang="en-US" sz="2400" dirty="0">
                <a:solidFill>
                  <a:srgbClr val="0B2A4A"/>
                </a:solidFill>
                <a:latin typeface="Arial" pitchFamily="34" charset="0"/>
                <a:ea typeface="Arial" pitchFamily="34" charset="-122"/>
                <a:cs typeface="Arial" pitchFamily="34" charset="-120"/>
              </a:rPr>
              <a:t>A career is </a:t>
            </a:r>
            <a:r>
              <a:rPr lang="en-US" sz="2400" b="1" dirty="0">
                <a:solidFill>
                  <a:srgbClr val="004077"/>
                </a:solidFill>
                <a:latin typeface="Arial" pitchFamily="34" charset="0"/>
                <a:ea typeface="Arial" pitchFamily="34" charset="-122"/>
                <a:cs typeface="Arial" pitchFamily="34" charset="-120"/>
              </a:rPr>
              <a:t>an individual’s journey through life, learning and work</a:t>
            </a:r>
            <a:r>
              <a:rPr lang="en-US" sz="2400" dirty="0">
                <a:solidFill>
                  <a:srgbClr val="0B2A4A"/>
                </a:solidFill>
                <a:latin typeface="Arial" pitchFamily="34" charset="0"/>
                <a:ea typeface="Arial" pitchFamily="34" charset="-122"/>
                <a:cs typeface="Arial" pitchFamily="34" charset="-120"/>
              </a:rPr>
              <a:t>.</a:t>
            </a:r>
            <a:endParaRPr lang="en-US" sz="2400" dirty="0"/>
          </a:p>
        </p:txBody>
      </p:sp>
      <p:sp>
        <p:nvSpPr>
          <p:cNvPr id="6" name="Path 1"/>
          <p:cNvSpPr/>
          <p:nvPr/>
        </p:nvSpPr>
        <p:spPr>
          <a:xfrm flipV="1">
            <a:off x="868680" y="3611880"/>
            <a:ext cx="1097280" cy="960120"/>
          </a:xfrm>
          <a:prstGeom prst="line">
            <a:avLst/>
          </a:prstGeom>
          <a:noFill/>
          <a:ln w="38100">
            <a:solidFill>
              <a:srgbClr val="004077"/>
            </a:solidFill>
            <a:prstDash val="dash"/>
          </a:ln>
        </p:spPr>
        <p:txBody>
          <a:bodyPr/>
          <a:lstStyle/>
          <a:p>
            <a:endParaRPr lang="en-GB"/>
          </a:p>
        </p:txBody>
      </p:sp>
      <p:sp>
        <p:nvSpPr>
          <p:cNvPr id="7" name="Path 2"/>
          <p:cNvSpPr/>
          <p:nvPr/>
        </p:nvSpPr>
        <p:spPr>
          <a:xfrm>
            <a:off x="1965960" y="3611880"/>
            <a:ext cx="1645920" cy="731520"/>
          </a:xfrm>
          <a:prstGeom prst="line">
            <a:avLst/>
          </a:prstGeom>
          <a:noFill/>
          <a:ln w="38100">
            <a:solidFill>
              <a:srgbClr val="004077"/>
            </a:solidFill>
            <a:prstDash val="dash"/>
          </a:ln>
        </p:spPr>
        <p:txBody>
          <a:bodyPr/>
          <a:lstStyle/>
          <a:p>
            <a:endParaRPr lang="en-GB"/>
          </a:p>
        </p:txBody>
      </p:sp>
      <p:sp>
        <p:nvSpPr>
          <p:cNvPr id="8" name="Path 3"/>
          <p:cNvSpPr/>
          <p:nvPr/>
        </p:nvSpPr>
        <p:spPr>
          <a:xfrm flipV="1">
            <a:off x="3611880" y="3291840"/>
            <a:ext cx="1325880" cy="1051560"/>
          </a:xfrm>
          <a:prstGeom prst="line">
            <a:avLst/>
          </a:prstGeom>
          <a:noFill/>
          <a:ln w="38100">
            <a:solidFill>
              <a:srgbClr val="004077"/>
            </a:solidFill>
            <a:prstDash val="dash"/>
          </a:ln>
        </p:spPr>
        <p:txBody>
          <a:bodyPr/>
          <a:lstStyle/>
          <a:p>
            <a:endParaRPr lang="en-GB"/>
          </a:p>
        </p:txBody>
      </p:sp>
      <p:sp>
        <p:nvSpPr>
          <p:cNvPr id="9" name="Path 4"/>
          <p:cNvSpPr/>
          <p:nvPr/>
        </p:nvSpPr>
        <p:spPr>
          <a:xfrm>
            <a:off x="4937760" y="3291840"/>
            <a:ext cx="1097280" cy="960120"/>
          </a:xfrm>
          <a:prstGeom prst="line">
            <a:avLst/>
          </a:prstGeom>
          <a:noFill/>
          <a:ln w="38100">
            <a:solidFill>
              <a:srgbClr val="004077"/>
            </a:solidFill>
            <a:prstDash val="dash"/>
          </a:ln>
        </p:spPr>
        <p:txBody>
          <a:bodyPr/>
          <a:lstStyle/>
          <a:p>
            <a:endParaRPr lang="en-GB"/>
          </a:p>
        </p:txBody>
      </p:sp>
      <p:sp>
        <p:nvSpPr>
          <p:cNvPr id="10" name="Path 5"/>
          <p:cNvSpPr/>
          <p:nvPr/>
        </p:nvSpPr>
        <p:spPr>
          <a:xfrm flipV="1">
            <a:off x="6035040" y="3246120"/>
            <a:ext cx="1051560" cy="1005840"/>
          </a:xfrm>
          <a:prstGeom prst="line">
            <a:avLst/>
          </a:prstGeom>
          <a:noFill/>
          <a:ln w="38100">
            <a:solidFill>
              <a:srgbClr val="004077"/>
            </a:solidFill>
            <a:prstDash val="dash"/>
          </a:ln>
        </p:spPr>
        <p:txBody>
          <a:bodyPr/>
          <a:lstStyle/>
          <a:p>
            <a:endParaRPr lang="en-GB"/>
          </a:p>
        </p:txBody>
      </p:sp>
      <p:sp>
        <p:nvSpPr>
          <p:cNvPr id="11" name="Path 6"/>
          <p:cNvSpPr/>
          <p:nvPr/>
        </p:nvSpPr>
        <p:spPr>
          <a:xfrm>
            <a:off x="7086600" y="3246120"/>
            <a:ext cx="914400" cy="960120"/>
          </a:xfrm>
          <a:prstGeom prst="line">
            <a:avLst/>
          </a:prstGeom>
          <a:noFill/>
          <a:ln w="38100">
            <a:solidFill>
              <a:srgbClr val="004077"/>
            </a:solidFill>
            <a:prstDash val="dash"/>
          </a:ln>
        </p:spPr>
        <p:txBody>
          <a:bodyPr/>
          <a:lstStyle/>
          <a:p>
            <a:endParaRPr lang="en-GB"/>
          </a:p>
        </p:txBody>
      </p:sp>
      <p:sp>
        <p:nvSpPr>
          <p:cNvPr id="12" name="Start"/>
          <p:cNvSpPr/>
          <p:nvPr/>
        </p:nvSpPr>
        <p:spPr>
          <a:xfrm>
            <a:off x="731520" y="4434840"/>
            <a:ext cx="274320" cy="274320"/>
          </a:xfrm>
          <a:prstGeom prst="ellipse">
            <a:avLst/>
          </a:prstGeom>
          <a:solidFill>
            <a:srgbClr val="004077"/>
          </a:solidFill>
          <a:ln w="12700">
            <a:solidFill>
              <a:srgbClr val="004077"/>
            </a:solidFill>
            <a:prstDash val="solid"/>
          </a:ln>
        </p:spPr>
        <p:txBody>
          <a:bodyPr/>
          <a:lstStyle/>
          <a:p>
            <a:endParaRPr lang="en-GB"/>
          </a:p>
        </p:txBody>
      </p:sp>
      <p:sp>
        <p:nvSpPr>
          <p:cNvPr id="13" name="Work experience stop"/>
          <p:cNvSpPr/>
          <p:nvPr/>
        </p:nvSpPr>
        <p:spPr>
          <a:xfrm>
            <a:off x="1143000" y="2788920"/>
            <a:ext cx="1645920" cy="1645920"/>
          </a:xfrm>
          <a:prstGeom prst="ellipse">
            <a:avLst/>
          </a:prstGeom>
          <a:solidFill>
            <a:srgbClr val="0072BA"/>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Work Experience</a:t>
            </a:r>
            <a:endParaRPr lang="en-US" sz="1600" dirty="0"/>
          </a:p>
        </p:txBody>
      </p:sp>
      <p:sp>
        <p:nvSpPr>
          <p:cNvPr id="14" name="Part time stop"/>
          <p:cNvSpPr/>
          <p:nvPr/>
        </p:nvSpPr>
        <p:spPr>
          <a:xfrm>
            <a:off x="3017520" y="3749040"/>
            <a:ext cx="1188720" cy="1188720"/>
          </a:xfrm>
          <a:prstGeom prst="ellipse">
            <a:avLst/>
          </a:prstGeom>
          <a:solidFill>
            <a:srgbClr val="E4002B"/>
          </a:solidFill>
          <a:ln w="38100">
            <a:solidFill>
              <a:srgbClr val="FFFFFF"/>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Part time</a:t>
            </a:r>
            <a:endParaRPr lang="en-US" sz="1600" dirty="0"/>
          </a:p>
        </p:txBody>
      </p:sp>
      <p:pic>
        <p:nvPicPr>
          <p:cNvPr id="15" name="Job stop 1"/>
          <p:cNvPicPr>
            <a:picLocks noChangeAspect="1"/>
          </p:cNvPicPr>
          <p:nvPr/>
        </p:nvPicPr>
        <p:blipFill>
          <a:blip r:embed="rId3"/>
          <a:stretch>
            <a:fillRect/>
          </a:stretch>
        </p:blipFill>
        <p:spPr>
          <a:xfrm>
            <a:off x="4480560" y="2834640"/>
            <a:ext cx="914400" cy="914400"/>
          </a:xfrm>
          <a:prstGeom prst="rect">
            <a:avLst/>
          </a:prstGeom>
        </p:spPr>
      </p:pic>
      <p:pic>
        <p:nvPicPr>
          <p:cNvPr id="16" name="Job stop 2"/>
          <p:cNvPicPr>
            <a:picLocks noChangeAspect="1"/>
          </p:cNvPicPr>
          <p:nvPr/>
        </p:nvPicPr>
        <p:blipFill>
          <a:blip r:embed="rId4"/>
          <a:stretch>
            <a:fillRect/>
          </a:stretch>
        </p:blipFill>
        <p:spPr>
          <a:xfrm>
            <a:off x="5577840" y="3794760"/>
            <a:ext cx="914400" cy="914400"/>
          </a:xfrm>
          <a:prstGeom prst="rect">
            <a:avLst/>
          </a:prstGeom>
        </p:spPr>
      </p:pic>
      <p:pic>
        <p:nvPicPr>
          <p:cNvPr id="17" name="Job stop 3"/>
          <p:cNvPicPr>
            <a:picLocks noChangeAspect="1"/>
          </p:cNvPicPr>
          <p:nvPr/>
        </p:nvPicPr>
        <p:blipFill>
          <a:blip r:embed="rId5"/>
          <a:stretch>
            <a:fillRect/>
          </a:stretch>
        </p:blipFill>
        <p:spPr>
          <a:xfrm>
            <a:off x="6629400" y="2788920"/>
            <a:ext cx="914400" cy="914400"/>
          </a:xfrm>
          <a:prstGeom prst="rect">
            <a:avLst/>
          </a:prstGeom>
        </p:spPr>
      </p:pic>
      <p:sp>
        <p:nvSpPr>
          <p:cNvPr id="19" name="All about you"/>
          <p:cNvSpPr/>
          <p:nvPr/>
        </p:nvSpPr>
        <p:spPr>
          <a:xfrm>
            <a:off x="8732520" y="2606040"/>
            <a:ext cx="2926080" cy="2468880"/>
          </a:xfrm>
          <a:prstGeom prst="star16">
            <a:avLst/>
          </a:prstGeom>
          <a:solidFill>
            <a:srgbClr val="F6D000"/>
          </a:solidFill>
          <a:ln w="31750">
            <a:solidFill>
              <a:srgbClr val="FF6600"/>
            </a:solidFill>
          </a:ln>
          <a:effectLst>
            <a:outerShdw blurRad="114300" dist="31750" dir="5400000" algn="bl" rotWithShape="0">
              <a:srgbClr val="0B2A4A">
                <a:alpha val="16000"/>
              </a:srgbClr>
            </a:outerShdw>
          </a:effectLst>
        </p:spPr>
        <p:txBody>
          <a:bodyPr wrap="square" lIns="0" tIns="0" rIns="0" bIns="0" rtlCol="0" anchor="ctr"/>
          <a:lstStyle/>
          <a:p>
            <a:pPr marL="0" indent="0" algn="ctr">
              <a:buNone/>
            </a:pPr>
            <a:r>
              <a:rPr lang="en-US" sz="2600" b="1" dirty="0">
                <a:solidFill>
                  <a:srgbClr val="0B2A4A"/>
                </a:solidFill>
                <a:latin typeface="Arial" pitchFamily="34" charset="0"/>
                <a:ea typeface="Arial" pitchFamily="34" charset="-122"/>
                <a:cs typeface="Arial" pitchFamily="34" charset="-120"/>
              </a:rPr>
              <a:t>It is all about YOU!</a:t>
            </a:r>
            <a:endParaRPr lang="en-US" sz="2600" dirty="0"/>
          </a:p>
        </p:txBody>
      </p:sp>
      <p:sp>
        <p:nvSpPr>
          <p:cNvPr id="20" name="Many jobs"/>
          <p:cNvSpPr/>
          <p:nvPr/>
        </p:nvSpPr>
        <p:spPr>
          <a:xfrm>
            <a:off x="548640" y="5193792"/>
            <a:ext cx="11091672" cy="795528"/>
          </a:xfrm>
          <a:prstGeom prst="roundRect">
            <a:avLst>
              <a:gd name="adj" fmla="val 22989"/>
            </a:avLst>
          </a:prstGeom>
          <a:solidFill>
            <a:srgbClr val="DCEDF9"/>
          </a:solidFill>
          <a:ln w="31750">
            <a:solidFill>
              <a:srgbClr val="0072BA"/>
            </a:solidFill>
          </a:ln>
        </p:spPr>
        <p:txBody>
          <a:bodyPr wrap="square" lIns="320040" tIns="0" rIns="274320" bIns="0" rtlCol="0" anchor="ctr"/>
          <a:lstStyle/>
          <a:p>
            <a:pPr marL="0" indent="0" algn="l">
              <a:buNone/>
            </a:pPr>
            <a:r>
              <a:rPr lang="en-US" sz="2600" b="1" dirty="0">
                <a:solidFill>
                  <a:srgbClr val="004077"/>
                </a:solidFill>
                <a:latin typeface="Arial" pitchFamily="34" charset="0"/>
                <a:ea typeface="Arial" pitchFamily="34" charset="-122"/>
                <a:cs typeface="Arial" pitchFamily="34" charset="-120"/>
              </a:rPr>
              <a:t>Throughout your career you may have many jobs.</a:t>
            </a:r>
            <a:endParaRPr lang="en-US" sz="2600" dirty="0"/>
          </a:p>
        </p:txBody>
      </p:sp>
      <p:sp>
        <p:nvSpPr>
          <p:cNvPr id="900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200">
                <a:solidFill>
                  <a:srgbClr val="4F6072"/>
                </a:solidFill>
                <a:latin typeface="Arial"/>
                <a:ea typeface="Arial"/>
                <a:cs typeface="Arial"/>
              </a:defRPr>
            </a:lvl1pPr>
          </a:lstStyle>
          <a:p>
            <a:pPr algn="ctr"/>
            <a:fld id="{F7021451-1387-4CA6-816F-3879F97B5CBC}" type="slidenum">
              <a:rPr lang="en-US" b="0"/>
              <a:t>4</a:t>
            </a:fld>
            <a:endParaRPr lang="en-US"/>
          </a:p>
        </p:txBody>
      </p:sp>
      <p:sp>
        <p:nvSpPr>
          <p:cNvPr id="21" name="Start">
            <a:extLst>
              <a:ext uri="{FF2B5EF4-FFF2-40B4-BE49-F238E27FC236}">
                <a16:creationId xmlns:a16="http://schemas.microsoft.com/office/drawing/2014/main" id="{070371BB-E931-9384-6A63-6F7C8292F516}"/>
              </a:ext>
            </a:extLst>
          </p:cNvPr>
          <p:cNvSpPr/>
          <p:nvPr/>
        </p:nvSpPr>
        <p:spPr>
          <a:xfrm>
            <a:off x="7772400" y="3977640"/>
            <a:ext cx="274320" cy="274320"/>
          </a:xfrm>
          <a:prstGeom prst="ellipse">
            <a:avLst/>
          </a:prstGeom>
          <a:solidFill>
            <a:srgbClr val="004077"/>
          </a:solidFill>
          <a:ln w="12700">
            <a:solidFill>
              <a:srgbClr val="004077"/>
            </a:solidFill>
            <a:prstDash val="solid"/>
          </a:ln>
        </p:spPr>
        <p:txBody>
          <a:bodyPr/>
          <a:lstStyle/>
          <a:p>
            <a:endParaRPr lang="en-GB"/>
          </a:p>
        </p:txBody>
      </p:sp>
      <p:pic>
        <p:nvPicPr>
          <p:cNvPr id="18" name="Job stop 4"/>
          <p:cNvPicPr>
            <a:picLocks noChangeAspect="1"/>
          </p:cNvPicPr>
          <p:nvPr/>
        </p:nvPicPr>
        <p:blipFill>
          <a:blip r:embed="rId6"/>
          <a:stretch>
            <a:fillRect/>
          </a:stretch>
        </p:blipFill>
        <p:spPr>
          <a:xfrm>
            <a:off x="7389278" y="3757953"/>
            <a:ext cx="914400" cy="91440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par>
                                <p:cTn id="15" presetID="53" presetClass="entr" presetSubtype="16" fill="hold" nodeType="withEffect">
                                  <p:stCondLst>
                                    <p:cond delay="7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105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nodeType="withEffect">
                                  <p:stCondLst>
                                    <p:cond delay="14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 calcmode="lin" valueType="num">
                                      <p:cBhvr>
                                        <p:cTn id="44" dur="500" fill="hold"/>
                                        <p:tgtEl>
                                          <p:spTgt spid="19"/>
                                        </p:tgtEl>
                                        <p:attrNameLst>
                                          <p:attrName>ppt_w</p:attrName>
                                        </p:attrNameLst>
                                      </p:cBhvr>
                                      <p:tavLst>
                                        <p:tav tm="0">
                                          <p:val>
                                            <p:fltVal val="0"/>
                                          </p:val>
                                        </p:tav>
                                        <p:tav tm="100000">
                                          <p:val>
                                            <p:strVal val="#ppt_w"/>
                                          </p:val>
                                        </p:tav>
                                      </p:tavLst>
                                    </p:anim>
                                    <p:anim calcmode="lin" valueType="num">
                                      <p:cBhvr>
                                        <p:cTn id="45" dur="500" fill="hold"/>
                                        <p:tgtEl>
                                          <p:spTgt spid="19"/>
                                        </p:tgtEl>
                                        <p:attrNameLst>
                                          <p:attrName>ppt_h</p:attrName>
                                        </p:attrNameLst>
                                      </p:cBhvr>
                                      <p:tavLst>
                                        <p:tav tm="0">
                                          <p:val>
                                            <p:fltVal val="0"/>
                                          </p:val>
                                        </p:tav>
                                        <p:tav tm="100000">
                                          <p:val>
                                            <p:strVal val="#ppt_h"/>
                                          </p:val>
                                        </p:tav>
                                      </p:tavLst>
                                    </p:anim>
                                    <p:animEffect transition="in" filter="fade">
                                      <p:cBhvr>
                                        <p:cTn id="4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people work?</a:t>
            </a:r>
            <a:endParaRPr lang="en-US" sz="3200" dirty="0"/>
          </a:p>
        </p:txBody>
      </p:sp>
      <p:sp>
        <p:nvSpPr>
          <p:cNvPr id="3" name="card"/>
          <p:cNvSpPr/>
          <p:nvPr/>
        </p:nvSpPr>
        <p:spPr>
          <a:xfrm>
            <a:off x="548640" y="1463040"/>
            <a:ext cx="51206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45920"/>
            <a:ext cx="457200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Work in pairs:</a:t>
            </a:r>
            <a:endParaRPr lang="en-US" sz="2000" dirty="0"/>
          </a:p>
        </p:txBody>
      </p:sp>
      <p:sp>
        <p:nvSpPr>
          <p:cNvPr id="5" name="Text 3"/>
          <p:cNvSpPr txBox="1"/>
          <p:nvPr/>
        </p:nvSpPr>
        <p:spPr>
          <a:xfrm>
            <a:off x="822960" y="2194560"/>
            <a:ext cx="4572000" cy="2743200"/>
          </a:xfrm>
          <a:prstGeom prst="rect">
            <a:avLst/>
          </a:prstGeom>
          <a:noFill/>
          <a:ln/>
        </p:spPr>
        <p:txBody>
          <a:bodyPr wrap="square" lIns="0" tIns="0" rIns="0" bIns="0" rtlCol="0" anchor="t"/>
          <a:lstStyle/>
          <a:p>
            <a:pPr marL="0" indent="0">
              <a:buNone/>
            </a:pPr>
            <a:r>
              <a:rPr lang="en-US" sz="1900" b="1" dirty="0">
                <a:solidFill>
                  <a:srgbClr val="0B2A4A"/>
                </a:solidFill>
                <a:latin typeface="Arial" pitchFamily="34" charset="0"/>
                <a:ea typeface="Arial" pitchFamily="34" charset="-122"/>
                <a:cs typeface="Arial" pitchFamily="34" charset="-120"/>
              </a:rPr>
              <a:t>Come up with some ideas about why people go to work.</a:t>
            </a:r>
            <a:endParaRPr lang="en-US" sz="19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1900" dirty="0"/>
          </a:p>
          <a:p>
            <a:pPr marL="0" indent="0">
              <a:buNone/>
            </a:pPr>
            <a:r>
              <a:rPr lang="en-US" sz="1900" dirty="0">
                <a:solidFill>
                  <a:srgbClr val="0B2A4A"/>
                </a:solidFill>
                <a:latin typeface="Arial" pitchFamily="34" charset="0"/>
                <a:ea typeface="Arial" pitchFamily="34" charset="-122"/>
                <a:cs typeface="Arial" pitchFamily="34" charset="-120"/>
              </a:rPr>
              <a:t>Getting paid is only one reason for working!</a:t>
            </a:r>
            <a:endParaRPr lang="en-US" sz="1900" dirty="0"/>
          </a:p>
          <a:p>
            <a:pPr marL="0" indent="0">
              <a:buNone/>
            </a:pPr>
            <a:r>
              <a:rPr lang="en-US" sz="800" dirty="0">
                <a:solidFill>
                  <a:srgbClr val="0B2A4A"/>
                </a:solidFill>
                <a:latin typeface="Arial" pitchFamily="34" charset="0"/>
                <a:ea typeface="Arial" pitchFamily="34" charset="-122"/>
                <a:cs typeface="Arial" pitchFamily="34" charset="-120"/>
              </a:rPr>
              <a:t> </a:t>
            </a:r>
            <a:endParaRPr lang="en-US" sz="1900" dirty="0"/>
          </a:p>
          <a:p>
            <a:pPr marL="0" indent="0">
              <a:buNone/>
            </a:pPr>
            <a:r>
              <a:rPr lang="en-US" sz="1900" dirty="0">
                <a:solidFill>
                  <a:srgbClr val="0B2A4A"/>
                </a:solidFill>
                <a:latin typeface="Arial" pitchFamily="34" charset="0"/>
                <a:ea typeface="Arial" pitchFamily="34" charset="-122"/>
                <a:cs typeface="Arial" pitchFamily="34" charset="-120"/>
              </a:rPr>
              <a:t>Share your ideas and listen to your partner. You may want to make notes.</a:t>
            </a:r>
            <a:endParaRPr lang="en-US" sz="1900" dirty="0"/>
          </a:p>
        </p:txBody>
      </p:sp>
      <p:sp>
        <p:nvSpPr>
          <p:cNvPr id="6" name="timer"/>
          <p:cNvSpPr/>
          <p:nvPr/>
        </p:nvSpPr>
        <p:spPr>
          <a:xfrm>
            <a:off x="822960" y="5212080"/>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7" name="timer clock"/>
          <p:cNvSpPr/>
          <p:nvPr/>
        </p:nvSpPr>
        <p:spPr>
          <a:xfrm>
            <a:off x="886968" y="52669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8" name="timer icon" descr="preencoded.png"/>
          <p:cNvPicPr>
            <a:picLocks noChangeAspect="1"/>
          </p:cNvPicPr>
          <p:nvPr/>
        </p:nvPicPr>
        <p:blipFill>
          <a:blip r:embed="rId3"/>
          <a:stretch>
            <a:fillRect/>
          </a:stretch>
        </p:blipFill>
        <p:spPr>
          <a:xfrm>
            <a:off x="969264" y="5349240"/>
            <a:ext cx="292608" cy="292608"/>
          </a:xfrm>
          <a:prstGeom prst="rect">
            <a:avLst/>
          </a:prstGeom>
        </p:spPr>
      </p:pic>
      <p:sp>
        <p:nvSpPr>
          <p:cNvPr id="9" name="Text 6"/>
          <p:cNvSpPr txBox="1"/>
          <p:nvPr/>
        </p:nvSpPr>
        <p:spPr>
          <a:xfrm>
            <a:off x="1389888" y="521208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5 mins</a:t>
            </a:r>
            <a:endParaRPr lang="en-US" sz="2000" dirty="0"/>
          </a:p>
        </p:txBody>
      </p:sp>
      <p:sp>
        <p:nvSpPr>
          <p:cNvPr id="10" name="mind map line"/>
          <p:cNvSpPr/>
          <p:nvPr/>
        </p:nvSpPr>
        <p:spPr>
          <a:xfrm>
            <a:off x="6400800" y="1828800"/>
            <a:ext cx="2240280" cy="1920240"/>
          </a:xfrm>
          <a:prstGeom prst="line">
            <a:avLst/>
          </a:prstGeom>
          <a:noFill/>
          <a:ln w="25400">
            <a:solidFill>
              <a:srgbClr val="5F295F"/>
            </a:solidFill>
            <a:prstDash val="dash"/>
          </a:ln>
        </p:spPr>
        <p:txBody>
          <a:bodyPr/>
          <a:lstStyle/>
          <a:p>
            <a:endParaRPr lang="en-GB"/>
          </a:p>
        </p:txBody>
      </p:sp>
      <p:sp>
        <p:nvSpPr>
          <p:cNvPr id="11" name="mind map line"/>
          <p:cNvSpPr/>
          <p:nvPr/>
        </p:nvSpPr>
        <p:spPr>
          <a:xfrm flipH="1">
            <a:off x="8641080" y="1828800"/>
            <a:ext cx="2240280" cy="1920240"/>
          </a:xfrm>
          <a:prstGeom prst="line">
            <a:avLst/>
          </a:prstGeom>
          <a:noFill/>
          <a:ln w="25400">
            <a:solidFill>
              <a:srgbClr val="5F295F"/>
            </a:solidFill>
            <a:prstDash val="dash"/>
          </a:ln>
        </p:spPr>
        <p:txBody>
          <a:bodyPr/>
          <a:lstStyle/>
          <a:p>
            <a:endParaRPr lang="en-GB"/>
          </a:p>
        </p:txBody>
      </p:sp>
      <p:sp>
        <p:nvSpPr>
          <p:cNvPr id="12" name="mind map line"/>
          <p:cNvSpPr/>
          <p:nvPr/>
        </p:nvSpPr>
        <p:spPr>
          <a:xfrm flipH="1">
            <a:off x="6035040" y="3749040"/>
            <a:ext cx="2606040" cy="9144"/>
          </a:xfrm>
          <a:prstGeom prst="line">
            <a:avLst/>
          </a:prstGeom>
          <a:noFill/>
          <a:ln w="25400">
            <a:solidFill>
              <a:srgbClr val="5F295F"/>
            </a:solidFill>
            <a:prstDash val="dash"/>
          </a:ln>
        </p:spPr>
        <p:txBody>
          <a:bodyPr/>
          <a:lstStyle/>
          <a:p>
            <a:endParaRPr lang="en-GB"/>
          </a:p>
        </p:txBody>
      </p:sp>
      <p:sp>
        <p:nvSpPr>
          <p:cNvPr id="13" name="mind map line"/>
          <p:cNvSpPr/>
          <p:nvPr/>
        </p:nvSpPr>
        <p:spPr>
          <a:xfrm>
            <a:off x="8641080" y="3749040"/>
            <a:ext cx="2606040" cy="9144"/>
          </a:xfrm>
          <a:prstGeom prst="line">
            <a:avLst/>
          </a:prstGeom>
          <a:noFill/>
          <a:ln w="25400">
            <a:solidFill>
              <a:srgbClr val="5F295F"/>
            </a:solidFill>
            <a:prstDash val="dash"/>
          </a:ln>
        </p:spPr>
        <p:txBody>
          <a:bodyPr/>
          <a:lstStyle/>
          <a:p>
            <a:endParaRPr lang="en-GB"/>
          </a:p>
        </p:txBody>
      </p:sp>
      <p:sp>
        <p:nvSpPr>
          <p:cNvPr id="14" name="mind map line"/>
          <p:cNvSpPr/>
          <p:nvPr/>
        </p:nvSpPr>
        <p:spPr>
          <a:xfrm flipH="1">
            <a:off x="6400800" y="3749040"/>
            <a:ext cx="2240280" cy="1737360"/>
          </a:xfrm>
          <a:prstGeom prst="line">
            <a:avLst/>
          </a:prstGeom>
          <a:noFill/>
          <a:ln w="25400">
            <a:solidFill>
              <a:srgbClr val="5F295F"/>
            </a:solidFill>
            <a:prstDash val="dash"/>
          </a:ln>
        </p:spPr>
        <p:txBody>
          <a:bodyPr/>
          <a:lstStyle/>
          <a:p>
            <a:endParaRPr lang="en-GB"/>
          </a:p>
        </p:txBody>
      </p:sp>
      <p:sp>
        <p:nvSpPr>
          <p:cNvPr id="15" name="mind map line"/>
          <p:cNvSpPr/>
          <p:nvPr/>
        </p:nvSpPr>
        <p:spPr>
          <a:xfrm>
            <a:off x="8641080" y="3749040"/>
            <a:ext cx="2240280" cy="1737360"/>
          </a:xfrm>
          <a:prstGeom prst="line">
            <a:avLst/>
          </a:prstGeom>
          <a:noFill/>
          <a:ln w="25400">
            <a:solidFill>
              <a:srgbClr val="5F295F"/>
            </a:solidFill>
            <a:prstDash val="dash"/>
          </a:ln>
        </p:spPr>
        <p:txBody>
          <a:bodyPr/>
          <a:lstStyle/>
          <a:p>
            <a:endParaRPr lang="en-GB"/>
          </a:p>
        </p:txBody>
      </p:sp>
      <p:sp>
        <p:nvSpPr>
          <p:cNvPr id="16" name="idea 1"/>
          <p:cNvSpPr/>
          <p:nvPr/>
        </p:nvSpPr>
        <p:spPr>
          <a:xfrm>
            <a:off x="5897880" y="1463040"/>
            <a:ext cx="1005840" cy="731520"/>
          </a:xfrm>
          <a:prstGeom prst="ellipse">
            <a:avLst/>
          </a:prstGeom>
          <a:solidFill>
            <a:srgbClr val="FFFFFF"/>
          </a:solidFill>
          <a:ln w="25400">
            <a:solidFill>
              <a:srgbClr val="5F295F"/>
            </a:solidFill>
            <a:prstDash val="dash"/>
          </a:ln>
        </p:spPr>
        <p:txBody>
          <a:bodyPr/>
          <a:lstStyle/>
          <a:p>
            <a:endParaRPr lang="en-GB"/>
          </a:p>
        </p:txBody>
      </p:sp>
      <p:sp>
        <p:nvSpPr>
          <p:cNvPr id="17" name="Text 14"/>
          <p:cNvSpPr txBox="1"/>
          <p:nvPr/>
        </p:nvSpPr>
        <p:spPr>
          <a:xfrm>
            <a:off x="5897880" y="14630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18" name="idea 2"/>
          <p:cNvSpPr/>
          <p:nvPr/>
        </p:nvSpPr>
        <p:spPr>
          <a:xfrm>
            <a:off x="10378440" y="1463040"/>
            <a:ext cx="1005840" cy="731520"/>
          </a:xfrm>
          <a:prstGeom prst="ellipse">
            <a:avLst/>
          </a:prstGeom>
          <a:solidFill>
            <a:srgbClr val="FFFFFF"/>
          </a:solidFill>
          <a:ln w="25400">
            <a:solidFill>
              <a:srgbClr val="5F295F"/>
            </a:solidFill>
            <a:prstDash val="dash"/>
          </a:ln>
        </p:spPr>
        <p:txBody>
          <a:bodyPr/>
          <a:lstStyle/>
          <a:p>
            <a:endParaRPr lang="en-GB"/>
          </a:p>
        </p:txBody>
      </p:sp>
      <p:sp>
        <p:nvSpPr>
          <p:cNvPr id="19" name="Text 16"/>
          <p:cNvSpPr txBox="1"/>
          <p:nvPr/>
        </p:nvSpPr>
        <p:spPr>
          <a:xfrm>
            <a:off x="10378440" y="14630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0" name="idea 3"/>
          <p:cNvSpPr/>
          <p:nvPr/>
        </p:nvSpPr>
        <p:spPr>
          <a:xfrm>
            <a:off x="5532120" y="3383280"/>
            <a:ext cx="1005840" cy="731520"/>
          </a:xfrm>
          <a:prstGeom prst="ellipse">
            <a:avLst/>
          </a:prstGeom>
          <a:solidFill>
            <a:srgbClr val="FFFFFF"/>
          </a:solidFill>
          <a:ln w="25400">
            <a:solidFill>
              <a:srgbClr val="5F295F"/>
            </a:solidFill>
            <a:prstDash val="dash"/>
          </a:ln>
        </p:spPr>
        <p:txBody>
          <a:bodyPr/>
          <a:lstStyle/>
          <a:p>
            <a:endParaRPr lang="en-GB"/>
          </a:p>
        </p:txBody>
      </p:sp>
      <p:sp>
        <p:nvSpPr>
          <p:cNvPr id="21" name="Text 18"/>
          <p:cNvSpPr txBox="1"/>
          <p:nvPr/>
        </p:nvSpPr>
        <p:spPr>
          <a:xfrm>
            <a:off x="5532120" y="338328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2" name="idea 4"/>
          <p:cNvSpPr/>
          <p:nvPr/>
        </p:nvSpPr>
        <p:spPr>
          <a:xfrm>
            <a:off x="10744200" y="3383280"/>
            <a:ext cx="1005840" cy="731520"/>
          </a:xfrm>
          <a:prstGeom prst="ellipse">
            <a:avLst/>
          </a:prstGeom>
          <a:solidFill>
            <a:srgbClr val="FFFFFF"/>
          </a:solidFill>
          <a:ln w="25400">
            <a:solidFill>
              <a:srgbClr val="5F295F"/>
            </a:solidFill>
            <a:prstDash val="dash"/>
          </a:ln>
        </p:spPr>
        <p:txBody>
          <a:bodyPr/>
          <a:lstStyle/>
          <a:p>
            <a:endParaRPr lang="en-GB"/>
          </a:p>
        </p:txBody>
      </p:sp>
      <p:sp>
        <p:nvSpPr>
          <p:cNvPr id="23" name="Text 20"/>
          <p:cNvSpPr txBox="1"/>
          <p:nvPr/>
        </p:nvSpPr>
        <p:spPr>
          <a:xfrm>
            <a:off x="10744200" y="338328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4" name="idea 5"/>
          <p:cNvSpPr/>
          <p:nvPr/>
        </p:nvSpPr>
        <p:spPr>
          <a:xfrm>
            <a:off x="5897880" y="5120640"/>
            <a:ext cx="1005840" cy="731520"/>
          </a:xfrm>
          <a:prstGeom prst="ellipse">
            <a:avLst/>
          </a:prstGeom>
          <a:solidFill>
            <a:srgbClr val="FFFFFF"/>
          </a:solidFill>
          <a:ln w="25400">
            <a:solidFill>
              <a:srgbClr val="5F295F"/>
            </a:solidFill>
            <a:prstDash val="dash"/>
          </a:ln>
        </p:spPr>
        <p:txBody>
          <a:bodyPr/>
          <a:lstStyle/>
          <a:p>
            <a:endParaRPr lang="en-GB"/>
          </a:p>
        </p:txBody>
      </p:sp>
      <p:sp>
        <p:nvSpPr>
          <p:cNvPr id="25" name="Text 22"/>
          <p:cNvSpPr txBox="1"/>
          <p:nvPr/>
        </p:nvSpPr>
        <p:spPr>
          <a:xfrm>
            <a:off x="5897880" y="51206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6" name="idea 6"/>
          <p:cNvSpPr/>
          <p:nvPr/>
        </p:nvSpPr>
        <p:spPr>
          <a:xfrm>
            <a:off x="10378440" y="5120640"/>
            <a:ext cx="1005840" cy="731520"/>
          </a:xfrm>
          <a:prstGeom prst="ellipse">
            <a:avLst/>
          </a:prstGeom>
          <a:solidFill>
            <a:srgbClr val="FFFFFF"/>
          </a:solidFill>
          <a:ln w="25400">
            <a:solidFill>
              <a:srgbClr val="5F295F"/>
            </a:solidFill>
            <a:prstDash val="dash"/>
          </a:ln>
        </p:spPr>
        <p:txBody>
          <a:bodyPr/>
          <a:lstStyle/>
          <a:p>
            <a:endParaRPr lang="en-GB"/>
          </a:p>
        </p:txBody>
      </p:sp>
      <p:sp>
        <p:nvSpPr>
          <p:cNvPr id="27" name="Text 24"/>
          <p:cNvSpPr txBox="1"/>
          <p:nvPr/>
        </p:nvSpPr>
        <p:spPr>
          <a:xfrm>
            <a:off x="10378440" y="5120640"/>
            <a:ext cx="1005840" cy="731520"/>
          </a:xfrm>
          <a:prstGeom prst="rect">
            <a:avLst/>
          </a:prstGeom>
          <a:noFill/>
          <a:ln/>
        </p:spPr>
        <p:txBody>
          <a:bodyPr wrap="square" lIns="0" tIns="0" rIns="0" bIns="0" rtlCol="0" anchor="ctr"/>
          <a:lstStyle/>
          <a:p>
            <a:pPr marL="0" indent="0" algn="ctr">
              <a:buNone/>
            </a:pPr>
            <a:r>
              <a:rPr lang="en-US" sz="2400" b="1" dirty="0">
                <a:solidFill>
                  <a:srgbClr val="5F295F"/>
                </a:solidFill>
                <a:latin typeface="Arial" pitchFamily="34" charset="0"/>
                <a:ea typeface="Arial" pitchFamily="34" charset="-122"/>
                <a:cs typeface="Arial" pitchFamily="34" charset="-120"/>
              </a:rPr>
              <a:t>?</a:t>
            </a:r>
            <a:endParaRPr lang="en-US" sz="2400" dirty="0"/>
          </a:p>
        </p:txBody>
      </p:sp>
      <p:sp>
        <p:nvSpPr>
          <p:cNvPr id="28" name="centre"/>
          <p:cNvSpPr/>
          <p:nvPr/>
        </p:nvSpPr>
        <p:spPr>
          <a:xfrm>
            <a:off x="7543800" y="2971800"/>
            <a:ext cx="2194560" cy="1554480"/>
          </a:xfrm>
          <a:prstGeom prst="ellipse">
            <a:avLst/>
          </a:prstGeom>
          <a:solidFill>
            <a:srgbClr val="5F295F"/>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9" name="Text 26"/>
          <p:cNvSpPr txBox="1"/>
          <p:nvPr/>
        </p:nvSpPr>
        <p:spPr>
          <a:xfrm>
            <a:off x="7680960" y="2971800"/>
            <a:ext cx="1920240" cy="155448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Why do people work?</a:t>
            </a:r>
            <a:endParaRPr lang="en-US" sz="1800" dirty="0"/>
          </a:p>
        </p:txBody>
      </p:sp>
      <p:sp>
        <p:nvSpPr>
          <p:cNvPr id="30"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Year 10: three big things for your career</a:t>
            </a:r>
            <a:endParaRPr lang="en-US" sz="3200" dirty="0"/>
          </a:p>
        </p:txBody>
      </p:sp>
      <p:sp>
        <p:nvSpPr>
          <p:cNvPr id="3" name="big thing 1"/>
          <p:cNvSpPr/>
          <p:nvPr/>
        </p:nvSpPr>
        <p:spPr>
          <a:xfrm>
            <a:off x="548640" y="1508760"/>
            <a:ext cx="3547872" cy="3840480"/>
          </a:xfrm>
          <a:prstGeom prst="roundRect">
            <a:avLst>
              <a:gd name="adj" fmla="val 3093"/>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4" name="number 1"/>
          <p:cNvSpPr/>
          <p:nvPr/>
        </p:nvSpPr>
        <p:spPr>
          <a:xfrm>
            <a:off x="822960" y="1783080"/>
            <a:ext cx="731520" cy="7315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Text 3"/>
          <p:cNvSpPr txBox="1"/>
          <p:nvPr/>
        </p:nvSpPr>
        <p:spPr>
          <a:xfrm>
            <a:off x="822960" y="178308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6" name="big thing 1 circle"/>
          <p:cNvSpPr/>
          <p:nvPr/>
        </p:nvSpPr>
        <p:spPr>
          <a:xfrm>
            <a:off x="3063240" y="178308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7" name="big thing 1 icon" descr="preencoded.png"/>
          <p:cNvPicPr>
            <a:picLocks noChangeAspect="1"/>
          </p:cNvPicPr>
          <p:nvPr/>
        </p:nvPicPr>
        <p:blipFill>
          <a:blip r:embed="rId3"/>
          <a:stretch>
            <a:fillRect/>
          </a:stretch>
        </p:blipFill>
        <p:spPr>
          <a:xfrm>
            <a:off x="3238805" y="1958645"/>
            <a:ext cx="380390" cy="380390"/>
          </a:xfrm>
          <a:prstGeom prst="rect">
            <a:avLst/>
          </a:prstGeom>
        </p:spPr>
      </p:pic>
      <p:sp>
        <p:nvSpPr>
          <p:cNvPr id="8" name="Text 5"/>
          <p:cNvSpPr txBox="1"/>
          <p:nvPr/>
        </p:nvSpPr>
        <p:spPr>
          <a:xfrm>
            <a:off x="822960" y="2743200"/>
            <a:ext cx="3017520" cy="23774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Start thinking about what you will do at the end of Year 11</a:t>
            </a:r>
            <a:endParaRPr lang="en-US" sz="2400" dirty="0"/>
          </a:p>
        </p:txBody>
      </p:sp>
      <p:sp>
        <p:nvSpPr>
          <p:cNvPr id="9" name="big thing 2"/>
          <p:cNvSpPr/>
          <p:nvPr/>
        </p:nvSpPr>
        <p:spPr>
          <a:xfrm>
            <a:off x="4320540" y="1508760"/>
            <a:ext cx="3547872" cy="3840480"/>
          </a:xfrm>
          <a:prstGeom prst="roundRect">
            <a:avLst>
              <a:gd name="adj" fmla="val 3093"/>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0" name="number 2"/>
          <p:cNvSpPr/>
          <p:nvPr/>
        </p:nvSpPr>
        <p:spPr>
          <a:xfrm>
            <a:off x="4594860" y="1783080"/>
            <a:ext cx="731520" cy="7315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Text 8"/>
          <p:cNvSpPr txBox="1"/>
          <p:nvPr/>
        </p:nvSpPr>
        <p:spPr>
          <a:xfrm>
            <a:off x="4594860" y="178308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sp>
        <p:nvSpPr>
          <p:cNvPr id="12" name="big thing 2 circle"/>
          <p:cNvSpPr/>
          <p:nvPr/>
        </p:nvSpPr>
        <p:spPr>
          <a:xfrm>
            <a:off x="6835140" y="178308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3" name="big thing 2 icon" descr="preencoded.png"/>
          <p:cNvPicPr>
            <a:picLocks noChangeAspect="1"/>
          </p:cNvPicPr>
          <p:nvPr/>
        </p:nvPicPr>
        <p:blipFill>
          <a:blip r:embed="rId4"/>
          <a:stretch>
            <a:fillRect/>
          </a:stretch>
        </p:blipFill>
        <p:spPr>
          <a:xfrm>
            <a:off x="7010705" y="1958645"/>
            <a:ext cx="380390" cy="380390"/>
          </a:xfrm>
          <a:prstGeom prst="rect">
            <a:avLst/>
          </a:prstGeom>
        </p:spPr>
      </p:pic>
      <p:sp>
        <p:nvSpPr>
          <p:cNvPr id="14" name="Text 10"/>
          <p:cNvSpPr txBox="1"/>
          <p:nvPr/>
        </p:nvSpPr>
        <p:spPr>
          <a:xfrm>
            <a:off x="4594860" y="2743200"/>
            <a:ext cx="3017520" cy="23774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Have a chance to try out work experience</a:t>
            </a:r>
            <a:endParaRPr lang="en-US" sz="2400" dirty="0"/>
          </a:p>
        </p:txBody>
      </p:sp>
      <p:sp>
        <p:nvSpPr>
          <p:cNvPr id="15" name="big thing 3"/>
          <p:cNvSpPr/>
          <p:nvPr/>
        </p:nvSpPr>
        <p:spPr>
          <a:xfrm>
            <a:off x="8092440" y="1508760"/>
            <a:ext cx="3547872" cy="3840480"/>
          </a:xfrm>
          <a:prstGeom prst="roundRect">
            <a:avLst>
              <a:gd name="adj" fmla="val 3093"/>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6" name="number 3"/>
          <p:cNvSpPr/>
          <p:nvPr/>
        </p:nvSpPr>
        <p:spPr>
          <a:xfrm>
            <a:off x="8366760" y="1783080"/>
            <a:ext cx="731520" cy="7315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3"/>
          <p:cNvSpPr txBox="1"/>
          <p:nvPr/>
        </p:nvSpPr>
        <p:spPr>
          <a:xfrm>
            <a:off x="8366760" y="1783080"/>
            <a:ext cx="731520" cy="73152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sp>
        <p:nvSpPr>
          <p:cNvPr id="18" name="big thing 3 circle"/>
          <p:cNvSpPr/>
          <p:nvPr/>
        </p:nvSpPr>
        <p:spPr>
          <a:xfrm>
            <a:off x="10607040" y="178308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9" name="big thing 3 icon" descr="preencoded.png"/>
          <p:cNvPicPr>
            <a:picLocks noChangeAspect="1"/>
          </p:cNvPicPr>
          <p:nvPr/>
        </p:nvPicPr>
        <p:blipFill>
          <a:blip r:embed="rId5"/>
          <a:stretch>
            <a:fillRect/>
          </a:stretch>
        </p:blipFill>
        <p:spPr>
          <a:xfrm>
            <a:off x="10782605" y="1958645"/>
            <a:ext cx="380390" cy="380390"/>
          </a:xfrm>
          <a:prstGeom prst="rect">
            <a:avLst/>
          </a:prstGeom>
        </p:spPr>
      </p:pic>
      <p:sp>
        <p:nvSpPr>
          <p:cNvPr id="20" name="Text 15"/>
          <p:cNvSpPr txBox="1"/>
          <p:nvPr/>
        </p:nvSpPr>
        <p:spPr>
          <a:xfrm>
            <a:off x="8366760" y="2743200"/>
            <a:ext cx="3017520" cy="23774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Get the best GCSEs you can</a:t>
            </a:r>
            <a:endParaRPr lang="en-US" sz="2400" dirty="0"/>
          </a:p>
        </p:txBody>
      </p:sp>
      <p:sp>
        <p:nvSpPr>
          <p:cNvPr id="21"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2" name="question circle"/>
          <p:cNvSpPr/>
          <p:nvPr/>
        </p:nvSpPr>
        <p:spPr>
          <a:xfrm>
            <a:off x="731520" y="556869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3" name="question icon" descr="preencoded.png"/>
          <p:cNvPicPr>
            <a:picLocks noChangeAspect="1"/>
          </p:cNvPicPr>
          <p:nvPr/>
        </p:nvPicPr>
        <p:blipFill>
          <a:blip r:embed="rId6"/>
          <a:stretch>
            <a:fillRect/>
          </a:stretch>
        </p:blipFill>
        <p:spPr>
          <a:xfrm>
            <a:off x="845637" y="5682813"/>
            <a:ext cx="247254" cy="247254"/>
          </a:xfrm>
          <a:prstGeom prst="rect">
            <a:avLst/>
          </a:prstGeom>
        </p:spPr>
      </p:pic>
      <p:sp>
        <p:nvSpPr>
          <p:cNvPr id="24" name="Text 18"/>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Today we will focus on the first two.</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Explore post-16 pathways</a:t>
            </a:r>
            <a:endParaRPr lang="en-US" sz="3200" dirty="0"/>
          </a:p>
        </p:txBody>
      </p:sp>
      <p:sp>
        <p:nvSpPr>
          <p:cNvPr id="3" name="Text 1"/>
          <p:cNvSpPr txBox="1"/>
          <p:nvPr/>
        </p:nvSpPr>
        <p:spPr>
          <a:xfrm>
            <a:off x="548640" y="1325880"/>
            <a:ext cx="11091672" cy="457200"/>
          </a:xfrm>
          <a:prstGeom prst="rect">
            <a:avLst/>
          </a:prstGeom>
          <a:noFill/>
          <a:ln/>
        </p:spPr>
        <p:txBody>
          <a:bodyPr wrap="square" lIns="0" tIns="0" rIns="0" bIns="0" rtlCol="0" anchor="ctr"/>
          <a:lstStyle/>
          <a:p>
            <a:pPr marL="0" indent="0">
              <a:buNone/>
            </a:pPr>
            <a:r>
              <a:rPr lang="en-US" sz="2000" b="1" dirty="0">
                <a:solidFill>
                  <a:srgbClr val="0B2A4A"/>
                </a:solidFill>
                <a:latin typeface="Arial" pitchFamily="34" charset="0"/>
                <a:ea typeface="Arial" pitchFamily="34" charset="-122"/>
                <a:cs typeface="Arial" pitchFamily="34" charset="-120"/>
              </a:rPr>
              <a:t>What pathways can I choose at the end of Year 11?</a:t>
            </a:r>
            <a:endParaRPr lang="en-US" sz="2000" dirty="0"/>
          </a:p>
        </p:txBody>
      </p:sp>
      <p:sp>
        <p:nvSpPr>
          <p:cNvPr id="4" name="Academic card"/>
          <p:cNvSpPr/>
          <p:nvPr/>
        </p:nvSpPr>
        <p:spPr>
          <a:xfrm>
            <a:off x="5486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Academic header"/>
          <p:cNvSpPr/>
          <p:nvPr/>
        </p:nvSpPr>
        <p:spPr>
          <a:xfrm>
            <a:off x="548640" y="1965960"/>
            <a:ext cx="3547872" cy="1143000"/>
          </a:xfrm>
          <a:prstGeom prst="roundRect">
            <a:avLst>
              <a:gd name="adj" fmla="val 9600"/>
            </a:avLst>
          </a:prstGeom>
          <a:solidFill>
            <a:srgbClr val="B5122E"/>
          </a:solidFill>
          <a:ln w="12700">
            <a:solidFill>
              <a:srgbClr val="B5122E"/>
            </a:solidFill>
            <a:prstDash val="solid"/>
          </a:ln>
        </p:spPr>
        <p:txBody>
          <a:bodyPr/>
          <a:lstStyle/>
          <a:p>
            <a:endParaRPr lang="en-GB"/>
          </a:p>
        </p:txBody>
      </p:sp>
      <p:sp>
        <p:nvSpPr>
          <p:cNvPr id="6" name="Academic header base"/>
          <p:cNvSpPr/>
          <p:nvPr/>
        </p:nvSpPr>
        <p:spPr>
          <a:xfrm>
            <a:off x="548640" y="2834640"/>
            <a:ext cx="3547872" cy="274320"/>
          </a:xfrm>
          <a:prstGeom prst="rect">
            <a:avLst/>
          </a:prstGeom>
          <a:solidFill>
            <a:srgbClr val="B5122E"/>
          </a:solidFill>
          <a:ln w="12700">
            <a:solidFill>
              <a:srgbClr val="B5122E"/>
            </a:solidFill>
            <a:prstDash val="solid"/>
          </a:ln>
        </p:spPr>
        <p:txBody>
          <a:bodyPr/>
          <a:lstStyle/>
          <a:p>
            <a:endParaRPr lang="en-GB"/>
          </a:p>
        </p:txBody>
      </p:sp>
      <p:sp>
        <p:nvSpPr>
          <p:cNvPr id="7" name="Academic icon circle"/>
          <p:cNvSpPr/>
          <p:nvPr/>
        </p:nvSpPr>
        <p:spPr>
          <a:xfrm>
            <a:off x="7772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8" name="Academic icon" descr="preencoded.png"/>
          <p:cNvPicPr>
            <a:picLocks noChangeAspect="1"/>
          </p:cNvPicPr>
          <p:nvPr/>
        </p:nvPicPr>
        <p:blipFill>
          <a:blip r:embed="rId3"/>
          <a:stretch>
            <a:fillRect/>
          </a:stretch>
        </p:blipFill>
        <p:spPr>
          <a:xfrm>
            <a:off x="941832" y="2359152"/>
            <a:ext cx="356616" cy="356616"/>
          </a:xfrm>
          <a:prstGeom prst="rect">
            <a:avLst/>
          </a:prstGeom>
        </p:spPr>
      </p:pic>
      <p:sp>
        <p:nvSpPr>
          <p:cNvPr id="9" name="Text 6"/>
          <p:cNvSpPr txBox="1"/>
          <p:nvPr/>
        </p:nvSpPr>
        <p:spPr>
          <a:xfrm>
            <a:off x="1600200" y="1965960"/>
            <a:ext cx="1613517" cy="1115568"/>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Academic</a:t>
            </a:r>
            <a:endParaRPr lang="en-US" sz="2100" dirty="0"/>
          </a:p>
        </p:txBody>
      </p:sp>
      <p:grpSp>
        <p:nvGrpSpPr>
          <p:cNvPr id="33" name="Group 32">
            <a:extLst>
              <a:ext uri="{FF2B5EF4-FFF2-40B4-BE49-F238E27FC236}">
                <a16:creationId xmlns:a16="http://schemas.microsoft.com/office/drawing/2014/main" id="{9AA61C93-FD44-1E90-9014-6772378CE9DC}"/>
              </a:ext>
            </a:extLst>
          </p:cNvPr>
          <p:cNvGrpSpPr/>
          <p:nvPr/>
        </p:nvGrpSpPr>
        <p:grpSpPr>
          <a:xfrm>
            <a:off x="777240" y="3291840"/>
            <a:ext cx="3090672" cy="1783080"/>
            <a:chOff x="777240" y="3291840"/>
            <a:chExt cx="3090672" cy="1783080"/>
          </a:xfrm>
        </p:grpSpPr>
        <p:sp>
          <p:nvSpPr>
            <p:cNvPr id="10" name="Text 7"/>
            <p:cNvSpPr txBox="1"/>
            <p:nvPr/>
          </p:nvSpPr>
          <p:spPr>
            <a:xfrm>
              <a:off x="777240" y="3291840"/>
              <a:ext cx="3090672" cy="548640"/>
            </a:xfrm>
            <a:prstGeom prst="rect">
              <a:avLst/>
            </a:prstGeom>
            <a:noFill/>
            <a:ln/>
          </p:spPr>
          <p:txBody>
            <a:bodyPr wrap="square" lIns="0" tIns="0" rIns="0" bIns="0" rtlCol="0" anchor="ctr"/>
            <a:lstStyle/>
            <a:p>
              <a:pPr marL="0" indent="0">
                <a:buNone/>
              </a:pPr>
              <a:r>
                <a:rPr lang="en-US" sz="1900" b="1" dirty="0">
                  <a:solidFill>
                    <a:srgbClr val="B5122E"/>
                  </a:solidFill>
                  <a:latin typeface="Arial" pitchFamily="34" charset="0"/>
                  <a:ea typeface="Arial" pitchFamily="34" charset="-122"/>
                  <a:cs typeface="Arial" pitchFamily="34" charset="-120"/>
                </a:rPr>
                <a:t>A levels</a:t>
              </a:r>
              <a:endParaRPr lang="en-US" sz="1900" dirty="0"/>
            </a:p>
          </p:txBody>
        </p:sp>
        <p:sp>
          <p:nvSpPr>
            <p:cNvPr id="11" name="Text 8"/>
            <p:cNvSpPr txBox="1"/>
            <p:nvPr/>
          </p:nvSpPr>
          <p:spPr>
            <a:xfrm>
              <a:off x="7772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sixth form or sixth form college</a:t>
              </a:r>
              <a:endParaRPr lang="en-US" sz="1700" dirty="0"/>
            </a:p>
          </p:txBody>
        </p:sp>
      </p:grpSp>
      <p:sp>
        <p:nvSpPr>
          <p:cNvPr id="12" name="Technical &amp; vocational card"/>
          <p:cNvSpPr/>
          <p:nvPr/>
        </p:nvSpPr>
        <p:spPr>
          <a:xfrm>
            <a:off x="43205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chnical &amp; vocational header"/>
          <p:cNvSpPr/>
          <p:nvPr/>
        </p:nvSpPr>
        <p:spPr>
          <a:xfrm>
            <a:off x="4320540" y="1965960"/>
            <a:ext cx="3547872" cy="1143000"/>
          </a:xfrm>
          <a:prstGeom prst="roundRect">
            <a:avLst>
              <a:gd name="adj" fmla="val 9600"/>
            </a:avLst>
          </a:prstGeom>
          <a:solidFill>
            <a:srgbClr val="007A43"/>
          </a:solidFill>
          <a:ln w="12700">
            <a:solidFill>
              <a:srgbClr val="007A43"/>
            </a:solidFill>
            <a:prstDash val="solid"/>
          </a:ln>
        </p:spPr>
        <p:txBody>
          <a:bodyPr/>
          <a:lstStyle/>
          <a:p>
            <a:endParaRPr lang="en-GB"/>
          </a:p>
        </p:txBody>
      </p:sp>
      <p:sp>
        <p:nvSpPr>
          <p:cNvPr id="14" name="Technical &amp; vocational header base"/>
          <p:cNvSpPr/>
          <p:nvPr/>
        </p:nvSpPr>
        <p:spPr>
          <a:xfrm>
            <a:off x="4320540" y="2834640"/>
            <a:ext cx="3547872" cy="274320"/>
          </a:xfrm>
          <a:prstGeom prst="rect">
            <a:avLst/>
          </a:prstGeom>
          <a:solidFill>
            <a:srgbClr val="007A43"/>
          </a:solidFill>
          <a:ln w="12700">
            <a:solidFill>
              <a:srgbClr val="007A43"/>
            </a:solidFill>
            <a:prstDash val="solid"/>
          </a:ln>
        </p:spPr>
        <p:txBody>
          <a:bodyPr/>
          <a:lstStyle/>
          <a:p>
            <a:endParaRPr lang="en-GB"/>
          </a:p>
        </p:txBody>
      </p:sp>
      <p:sp>
        <p:nvSpPr>
          <p:cNvPr id="15" name="Technical &amp; vocational icon circle"/>
          <p:cNvSpPr/>
          <p:nvPr/>
        </p:nvSpPr>
        <p:spPr>
          <a:xfrm>
            <a:off x="45491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16" name="Technical &amp; vocational icon" descr="preencoded.png"/>
          <p:cNvPicPr>
            <a:picLocks noChangeAspect="1"/>
          </p:cNvPicPr>
          <p:nvPr/>
        </p:nvPicPr>
        <p:blipFill>
          <a:blip r:embed="rId4"/>
          <a:stretch>
            <a:fillRect/>
          </a:stretch>
        </p:blipFill>
        <p:spPr>
          <a:xfrm>
            <a:off x="4713732" y="2359152"/>
            <a:ext cx="356616" cy="356616"/>
          </a:xfrm>
          <a:prstGeom prst="rect">
            <a:avLst/>
          </a:prstGeom>
        </p:spPr>
      </p:pic>
      <p:sp>
        <p:nvSpPr>
          <p:cNvPr id="17" name="Text 13"/>
          <p:cNvSpPr txBox="1"/>
          <p:nvPr/>
        </p:nvSpPr>
        <p:spPr>
          <a:xfrm>
            <a:off x="53721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Technical &amp; vocational</a:t>
            </a:r>
            <a:endParaRPr lang="en-US" sz="2100" dirty="0"/>
          </a:p>
        </p:txBody>
      </p:sp>
      <p:grpSp>
        <p:nvGrpSpPr>
          <p:cNvPr id="34" name="Group 33">
            <a:extLst>
              <a:ext uri="{FF2B5EF4-FFF2-40B4-BE49-F238E27FC236}">
                <a16:creationId xmlns:a16="http://schemas.microsoft.com/office/drawing/2014/main" id="{6AD7516A-8CD0-263C-21C7-682EFC0C29FF}"/>
              </a:ext>
            </a:extLst>
          </p:cNvPr>
          <p:cNvGrpSpPr/>
          <p:nvPr/>
        </p:nvGrpSpPr>
        <p:grpSpPr>
          <a:xfrm>
            <a:off x="4549140" y="3429000"/>
            <a:ext cx="3090672" cy="1618488"/>
            <a:chOff x="4549140" y="3291840"/>
            <a:chExt cx="3090672" cy="1618488"/>
          </a:xfrm>
        </p:grpSpPr>
        <p:sp>
          <p:nvSpPr>
            <p:cNvPr id="18" name="Text 14"/>
            <p:cNvSpPr txBox="1"/>
            <p:nvPr/>
          </p:nvSpPr>
          <p:spPr>
            <a:xfrm>
              <a:off x="4549140" y="3291840"/>
              <a:ext cx="3090672" cy="548640"/>
            </a:xfrm>
            <a:prstGeom prst="rect">
              <a:avLst/>
            </a:prstGeom>
            <a:noFill/>
            <a:ln/>
          </p:spPr>
          <p:txBody>
            <a:bodyPr wrap="square" lIns="0" tIns="0" rIns="0" bIns="0" rtlCol="0" anchor="ctr"/>
            <a:lstStyle/>
            <a:p>
              <a:pPr marL="0" indent="0">
                <a:buNone/>
              </a:pPr>
              <a:r>
                <a:rPr lang="en-US" sz="1900" b="1" dirty="0">
                  <a:solidFill>
                    <a:srgbClr val="007A43"/>
                  </a:solidFill>
                  <a:latin typeface="Arial" pitchFamily="34" charset="0"/>
                  <a:ea typeface="Arial" pitchFamily="34" charset="-122"/>
                  <a:cs typeface="Arial" pitchFamily="34" charset="-120"/>
                </a:rPr>
                <a:t>Vocational courses and T Levels</a:t>
              </a:r>
              <a:endParaRPr lang="en-US" sz="1900" dirty="0"/>
            </a:p>
          </p:txBody>
        </p:sp>
        <p:sp>
          <p:nvSpPr>
            <p:cNvPr id="19" name="Text 15"/>
            <p:cNvSpPr txBox="1"/>
            <p:nvPr/>
          </p:nvSpPr>
          <p:spPr>
            <a:xfrm>
              <a:off x="4549140" y="3886200"/>
              <a:ext cx="3090672" cy="1024128"/>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local college, but some in schools</a:t>
              </a:r>
              <a:endParaRPr lang="en-US" sz="1700" dirty="0"/>
            </a:p>
          </p:txBody>
        </p:sp>
      </p:grpSp>
      <p:sp>
        <p:nvSpPr>
          <p:cNvPr id="20" name="Work-based card"/>
          <p:cNvSpPr/>
          <p:nvPr/>
        </p:nvSpPr>
        <p:spPr>
          <a:xfrm>
            <a:off x="8092440" y="1965960"/>
            <a:ext cx="3547872" cy="3291840"/>
          </a:xfrm>
          <a:prstGeom prst="roundRect">
            <a:avLst>
              <a:gd name="adj" fmla="val 333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1" name="Work-based header"/>
          <p:cNvSpPr/>
          <p:nvPr/>
        </p:nvSpPr>
        <p:spPr>
          <a:xfrm>
            <a:off x="8092440" y="1965960"/>
            <a:ext cx="3547872" cy="1143000"/>
          </a:xfrm>
          <a:prstGeom prst="roundRect">
            <a:avLst>
              <a:gd name="adj" fmla="val 9600"/>
            </a:avLst>
          </a:prstGeom>
          <a:solidFill>
            <a:srgbClr val="004077"/>
          </a:solidFill>
          <a:ln w="12700">
            <a:solidFill>
              <a:srgbClr val="004077"/>
            </a:solidFill>
            <a:prstDash val="solid"/>
          </a:ln>
        </p:spPr>
        <p:txBody>
          <a:bodyPr/>
          <a:lstStyle/>
          <a:p>
            <a:endParaRPr lang="en-GB"/>
          </a:p>
        </p:txBody>
      </p:sp>
      <p:sp>
        <p:nvSpPr>
          <p:cNvPr id="22" name="Work-based header base"/>
          <p:cNvSpPr/>
          <p:nvPr/>
        </p:nvSpPr>
        <p:spPr>
          <a:xfrm>
            <a:off x="8092440" y="2834640"/>
            <a:ext cx="3547872" cy="274320"/>
          </a:xfrm>
          <a:prstGeom prst="rect">
            <a:avLst/>
          </a:prstGeom>
          <a:solidFill>
            <a:srgbClr val="004077"/>
          </a:solidFill>
          <a:ln w="12700">
            <a:solidFill>
              <a:srgbClr val="004077"/>
            </a:solidFill>
            <a:prstDash val="solid"/>
          </a:ln>
        </p:spPr>
        <p:txBody>
          <a:bodyPr/>
          <a:lstStyle/>
          <a:p>
            <a:endParaRPr lang="en-GB"/>
          </a:p>
        </p:txBody>
      </p:sp>
      <p:sp>
        <p:nvSpPr>
          <p:cNvPr id="23" name="Work-based icon circle"/>
          <p:cNvSpPr/>
          <p:nvPr/>
        </p:nvSpPr>
        <p:spPr>
          <a:xfrm>
            <a:off x="8321040" y="2194560"/>
            <a:ext cx="685800" cy="685800"/>
          </a:xfrm>
          <a:prstGeom prst="ellipse">
            <a:avLst/>
          </a:prstGeom>
          <a:solidFill>
            <a:srgbClr val="FFFFFF">
              <a:alpha val="22000"/>
            </a:srgbClr>
          </a:solidFill>
          <a:ln w="19050">
            <a:solidFill>
              <a:srgbClr val="FFFFFF"/>
            </a:solidFill>
            <a:prstDash val="solid"/>
          </a:ln>
        </p:spPr>
        <p:txBody>
          <a:bodyPr/>
          <a:lstStyle/>
          <a:p>
            <a:endParaRPr lang="en-GB"/>
          </a:p>
        </p:txBody>
      </p:sp>
      <p:pic>
        <p:nvPicPr>
          <p:cNvPr id="24" name="Work-based icon" descr="preencoded.png"/>
          <p:cNvPicPr>
            <a:picLocks noChangeAspect="1"/>
          </p:cNvPicPr>
          <p:nvPr/>
        </p:nvPicPr>
        <p:blipFill>
          <a:blip r:embed="rId5"/>
          <a:stretch>
            <a:fillRect/>
          </a:stretch>
        </p:blipFill>
        <p:spPr>
          <a:xfrm>
            <a:off x="8485632" y="2359152"/>
            <a:ext cx="356616" cy="356616"/>
          </a:xfrm>
          <a:prstGeom prst="rect">
            <a:avLst/>
          </a:prstGeom>
        </p:spPr>
      </p:pic>
      <p:sp>
        <p:nvSpPr>
          <p:cNvPr id="25" name="Text 20"/>
          <p:cNvSpPr txBox="1"/>
          <p:nvPr/>
        </p:nvSpPr>
        <p:spPr>
          <a:xfrm>
            <a:off x="9144000" y="1965960"/>
            <a:ext cx="2359152" cy="1143000"/>
          </a:xfrm>
          <a:prstGeom prst="rect">
            <a:avLst/>
          </a:prstGeom>
          <a:noFill/>
          <a:ln/>
        </p:spPr>
        <p:txBody>
          <a:bodyPr wrap="square" lIns="0" tIns="0" rIns="0" bIns="0" rtlCol="0" anchor="ctr"/>
          <a:lstStyle/>
          <a:p>
            <a:pPr marL="0" indent="0">
              <a:buNone/>
            </a:pPr>
            <a:r>
              <a:rPr lang="en-US" sz="2100" b="1" dirty="0">
                <a:solidFill>
                  <a:srgbClr val="FFFFFF"/>
                </a:solidFill>
                <a:latin typeface="Arial" pitchFamily="34" charset="0"/>
                <a:ea typeface="Arial" pitchFamily="34" charset="-122"/>
                <a:cs typeface="Arial" pitchFamily="34" charset="-120"/>
              </a:rPr>
              <a:t>Work-based</a:t>
            </a:r>
            <a:endParaRPr lang="en-US" sz="2100" dirty="0"/>
          </a:p>
        </p:txBody>
      </p:sp>
      <p:grpSp>
        <p:nvGrpSpPr>
          <p:cNvPr id="35" name="Group 34">
            <a:extLst>
              <a:ext uri="{FF2B5EF4-FFF2-40B4-BE49-F238E27FC236}">
                <a16:creationId xmlns:a16="http://schemas.microsoft.com/office/drawing/2014/main" id="{818F03D5-B135-1679-34DA-481DECBB7B86}"/>
              </a:ext>
            </a:extLst>
          </p:cNvPr>
          <p:cNvGrpSpPr/>
          <p:nvPr/>
        </p:nvGrpSpPr>
        <p:grpSpPr>
          <a:xfrm>
            <a:off x="8321040" y="3291840"/>
            <a:ext cx="3090672" cy="1783080"/>
            <a:chOff x="8321040" y="3291840"/>
            <a:chExt cx="3090672" cy="1783080"/>
          </a:xfrm>
        </p:grpSpPr>
        <p:sp>
          <p:nvSpPr>
            <p:cNvPr id="26" name="Text 21"/>
            <p:cNvSpPr txBox="1"/>
            <p:nvPr/>
          </p:nvSpPr>
          <p:spPr>
            <a:xfrm>
              <a:off x="8321040" y="3291840"/>
              <a:ext cx="3090672"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Apprenticeships</a:t>
              </a:r>
              <a:endParaRPr lang="en-US" sz="1900" dirty="0"/>
            </a:p>
          </p:txBody>
        </p:sp>
        <p:sp>
          <p:nvSpPr>
            <p:cNvPr id="27" name="Text 22"/>
            <p:cNvSpPr txBox="1"/>
            <p:nvPr/>
          </p:nvSpPr>
          <p:spPr>
            <a:xfrm>
              <a:off x="8321040" y="3886200"/>
              <a:ext cx="3090672" cy="11887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Mostly in a workplace – training on the job, and you get paid</a:t>
              </a:r>
              <a:endParaRPr lang="en-US" sz="1700" dirty="0"/>
            </a:p>
          </p:txBody>
        </p:sp>
      </p:grpSp>
      <p:sp>
        <p:nvSpPr>
          <p:cNvPr id="28"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9" name="question circle"/>
          <p:cNvSpPr/>
          <p:nvPr/>
        </p:nvSpPr>
        <p:spPr>
          <a:xfrm>
            <a:off x="731520" y="554583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30"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31" name="Text 25"/>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Every pathway can lead on to university level, an apprenticeship or a job.</a:t>
            </a:r>
            <a:endParaRPr lang="en-US" sz="2000" dirty="0"/>
          </a:p>
        </p:txBody>
      </p:sp>
      <p:sp>
        <p:nvSpPr>
          <p:cNvPr id="32"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ppt_x"/>
                                          </p:val>
                                        </p:tav>
                                        <p:tav tm="100000">
                                          <p:val>
                                            <p:strVal val="#ppt_x"/>
                                          </p:val>
                                        </p:tav>
                                      </p:tavLst>
                                    </p:anim>
                                    <p:anim calcmode="lin" valueType="num">
                                      <p:cBhvr additive="base">
                                        <p:cTn id="30" dur="500" fill="hold"/>
                                        <p:tgtEl>
                                          <p:spTgt spid="2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500" fill="hold"/>
                                        <p:tgtEl>
                                          <p:spTgt spid="30"/>
                                        </p:tgtEl>
                                        <p:attrNameLst>
                                          <p:attrName>ppt_x</p:attrName>
                                        </p:attrNameLst>
                                      </p:cBhvr>
                                      <p:tavLst>
                                        <p:tav tm="0">
                                          <p:val>
                                            <p:strVal val="#ppt_x"/>
                                          </p:val>
                                        </p:tav>
                                        <p:tav tm="100000">
                                          <p:val>
                                            <p:strVal val="#ppt_x"/>
                                          </p:val>
                                        </p:tav>
                                      </p:tavLst>
                                    </p:anim>
                                    <p:anim calcmode="lin" valueType="num">
                                      <p:cBhvr additive="base">
                                        <p:cTn id="34" dur="50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ppt_x"/>
                                          </p:val>
                                        </p:tav>
                                        <p:tav tm="100000">
                                          <p:val>
                                            <p:strVal val="#ppt_x"/>
                                          </p:val>
                                        </p:tav>
                                      </p:tavLst>
                                    </p:anim>
                                    <p:anim calcmode="lin" valueType="num">
                                      <p:cBhvr additive="base">
                                        <p:cTn id="3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pathway may suit me?</a:t>
            </a:r>
            <a:endParaRPr lang="en-US" sz="3200" dirty="0"/>
          </a:p>
        </p:txBody>
      </p:sp>
      <p:sp>
        <p:nvSpPr>
          <p:cNvPr id="3" name="Academic heading"/>
          <p:cNvSpPr/>
          <p:nvPr/>
        </p:nvSpPr>
        <p:spPr>
          <a:xfrm>
            <a:off x="2240280" y="1417320"/>
            <a:ext cx="2281428" cy="384048"/>
          </a:xfrm>
          <a:prstGeom prst="roundRect">
            <a:avLst>
              <a:gd name="adj" fmla="val 19048"/>
            </a:avLst>
          </a:prstGeom>
          <a:solidFill>
            <a:srgbClr val="B5122E"/>
          </a:solidFill>
          <a:ln w="12700">
            <a:solidFill>
              <a:srgbClr val="B5122E"/>
            </a:solidFill>
            <a:prstDash val="solid"/>
          </a:ln>
        </p:spPr>
        <p:txBody>
          <a:bodyPr/>
          <a:lstStyle/>
          <a:p>
            <a:endParaRPr lang="en-GB"/>
          </a:p>
        </p:txBody>
      </p:sp>
      <p:sp>
        <p:nvSpPr>
          <p:cNvPr id="4" name="Text 2"/>
          <p:cNvSpPr txBox="1"/>
          <p:nvPr/>
        </p:nvSpPr>
        <p:spPr>
          <a:xfrm>
            <a:off x="2240280" y="1417320"/>
            <a:ext cx="228142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5" name="Technical &amp; vocational heading"/>
          <p:cNvSpPr/>
          <p:nvPr/>
        </p:nvSpPr>
        <p:spPr>
          <a:xfrm>
            <a:off x="4613148" y="1417320"/>
            <a:ext cx="4654296" cy="384048"/>
          </a:xfrm>
          <a:prstGeom prst="roundRect">
            <a:avLst>
              <a:gd name="adj" fmla="val 19048"/>
            </a:avLst>
          </a:prstGeom>
          <a:solidFill>
            <a:srgbClr val="007A43"/>
          </a:solidFill>
          <a:ln w="12700">
            <a:solidFill>
              <a:srgbClr val="007A43"/>
            </a:solidFill>
            <a:prstDash val="solid"/>
          </a:ln>
        </p:spPr>
        <p:txBody>
          <a:bodyPr/>
          <a:lstStyle/>
          <a:p>
            <a:endParaRPr lang="en-GB"/>
          </a:p>
        </p:txBody>
      </p:sp>
      <p:sp>
        <p:nvSpPr>
          <p:cNvPr id="6" name="Text 4"/>
          <p:cNvSpPr txBox="1"/>
          <p:nvPr/>
        </p:nvSpPr>
        <p:spPr>
          <a:xfrm>
            <a:off x="4613148" y="1417320"/>
            <a:ext cx="4654296"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7" name="Work-based heading"/>
          <p:cNvSpPr/>
          <p:nvPr/>
        </p:nvSpPr>
        <p:spPr>
          <a:xfrm>
            <a:off x="9358884" y="1417320"/>
            <a:ext cx="2281428"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8" name="Text 6"/>
          <p:cNvSpPr txBox="1"/>
          <p:nvPr/>
        </p:nvSpPr>
        <p:spPr>
          <a:xfrm>
            <a:off x="9358884" y="1417320"/>
            <a:ext cx="2281428"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Work-based</a:t>
            </a:r>
            <a:endParaRPr lang="en-US" sz="1400" dirty="0"/>
          </a:p>
        </p:txBody>
      </p:sp>
      <p:sp>
        <p:nvSpPr>
          <p:cNvPr id="9" name="A levels sub heading"/>
          <p:cNvSpPr/>
          <p:nvPr/>
        </p:nvSpPr>
        <p:spPr>
          <a:xfrm>
            <a:off x="2240280" y="1874520"/>
            <a:ext cx="2281428" cy="384048"/>
          </a:xfrm>
          <a:prstGeom prst="roundRect">
            <a:avLst>
              <a:gd name="adj" fmla="val 19048"/>
            </a:avLst>
          </a:prstGeom>
          <a:solidFill>
            <a:srgbClr val="FFFFFF"/>
          </a:solidFill>
          <a:ln w="19050">
            <a:solidFill>
              <a:srgbClr val="B5122E"/>
            </a:solidFill>
            <a:prstDash val="solid"/>
          </a:ln>
        </p:spPr>
        <p:txBody>
          <a:bodyPr/>
          <a:lstStyle/>
          <a:p>
            <a:endParaRPr lang="en-GB"/>
          </a:p>
        </p:txBody>
      </p:sp>
      <p:sp>
        <p:nvSpPr>
          <p:cNvPr id="10" name="Text 8"/>
          <p:cNvSpPr txBox="1"/>
          <p:nvPr/>
        </p:nvSpPr>
        <p:spPr>
          <a:xfrm>
            <a:off x="2240280" y="1874520"/>
            <a:ext cx="2281428" cy="384048"/>
          </a:xfrm>
          <a:prstGeom prst="rect">
            <a:avLst/>
          </a:prstGeom>
          <a:noFill/>
          <a:ln/>
        </p:spPr>
        <p:txBody>
          <a:bodyPr wrap="square" lIns="0" tIns="0" rIns="0" bIns="0" rtlCol="0" anchor="ctr"/>
          <a:lstStyle/>
          <a:p>
            <a:pPr marL="0" indent="0" algn="ctr">
              <a:buNone/>
            </a:pPr>
            <a:r>
              <a:rPr lang="en-US" sz="1400" b="1" dirty="0">
                <a:solidFill>
                  <a:srgbClr val="B5122E"/>
                </a:solidFill>
                <a:latin typeface="Arial" pitchFamily="34" charset="0"/>
                <a:ea typeface="Arial" pitchFamily="34" charset="-122"/>
                <a:cs typeface="Arial" pitchFamily="34" charset="-120"/>
              </a:rPr>
              <a:t>A levels</a:t>
            </a:r>
            <a:endParaRPr lang="en-US" sz="1400" dirty="0"/>
          </a:p>
        </p:txBody>
      </p:sp>
      <p:sp>
        <p:nvSpPr>
          <p:cNvPr id="11" name="General vocational sub heading"/>
          <p:cNvSpPr/>
          <p:nvPr/>
        </p:nvSpPr>
        <p:spPr>
          <a:xfrm>
            <a:off x="4613148" y="1874520"/>
            <a:ext cx="2281428" cy="384048"/>
          </a:xfrm>
          <a:prstGeom prst="roundRect">
            <a:avLst>
              <a:gd name="adj" fmla="val 19048"/>
            </a:avLst>
          </a:prstGeom>
          <a:solidFill>
            <a:srgbClr val="FFFFFF"/>
          </a:solidFill>
          <a:ln w="19050">
            <a:solidFill>
              <a:srgbClr val="007A43"/>
            </a:solidFill>
            <a:prstDash val="solid"/>
          </a:ln>
        </p:spPr>
        <p:txBody>
          <a:bodyPr/>
          <a:lstStyle/>
          <a:p>
            <a:endParaRPr lang="en-GB"/>
          </a:p>
        </p:txBody>
      </p:sp>
      <p:sp>
        <p:nvSpPr>
          <p:cNvPr id="12" name="Text 10"/>
          <p:cNvSpPr txBox="1"/>
          <p:nvPr/>
        </p:nvSpPr>
        <p:spPr>
          <a:xfrm>
            <a:off x="4613148" y="1874520"/>
            <a:ext cx="2281428" cy="384048"/>
          </a:xfrm>
          <a:prstGeom prst="rect">
            <a:avLst/>
          </a:prstGeom>
          <a:noFill/>
          <a:ln/>
        </p:spPr>
        <p:txBody>
          <a:bodyPr wrap="square" lIns="0" tIns="0" rIns="0" bIns="0" rtlCol="0" anchor="ctr"/>
          <a:lstStyle/>
          <a:p>
            <a:pPr marL="0" indent="0" algn="ctr">
              <a:buNone/>
            </a:pPr>
            <a:r>
              <a:rPr lang="en-US" sz="1400" b="1" dirty="0">
                <a:solidFill>
                  <a:srgbClr val="007A43"/>
                </a:solidFill>
                <a:latin typeface="Arial" pitchFamily="34" charset="0"/>
                <a:ea typeface="Arial" pitchFamily="34" charset="-122"/>
                <a:cs typeface="Arial" pitchFamily="34" charset="-120"/>
              </a:rPr>
              <a:t>General vocational</a:t>
            </a:r>
            <a:endParaRPr lang="en-US" sz="1400" dirty="0"/>
          </a:p>
        </p:txBody>
      </p:sp>
      <p:sp>
        <p:nvSpPr>
          <p:cNvPr id="13" name="T Levels (Level 3) sub heading"/>
          <p:cNvSpPr/>
          <p:nvPr/>
        </p:nvSpPr>
        <p:spPr>
          <a:xfrm>
            <a:off x="6986016" y="1874520"/>
            <a:ext cx="2281428" cy="384048"/>
          </a:xfrm>
          <a:prstGeom prst="roundRect">
            <a:avLst>
              <a:gd name="adj" fmla="val 19048"/>
            </a:avLst>
          </a:prstGeom>
          <a:solidFill>
            <a:srgbClr val="FFFFFF"/>
          </a:solidFill>
          <a:ln w="19050">
            <a:solidFill>
              <a:srgbClr val="007A43"/>
            </a:solidFill>
            <a:prstDash val="solid"/>
          </a:ln>
        </p:spPr>
        <p:txBody>
          <a:bodyPr/>
          <a:lstStyle/>
          <a:p>
            <a:endParaRPr lang="en-GB"/>
          </a:p>
        </p:txBody>
      </p:sp>
      <p:sp>
        <p:nvSpPr>
          <p:cNvPr id="14" name="Text 12"/>
          <p:cNvSpPr txBox="1"/>
          <p:nvPr/>
        </p:nvSpPr>
        <p:spPr>
          <a:xfrm>
            <a:off x="6986016" y="1874520"/>
            <a:ext cx="2281428" cy="384048"/>
          </a:xfrm>
          <a:prstGeom prst="rect">
            <a:avLst/>
          </a:prstGeom>
          <a:noFill/>
          <a:ln/>
        </p:spPr>
        <p:txBody>
          <a:bodyPr wrap="square" lIns="0" tIns="0" rIns="0" bIns="0" rtlCol="0" anchor="ctr"/>
          <a:lstStyle/>
          <a:p>
            <a:pPr marL="0" indent="0" algn="ctr">
              <a:buNone/>
            </a:pPr>
            <a:r>
              <a:rPr lang="en-US" sz="1400" b="1" dirty="0">
                <a:solidFill>
                  <a:srgbClr val="007A43"/>
                </a:solidFill>
                <a:latin typeface="Arial" pitchFamily="34" charset="0"/>
                <a:ea typeface="Arial" pitchFamily="34" charset="-122"/>
                <a:cs typeface="Arial" pitchFamily="34" charset="-120"/>
              </a:rPr>
              <a:t>T Levels (Level 3)</a:t>
            </a:r>
            <a:endParaRPr lang="en-US" sz="1400" dirty="0"/>
          </a:p>
        </p:txBody>
      </p:sp>
      <p:sp>
        <p:nvSpPr>
          <p:cNvPr id="15" name="Apprenticeships sub heading"/>
          <p:cNvSpPr/>
          <p:nvPr/>
        </p:nvSpPr>
        <p:spPr>
          <a:xfrm>
            <a:off x="9358884" y="1874520"/>
            <a:ext cx="2281428" cy="384048"/>
          </a:xfrm>
          <a:prstGeom prst="roundRect">
            <a:avLst>
              <a:gd name="adj" fmla="val 19048"/>
            </a:avLst>
          </a:prstGeom>
          <a:solidFill>
            <a:srgbClr val="FFFFFF"/>
          </a:solidFill>
          <a:ln w="19050">
            <a:solidFill>
              <a:srgbClr val="004077"/>
            </a:solidFill>
            <a:prstDash val="solid"/>
          </a:ln>
        </p:spPr>
        <p:txBody>
          <a:bodyPr/>
          <a:lstStyle/>
          <a:p>
            <a:endParaRPr lang="en-GB"/>
          </a:p>
        </p:txBody>
      </p:sp>
      <p:sp>
        <p:nvSpPr>
          <p:cNvPr id="16" name="Text 14"/>
          <p:cNvSpPr txBox="1"/>
          <p:nvPr/>
        </p:nvSpPr>
        <p:spPr>
          <a:xfrm>
            <a:off x="9358884" y="1874520"/>
            <a:ext cx="2281428" cy="384048"/>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Apprenticeships</a:t>
            </a:r>
            <a:endParaRPr lang="en-US" sz="1400" dirty="0"/>
          </a:p>
        </p:txBody>
      </p:sp>
      <p:sp>
        <p:nvSpPr>
          <p:cNvPr id="17" name="Where? row label"/>
          <p:cNvSpPr/>
          <p:nvPr/>
        </p:nvSpPr>
        <p:spPr>
          <a:xfrm>
            <a:off x="548640" y="2377440"/>
            <a:ext cx="1600200" cy="1097280"/>
          </a:xfrm>
          <a:prstGeom prst="roundRect">
            <a:avLst>
              <a:gd name="adj" fmla="val 6667"/>
            </a:avLst>
          </a:prstGeom>
          <a:solidFill>
            <a:srgbClr val="004077"/>
          </a:solidFill>
          <a:ln w="12700">
            <a:solidFill>
              <a:srgbClr val="004077"/>
            </a:solidFill>
            <a:prstDash val="solid"/>
          </a:ln>
        </p:spPr>
        <p:txBody>
          <a:bodyPr/>
          <a:lstStyle/>
          <a:p>
            <a:endParaRPr lang="en-GB"/>
          </a:p>
        </p:txBody>
      </p:sp>
      <p:sp>
        <p:nvSpPr>
          <p:cNvPr id="18" name="Text 16"/>
          <p:cNvSpPr txBox="1"/>
          <p:nvPr/>
        </p:nvSpPr>
        <p:spPr>
          <a:xfrm>
            <a:off x="548640" y="2377440"/>
            <a:ext cx="1600200" cy="1097280"/>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Where?</a:t>
            </a:r>
            <a:endParaRPr lang="en-US" sz="1500" dirty="0"/>
          </a:p>
        </p:txBody>
      </p:sp>
      <p:sp>
        <p:nvSpPr>
          <p:cNvPr id="19" name="cell"/>
          <p:cNvSpPr/>
          <p:nvPr/>
        </p:nvSpPr>
        <p:spPr>
          <a:xfrm>
            <a:off x="2240280"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0" name="Text 18"/>
          <p:cNvSpPr txBox="1"/>
          <p:nvPr/>
        </p:nvSpPr>
        <p:spPr>
          <a:xfrm>
            <a:off x="2331720"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Mostly in school sixth forms and sixth form colleges</a:t>
            </a:r>
            <a:endParaRPr lang="en-US" sz="1400" dirty="0"/>
          </a:p>
        </p:txBody>
      </p:sp>
      <p:sp>
        <p:nvSpPr>
          <p:cNvPr id="21" name="cell"/>
          <p:cNvSpPr/>
          <p:nvPr/>
        </p:nvSpPr>
        <p:spPr>
          <a:xfrm>
            <a:off x="4613148"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2" name="Text 20"/>
          <p:cNvSpPr txBox="1"/>
          <p:nvPr/>
        </p:nvSpPr>
        <p:spPr>
          <a:xfrm>
            <a:off x="4704588"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Lots in colleges, some in schools</a:t>
            </a:r>
            <a:endParaRPr lang="en-US" sz="1400" dirty="0"/>
          </a:p>
        </p:txBody>
      </p:sp>
      <p:sp>
        <p:nvSpPr>
          <p:cNvPr id="23" name="cell"/>
          <p:cNvSpPr/>
          <p:nvPr/>
        </p:nvSpPr>
        <p:spPr>
          <a:xfrm>
            <a:off x="6986016"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4" name="Text 22"/>
          <p:cNvSpPr txBox="1"/>
          <p:nvPr/>
        </p:nvSpPr>
        <p:spPr>
          <a:xfrm>
            <a:off x="7077456"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Mostly in colleges, some in schools</a:t>
            </a:r>
            <a:endParaRPr lang="en-US" sz="1400" dirty="0"/>
          </a:p>
        </p:txBody>
      </p:sp>
      <p:sp>
        <p:nvSpPr>
          <p:cNvPr id="25" name="cell"/>
          <p:cNvSpPr/>
          <p:nvPr/>
        </p:nvSpPr>
        <p:spPr>
          <a:xfrm>
            <a:off x="9358884" y="2377440"/>
            <a:ext cx="2281428" cy="1097280"/>
          </a:xfrm>
          <a:prstGeom prst="roundRect">
            <a:avLst>
              <a:gd name="adj" fmla="val 6667"/>
            </a:avLst>
          </a:prstGeom>
          <a:solidFill>
            <a:schemeClr val="accent4">
              <a:lumMod val="20000"/>
              <a:lumOff val="80000"/>
            </a:schemeClr>
          </a:solidFill>
          <a:ln w="9525">
            <a:solidFill>
              <a:srgbClr val="C9D3DE"/>
            </a:solidFill>
            <a:prstDash val="solid"/>
          </a:ln>
        </p:spPr>
        <p:txBody>
          <a:bodyPr/>
          <a:lstStyle/>
          <a:p>
            <a:endParaRPr lang="en-GB" sz="1400"/>
          </a:p>
        </p:txBody>
      </p:sp>
      <p:sp>
        <p:nvSpPr>
          <p:cNvPr id="26" name="Text 24"/>
          <p:cNvSpPr txBox="1"/>
          <p:nvPr/>
        </p:nvSpPr>
        <p:spPr>
          <a:xfrm>
            <a:off x="9450324" y="2377440"/>
            <a:ext cx="2098548" cy="1097280"/>
          </a:xfrm>
          <a:prstGeom prst="rect">
            <a:avLst/>
          </a:prstGeom>
          <a:solidFill>
            <a:schemeClr val="accent4">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in the workplace – and you get paid</a:t>
            </a:r>
            <a:endParaRPr lang="en-US" sz="1400" dirty="0"/>
          </a:p>
        </p:txBody>
      </p:sp>
      <p:sp>
        <p:nvSpPr>
          <p:cNvPr id="27" name="What is it? row label"/>
          <p:cNvSpPr/>
          <p:nvPr/>
        </p:nvSpPr>
        <p:spPr>
          <a:xfrm>
            <a:off x="548640" y="3566160"/>
            <a:ext cx="1600200" cy="1097280"/>
          </a:xfrm>
          <a:prstGeom prst="roundRect">
            <a:avLst>
              <a:gd name="adj" fmla="val 6667"/>
            </a:avLst>
          </a:prstGeom>
          <a:solidFill>
            <a:srgbClr val="004077"/>
          </a:solidFill>
          <a:ln w="12700">
            <a:solidFill>
              <a:srgbClr val="004077"/>
            </a:solidFill>
            <a:prstDash val="solid"/>
          </a:ln>
        </p:spPr>
        <p:txBody>
          <a:bodyPr/>
          <a:lstStyle/>
          <a:p>
            <a:endParaRPr lang="en-GB"/>
          </a:p>
        </p:txBody>
      </p:sp>
      <p:sp>
        <p:nvSpPr>
          <p:cNvPr id="28" name="Text 26"/>
          <p:cNvSpPr txBox="1"/>
          <p:nvPr/>
        </p:nvSpPr>
        <p:spPr>
          <a:xfrm>
            <a:off x="548640" y="3566160"/>
            <a:ext cx="1600200" cy="1097280"/>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What is it?</a:t>
            </a:r>
            <a:endParaRPr lang="en-US" sz="1500" dirty="0"/>
          </a:p>
        </p:txBody>
      </p:sp>
      <p:sp>
        <p:nvSpPr>
          <p:cNvPr id="29" name="cell"/>
          <p:cNvSpPr/>
          <p:nvPr/>
        </p:nvSpPr>
        <p:spPr>
          <a:xfrm>
            <a:off x="2240280"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0" name="Text 28"/>
          <p:cNvSpPr txBox="1"/>
          <p:nvPr/>
        </p:nvSpPr>
        <p:spPr>
          <a:xfrm>
            <a:off x="2331720"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Study subjects in depth. Suits you if you enjoy a GCSE subject and like independent study</a:t>
            </a:r>
            <a:endParaRPr lang="en-US" sz="1400" dirty="0"/>
          </a:p>
        </p:txBody>
      </p:sp>
      <p:sp>
        <p:nvSpPr>
          <p:cNvPr id="31" name="cell"/>
          <p:cNvSpPr/>
          <p:nvPr/>
        </p:nvSpPr>
        <p:spPr>
          <a:xfrm>
            <a:off x="4613148"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2" name="Text 30"/>
          <p:cNvSpPr txBox="1"/>
          <p:nvPr/>
        </p:nvSpPr>
        <p:spPr>
          <a:xfrm>
            <a:off x="4704588"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Related to a job area, e.g. health and social care</a:t>
            </a:r>
            <a:endParaRPr lang="en-US" sz="1400" dirty="0"/>
          </a:p>
        </p:txBody>
      </p:sp>
      <p:sp>
        <p:nvSpPr>
          <p:cNvPr id="33" name="cell"/>
          <p:cNvSpPr/>
          <p:nvPr/>
        </p:nvSpPr>
        <p:spPr>
          <a:xfrm>
            <a:off x="6986016"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4" name="Text 32"/>
          <p:cNvSpPr txBox="1"/>
          <p:nvPr/>
        </p:nvSpPr>
        <p:spPr>
          <a:xfrm>
            <a:off x="7077456"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for a named job area, e.g. digital design</a:t>
            </a:r>
            <a:endParaRPr lang="en-US" sz="1400" dirty="0"/>
          </a:p>
        </p:txBody>
      </p:sp>
      <p:sp>
        <p:nvSpPr>
          <p:cNvPr id="35" name="cell"/>
          <p:cNvSpPr/>
          <p:nvPr/>
        </p:nvSpPr>
        <p:spPr>
          <a:xfrm>
            <a:off x="9358884" y="3566160"/>
            <a:ext cx="2281428" cy="1097280"/>
          </a:xfrm>
          <a:prstGeom prst="roundRect">
            <a:avLst>
              <a:gd name="adj" fmla="val 6667"/>
            </a:avLst>
          </a:prstGeom>
          <a:solidFill>
            <a:schemeClr val="accent1">
              <a:lumMod val="20000"/>
              <a:lumOff val="80000"/>
            </a:schemeClr>
          </a:solidFill>
          <a:ln w="9525">
            <a:solidFill>
              <a:srgbClr val="C9D3DE"/>
            </a:solidFill>
            <a:prstDash val="solid"/>
          </a:ln>
        </p:spPr>
        <p:txBody>
          <a:bodyPr/>
          <a:lstStyle/>
          <a:p>
            <a:endParaRPr lang="en-GB" sz="1400"/>
          </a:p>
        </p:txBody>
      </p:sp>
      <p:sp>
        <p:nvSpPr>
          <p:cNvPr id="36" name="Text 34"/>
          <p:cNvSpPr txBox="1"/>
          <p:nvPr/>
        </p:nvSpPr>
        <p:spPr>
          <a:xfrm>
            <a:off x="9450324" y="3566160"/>
            <a:ext cx="2098548" cy="1097280"/>
          </a:xfrm>
          <a:prstGeom prst="rect">
            <a:avLst/>
          </a:prstGeom>
          <a:solidFill>
            <a:schemeClr val="accent1">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Trained to do a specific job, e.g. carpentry or assistant accountant</a:t>
            </a:r>
            <a:endParaRPr lang="en-US" sz="1400" dirty="0"/>
          </a:p>
        </p:txBody>
      </p:sp>
      <p:sp>
        <p:nvSpPr>
          <p:cNvPr id="37" name="Assessment row label"/>
          <p:cNvSpPr/>
          <p:nvPr/>
        </p:nvSpPr>
        <p:spPr>
          <a:xfrm>
            <a:off x="548640" y="4754880"/>
            <a:ext cx="1600200" cy="1097280"/>
          </a:xfrm>
          <a:prstGeom prst="roundRect">
            <a:avLst>
              <a:gd name="adj" fmla="val 6667"/>
            </a:avLst>
          </a:prstGeom>
          <a:solidFill>
            <a:srgbClr val="004077"/>
          </a:solidFill>
          <a:ln w="12700">
            <a:solidFill>
              <a:srgbClr val="004077"/>
            </a:solidFill>
            <a:prstDash val="solid"/>
          </a:ln>
        </p:spPr>
        <p:txBody>
          <a:bodyPr/>
          <a:lstStyle/>
          <a:p>
            <a:endParaRPr lang="en-GB"/>
          </a:p>
        </p:txBody>
      </p:sp>
      <p:sp>
        <p:nvSpPr>
          <p:cNvPr id="38" name="Text 36"/>
          <p:cNvSpPr txBox="1"/>
          <p:nvPr/>
        </p:nvSpPr>
        <p:spPr>
          <a:xfrm>
            <a:off x="548640" y="4754880"/>
            <a:ext cx="1600200" cy="1097280"/>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Assessment</a:t>
            </a:r>
            <a:endParaRPr lang="en-US" sz="1500" dirty="0"/>
          </a:p>
        </p:txBody>
      </p:sp>
      <p:sp>
        <p:nvSpPr>
          <p:cNvPr id="39" name="cell"/>
          <p:cNvSpPr/>
          <p:nvPr/>
        </p:nvSpPr>
        <p:spPr>
          <a:xfrm>
            <a:off x="2240280"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0" name="Text 38"/>
          <p:cNvSpPr txBox="1"/>
          <p:nvPr/>
        </p:nvSpPr>
        <p:spPr>
          <a:xfrm>
            <a:off x="2331720"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Mostly exams at the end of two years</a:t>
            </a:r>
            <a:endParaRPr lang="en-US" sz="1400" dirty="0"/>
          </a:p>
        </p:txBody>
      </p:sp>
      <p:sp>
        <p:nvSpPr>
          <p:cNvPr id="41" name="cell"/>
          <p:cNvSpPr/>
          <p:nvPr/>
        </p:nvSpPr>
        <p:spPr>
          <a:xfrm>
            <a:off x="4613148"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2" name="Text 40"/>
          <p:cNvSpPr txBox="1"/>
          <p:nvPr/>
        </p:nvSpPr>
        <p:spPr>
          <a:xfrm>
            <a:off x="4704588"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Coursework and some final assessment</a:t>
            </a:r>
            <a:endParaRPr lang="en-US" sz="1400" dirty="0"/>
          </a:p>
        </p:txBody>
      </p:sp>
      <p:sp>
        <p:nvSpPr>
          <p:cNvPr id="43" name="cell"/>
          <p:cNvSpPr/>
          <p:nvPr/>
        </p:nvSpPr>
        <p:spPr>
          <a:xfrm>
            <a:off x="6986016"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4" name="Text 42"/>
          <p:cNvSpPr txBox="1"/>
          <p:nvPr/>
        </p:nvSpPr>
        <p:spPr>
          <a:xfrm>
            <a:off x="7077456"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Coursework, final assessment and a 45-day work placement</a:t>
            </a:r>
            <a:endParaRPr lang="en-US" sz="1400" dirty="0"/>
          </a:p>
        </p:txBody>
      </p:sp>
      <p:sp>
        <p:nvSpPr>
          <p:cNvPr id="45" name="cell"/>
          <p:cNvSpPr/>
          <p:nvPr/>
        </p:nvSpPr>
        <p:spPr>
          <a:xfrm>
            <a:off x="9358884" y="4754880"/>
            <a:ext cx="2281428" cy="1097280"/>
          </a:xfrm>
          <a:prstGeom prst="roundRect">
            <a:avLst>
              <a:gd name="adj" fmla="val 6667"/>
            </a:avLst>
          </a:prstGeom>
          <a:solidFill>
            <a:schemeClr val="accent5">
              <a:lumMod val="20000"/>
              <a:lumOff val="80000"/>
            </a:schemeClr>
          </a:solidFill>
          <a:ln w="9525">
            <a:solidFill>
              <a:srgbClr val="C9D3DE"/>
            </a:solidFill>
            <a:prstDash val="solid"/>
          </a:ln>
        </p:spPr>
        <p:txBody>
          <a:bodyPr/>
          <a:lstStyle/>
          <a:p>
            <a:endParaRPr lang="en-GB" sz="1400"/>
          </a:p>
        </p:txBody>
      </p:sp>
      <p:sp>
        <p:nvSpPr>
          <p:cNvPr id="46" name="Text 44"/>
          <p:cNvSpPr txBox="1"/>
          <p:nvPr/>
        </p:nvSpPr>
        <p:spPr>
          <a:xfrm>
            <a:off x="9450324" y="4754880"/>
            <a:ext cx="2098548" cy="1097280"/>
          </a:xfrm>
          <a:prstGeom prst="rect">
            <a:avLst/>
          </a:prstGeom>
          <a:solidFill>
            <a:schemeClr val="accent5">
              <a:lumMod val="20000"/>
              <a:lumOff val="80000"/>
            </a:schemeClr>
          </a:solidFill>
          <a:ln/>
        </p:spPr>
        <p:txBody>
          <a:bodyPr wrap="square" lIns="0" tIns="0" rIns="0" bIns="0" rtlCol="0" anchor="ctr"/>
          <a:lstStyle/>
          <a:p>
            <a:pPr marL="0" indent="0" algn="ctr">
              <a:buNone/>
            </a:pPr>
            <a:r>
              <a:rPr lang="en-US" sz="1400" dirty="0">
                <a:solidFill>
                  <a:srgbClr val="0B2A4A"/>
                </a:solidFill>
                <a:latin typeface="Arial" pitchFamily="34" charset="0"/>
                <a:ea typeface="Arial" pitchFamily="34" charset="-122"/>
                <a:cs typeface="Arial" pitchFamily="34" charset="-120"/>
              </a:rPr>
              <a:t>Learning by doing the job, some time at college and some written assessment</a:t>
            </a:r>
            <a:endParaRPr lang="en-US" sz="1400" dirty="0"/>
          </a:p>
        </p:txBody>
      </p:sp>
      <p:sp>
        <p:nvSpPr>
          <p:cNvPr id="4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fill="hold"/>
                                        <p:tgtEl>
                                          <p:spTgt spid="29"/>
                                        </p:tgtEl>
                                        <p:attrNameLst>
                                          <p:attrName>ppt_x</p:attrName>
                                        </p:attrNameLst>
                                      </p:cBhvr>
                                      <p:tavLst>
                                        <p:tav tm="0">
                                          <p:val>
                                            <p:strVal val="#ppt_x"/>
                                          </p:val>
                                        </p:tav>
                                        <p:tav tm="100000">
                                          <p:val>
                                            <p:strVal val="#ppt_x"/>
                                          </p:val>
                                        </p:tav>
                                      </p:tavLst>
                                    </p:anim>
                                    <p:anim calcmode="lin" valueType="num">
                                      <p:cBhvr additive="base">
                                        <p:cTn id="16" dur="5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ppt_x"/>
                                          </p:val>
                                        </p:tav>
                                        <p:tav tm="100000">
                                          <p:val>
                                            <p:strVal val="#ppt_x"/>
                                          </p:val>
                                        </p:tav>
                                      </p:tavLst>
                                    </p:anim>
                                    <p:anim calcmode="lin" valueType="num">
                                      <p:cBhvr additive="base">
                                        <p:cTn id="32" dur="500" fill="hold"/>
                                        <p:tgtEl>
                                          <p:spTgt spid="3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ppt_x"/>
                                          </p:val>
                                        </p:tav>
                                        <p:tav tm="100000">
                                          <p:val>
                                            <p:strVal val="#ppt_x"/>
                                          </p:val>
                                        </p:tav>
                                      </p:tavLst>
                                    </p:anim>
                                    <p:anim calcmode="lin" valueType="num">
                                      <p:cBhvr additive="base">
                                        <p:cTn id="36" dur="500" fill="hold"/>
                                        <p:tgtEl>
                                          <p:spTgt spid="3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ppt_x"/>
                                          </p:val>
                                        </p:tav>
                                        <p:tav tm="100000">
                                          <p:val>
                                            <p:strVal val="#ppt_x"/>
                                          </p:val>
                                        </p:tav>
                                      </p:tavLst>
                                    </p:anim>
                                    <p:anim calcmode="lin" valueType="num">
                                      <p:cBhvr additive="base">
                                        <p:cTn id="40" dur="500" fill="hold"/>
                                        <p:tgtEl>
                                          <p:spTgt spid="3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additive="base">
                                        <p:cTn id="43" dur="500" fill="hold"/>
                                        <p:tgtEl>
                                          <p:spTgt spid="36"/>
                                        </p:tgtEl>
                                        <p:attrNameLst>
                                          <p:attrName>ppt_x</p:attrName>
                                        </p:attrNameLst>
                                      </p:cBhvr>
                                      <p:tavLst>
                                        <p:tav tm="0">
                                          <p:val>
                                            <p:strVal val="#ppt_x"/>
                                          </p:val>
                                        </p:tav>
                                        <p:tav tm="100000">
                                          <p:val>
                                            <p:strVal val="#ppt_x"/>
                                          </p:val>
                                        </p:tav>
                                      </p:tavLst>
                                    </p:anim>
                                    <p:anim calcmode="lin" valueType="num">
                                      <p:cBhvr additive="base">
                                        <p:cTn id="4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additive="base">
                                        <p:cTn id="49" dur="500" fill="hold"/>
                                        <p:tgtEl>
                                          <p:spTgt spid="37"/>
                                        </p:tgtEl>
                                        <p:attrNameLst>
                                          <p:attrName>ppt_x</p:attrName>
                                        </p:attrNameLst>
                                      </p:cBhvr>
                                      <p:tavLst>
                                        <p:tav tm="0">
                                          <p:val>
                                            <p:strVal val="#ppt_x"/>
                                          </p:val>
                                        </p:tav>
                                        <p:tav tm="100000">
                                          <p:val>
                                            <p:strVal val="#ppt_x"/>
                                          </p:val>
                                        </p:tav>
                                      </p:tavLst>
                                    </p:anim>
                                    <p:anim calcmode="lin" valueType="num">
                                      <p:cBhvr additive="base">
                                        <p:cTn id="50" dur="500" fill="hold"/>
                                        <p:tgtEl>
                                          <p:spTgt spid="37"/>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ppt_x"/>
                                          </p:val>
                                        </p:tav>
                                        <p:tav tm="100000">
                                          <p:val>
                                            <p:strVal val="#ppt_x"/>
                                          </p:val>
                                        </p:tav>
                                      </p:tavLst>
                                    </p:anim>
                                    <p:anim calcmode="lin" valueType="num">
                                      <p:cBhvr additive="base">
                                        <p:cTn id="58" dur="500" fill="hold"/>
                                        <p:tgtEl>
                                          <p:spTgt spid="39"/>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additive="base">
                                        <p:cTn id="65" dur="500" fill="hold"/>
                                        <p:tgtEl>
                                          <p:spTgt spid="41"/>
                                        </p:tgtEl>
                                        <p:attrNameLst>
                                          <p:attrName>ppt_x</p:attrName>
                                        </p:attrNameLst>
                                      </p:cBhvr>
                                      <p:tavLst>
                                        <p:tav tm="0">
                                          <p:val>
                                            <p:strVal val="#ppt_x"/>
                                          </p:val>
                                        </p:tav>
                                        <p:tav tm="100000">
                                          <p:val>
                                            <p:strVal val="#ppt_x"/>
                                          </p:val>
                                        </p:tav>
                                      </p:tavLst>
                                    </p:anim>
                                    <p:anim calcmode="lin" valueType="num">
                                      <p:cBhvr additive="base">
                                        <p:cTn id="66" dur="500" fill="hold"/>
                                        <p:tgtEl>
                                          <p:spTgt spid="41"/>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additive="base">
                                        <p:cTn id="69" dur="500" fill="hold"/>
                                        <p:tgtEl>
                                          <p:spTgt spid="42"/>
                                        </p:tgtEl>
                                        <p:attrNameLst>
                                          <p:attrName>ppt_x</p:attrName>
                                        </p:attrNameLst>
                                      </p:cBhvr>
                                      <p:tavLst>
                                        <p:tav tm="0">
                                          <p:val>
                                            <p:strVal val="#ppt_x"/>
                                          </p:val>
                                        </p:tav>
                                        <p:tav tm="100000">
                                          <p:val>
                                            <p:strVal val="#ppt_x"/>
                                          </p:val>
                                        </p:tav>
                                      </p:tavLst>
                                    </p:anim>
                                    <p:anim calcmode="lin" valueType="num">
                                      <p:cBhvr additive="base">
                                        <p:cTn id="70" dur="500" fill="hold"/>
                                        <p:tgtEl>
                                          <p:spTgt spid="4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 calcmode="lin" valueType="num">
                                      <p:cBhvr additive="base">
                                        <p:cTn id="73" dur="500" fill="hold"/>
                                        <p:tgtEl>
                                          <p:spTgt spid="43"/>
                                        </p:tgtEl>
                                        <p:attrNameLst>
                                          <p:attrName>ppt_x</p:attrName>
                                        </p:attrNameLst>
                                      </p:cBhvr>
                                      <p:tavLst>
                                        <p:tav tm="0">
                                          <p:val>
                                            <p:strVal val="#ppt_x"/>
                                          </p:val>
                                        </p:tav>
                                        <p:tav tm="100000">
                                          <p:val>
                                            <p:strVal val="#ppt_x"/>
                                          </p:val>
                                        </p:tav>
                                      </p:tavLst>
                                    </p:anim>
                                    <p:anim calcmode="lin" valueType="num">
                                      <p:cBhvr additive="base">
                                        <p:cTn id="74" dur="500" fill="hold"/>
                                        <p:tgtEl>
                                          <p:spTgt spid="4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4"/>
                                        </p:tgtEl>
                                        <p:attrNameLst>
                                          <p:attrName>style.visibility</p:attrName>
                                        </p:attrNameLst>
                                      </p:cBhvr>
                                      <p:to>
                                        <p:strVal val="visible"/>
                                      </p:to>
                                    </p:set>
                                    <p:anim calcmode="lin" valueType="num">
                                      <p:cBhvr additive="base">
                                        <p:cTn id="77" dur="500" fill="hold"/>
                                        <p:tgtEl>
                                          <p:spTgt spid="44"/>
                                        </p:tgtEl>
                                        <p:attrNameLst>
                                          <p:attrName>ppt_x</p:attrName>
                                        </p:attrNameLst>
                                      </p:cBhvr>
                                      <p:tavLst>
                                        <p:tav tm="0">
                                          <p:val>
                                            <p:strVal val="#ppt_x"/>
                                          </p:val>
                                        </p:tav>
                                        <p:tav tm="100000">
                                          <p:val>
                                            <p:strVal val="#ppt_x"/>
                                          </p:val>
                                        </p:tav>
                                      </p:tavLst>
                                    </p:anim>
                                    <p:anim calcmode="lin" valueType="num">
                                      <p:cBhvr additive="base">
                                        <p:cTn id="78" dur="500" fill="hold"/>
                                        <p:tgtEl>
                                          <p:spTgt spid="4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 calcmode="lin" valueType="num">
                                      <p:cBhvr additive="base">
                                        <p:cTn id="81" dur="500" fill="hold"/>
                                        <p:tgtEl>
                                          <p:spTgt spid="45"/>
                                        </p:tgtEl>
                                        <p:attrNameLst>
                                          <p:attrName>ppt_x</p:attrName>
                                        </p:attrNameLst>
                                      </p:cBhvr>
                                      <p:tavLst>
                                        <p:tav tm="0">
                                          <p:val>
                                            <p:strVal val="#ppt_x"/>
                                          </p:val>
                                        </p:tav>
                                        <p:tav tm="100000">
                                          <p:val>
                                            <p:strVal val="#ppt_x"/>
                                          </p:val>
                                        </p:tav>
                                      </p:tavLst>
                                    </p:anim>
                                    <p:anim calcmode="lin" valueType="num">
                                      <p:cBhvr additive="base">
                                        <p:cTn id="82" dur="500" fill="hold"/>
                                        <p:tgtEl>
                                          <p:spTgt spid="4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 calcmode="lin" valueType="num">
                                      <p:cBhvr additive="base">
                                        <p:cTn id="85" dur="500" fill="hold"/>
                                        <p:tgtEl>
                                          <p:spTgt spid="46"/>
                                        </p:tgtEl>
                                        <p:attrNameLst>
                                          <p:attrName>ppt_x</p:attrName>
                                        </p:attrNameLst>
                                      </p:cBhvr>
                                      <p:tavLst>
                                        <p:tav tm="0">
                                          <p:val>
                                            <p:strVal val="#ppt_x"/>
                                          </p:val>
                                        </p:tav>
                                        <p:tav tm="100000">
                                          <p:val>
                                            <p:strVal val="#ppt_x"/>
                                          </p:val>
                                        </p:tav>
                                      </p:tavLst>
                                    </p:anim>
                                    <p:anim calcmode="lin" valueType="num">
                                      <p:cBhvr additive="base">
                                        <p:cTn id="86"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Qualification choices</a:t>
            </a:r>
            <a:endParaRPr lang="en-US" sz="3200" dirty="0"/>
          </a:p>
        </p:txBody>
      </p:sp>
      <p:sp>
        <p:nvSpPr>
          <p:cNvPr id="3" name="Text 1"/>
          <p:cNvSpPr txBox="1"/>
          <p:nvPr/>
        </p:nvSpPr>
        <p:spPr>
          <a:xfrm>
            <a:off x="548640" y="1298448"/>
            <a:ext cx="11091672" cy="4114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Every pathway has qualification levels – and every pathway can lead to a degree.</a:t>
            </a:r>
            <a:endParaRPr lang="en-US" sz="1700" dirty="0"/>
          </a:p>
        </p:txBody>
      </p:sp>
      <p:sp>
        <p:nvSpPr>
          <p:cNvPr id="4" name="Academic heading"/>
          <p:cNvSpPr/>
          <p:nvPr/>
        </p:nvSpPr>
        <p:spPr>
          <a:xfrm>
            <a:off x="1801368" y="1783080"/>
            <a:ext cx="2423160" cy="384048"/>
          </a:xfrm>
          <a:prstGeom prst="roundRect">
            <a:avLst>
              <a:gd name="adj" fmla="val 19048"/>
            </a:avLst>
          </a:prstGeom>
          <a:solidFill>
            <a:srgbClr val="B5122E"/>
          </a:solidFill>
          <a:ln w="12700">
            <a:solidFill>
              <a:srgbClr val="B5122E"/>
            </a:solidFill>
            <a:prstDash val="solid"/>
          </a:ln>
        </p:spPr>
        <p:txBody>
          <a:bodyPr/>
          <a:lstStyle/>
          <a:p>
            <a:endParaRPr lang="en-GB"/>
          </a:p>
        </p:txBody>
      </p:sp>
      <p:sp>
        <p:nvSpPr>
          <p:cNvPr id="5" name="Text 3"/>
          <p:cNvSpPr txBox="1"/>
          <p:nvPr/>
        </p:nvSpPr>
        <p:spPr>
          <a:xfrm>
            <a:off x="1801368"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6" name="Technical &amp; vocational heading"/>
          <p:cNvSpPr/>
          <p:nvPr/>
        </p:nvSpPr>
        <p:spPr>
          <a:xfrm>
            <a:off x="4334256" y="1783080"/>
            <a:ext cx="2423160" cy="384048"/>
          </a:xfrm>
          <a:prstGeom prst="roundRect">
            <a:avLst>
              <a:gd name="adj" fmla="val 19048"/>
            </a:avLst>
          </a:prstGeom>
          <a:solidFill>
            <a:srgbClr val="007A43"/>
          </a:solidFill>
          <a:ln w="12700">
            <a:solidFill>
              <a:srgbClr val="007A43"/>
            </a:solidFill>
            <a:prstDash val="solid"/>
          </a:ln>
        </p:spPr>
        <p:txBody>
          <a:bodyPr/>
          <a:lstStyle/>
          <a:p>
            <a:endParaRPr lang="en-GB"/>
          </a:p>
        </p:txBody>
      </p:sp>
      <p:sp>
        <p:nvSpPr>
          <p:cNvPr id="7" name="Text 5"/>
          <p:cNvSpPr txBox="1"/>
          <p:nvPr/>
        </p:nvSpPr>
        <p:spPr>
          <a:xfrm>
            <a:off x="4334256"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8" name="Apprenticeships heading"/>
          <p:cNvSpPr/>
          <p:nvPr/>
        </p:nvSpPr>
        <p:spPr>
          <a:xfrm>
            <a:off x="6867144"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9" name="Text 7"/>
          <p:cNvSpPr txBox="1"/>
          <p:nvPr/>
        </p:nvSpPr>
        <p:spPr>
          <a:xfrm>
            <a:off x="6867144"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Apprenticeships</a:t>
            </a:r>
            <a:endParaRPr lang="en-US" sz="1400" dirty="0"/>
          </a:p>
        </p:txBody>
      </p:sp>
      <p:sp>
        <p:nvSpPr>
          <p:cNvPr id="10" name="level 6"/>
          <p:cNvSpPr/>
          <p:nvPr/>
        </p:nvSpPr>
        <p:spPr>
          <a:xfrm>
            <a:off x="548640" y="2240280"/>
            <a:ext cx="1143000" cy="566928"/>
          </a:xfrm>
          <a:prstGeom prst="roundRect">
            <a:avLst>
              <a:gd name="adj" fmla="val 12903"/>
            </a:avLst>
          </a:prstGeom>
          <a:solidFill>
            <a:srgbClr val="6F8F00"/>
          </a:solidFill>
          <a:ln w="12700">
            <a:solidFill>
              <a:srgbClr val="6F8F00"/>
            </a:solidFill>
            <a:prstDash val="solid"/>
          </a:ln>
        </p:spPr>
        <p:txBody>
          <a:bodyPr/>
          <a:lstStyle/>
          <a:p>
            <a:endParaRPr lang="en-GB"/>
          </a:p>
        </p:txBody>
      </p:sp>
      <p:sp>
        <p:nvSpPr>
          <p:cNvPr id="11" name="Text 9"/>
          <p:cNvSpPr txBox="1"/>
          <p:nvPr/>
        </p:nvSpPr>
        <p:spPr>
          <a:xfrm>
            <a:off x="548640" y="22402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6</a:t>
            </a:r>
            <a:endParaRPr lang="en-US" sz="1500" dirty="0"/>
          </a:p>
        </p:txBody>
      </p:sp>
      <p:sp>
        <p:nvSpPr>
          <p:cNvPr id="12" name="level 6 cell"/>
          <p:cNvSpPr/>
          <p:nvPr/>
        </p:nvSpPr>
        <p:spPr>
          <a:xfrm>
            <a:off x="1801368" y="2240280"/>
            <a:ext cx="7488936" cy="566928"/>
          </a:xfrm>
          <a:prstGeom prst="roundRect">
            <a:avLst>
              <a:gd name="adj" fmla="val 12903"/>
            </a:avLst>
          </a:prstGeom>
          <a:solidFill>
            <a:schemeClr val="accent6">
              <a:lumMod val="40000"/>
              <a:lumOff val="60000"/>
            </a:schemeClr>
          </a:solidFill>
          <a:ln w="9525">
            <a:solidFill>
              <a:srgbClr val="C9D3DE"/>
            </a:solidFill>
            <a:prstDash val="solid"/>
          </a:ln>
        </p:spPr>
        <p:txBody>
          <a:bodyPr/>
          <a:lstStyle/>
          <a:p>
            <a:endParaRPr lang="en-GB" sz="1600"/>
          </a:p>
        </p:txBody>
      </p:sp>
      <p:sp>
        <p:nvSpPr>
          <p:cNvPr id="13" name="Text 11"/>
          <p:cNvSpPr txBox="1"/>
          <p:nvPr/>
        </p:nvSpPr>
        <p:spPr>
          <a:xfrm>
            <a:off x="1892808" y="2240280"/>
            <a:ext cx="7306056" cy="566928"/>
          </a:xfrm>
          <a:prstGeom prst="rect">
            <a:avLst/>
          </a:prstGeom>
          <a:solidFill>
            <a:schemeClr val="accent6">
              <a:lumMod val="40000"/>
              <a:lumOff val="60000"/>
            </a:schemeClr>
          </a:solid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achieved</a:t>
            </a:r>
            <a:endParaRPr lang="en-US" sz="1600" dirty="0"/>
          </a:p>
        </p:txBody>
      </p:sp>
      <p:sp>
        <p:nvSpPr>
          <p:cNvPr id="14" name="level 5"/>
          <p:cNvSpPr/>
          <p:nvPr/>
        </p:nvSpPr>
        <p:spPr>
          <a:xfrm>
            <a:off x="548640" y="2880360"/>
            <a:ext cx="1143000" cy="566928"/>
          </a:xfrm>
          <a:prstGeom prst="roundRect">
            <a:avLst>
              <a:gd name="adj" fmla="val 12903"/>
            </a:avLst>
          </a:prstGeom>
          <a:solidFill>
            <a:srgbClr val="00A9E0"/>
          </a:solidFill>
          <a:ln w="12700">
            <a:solidFill>
              <a:srgbClr val="00A9E0"/>
            </a:solidFill>
            <a:prstDash val="solid"/>
          </a:ln>
        </p:spPr>
        <p:txBody>
          <a:bodyPr/>
          <a:lstStyle/>
          <a:p>
            <a:endParaRPr lang="en-GB"/>
          </a:p>
        </p:txBody>
      </p:sp>
      <p:sp>
        <p:nvSpPr>
          <p:cNvPr id="15" name="Text 13"/>
          <p:cNvSpPr txBox="1"/>
          <p:nvPr/>
        </p:nvSpPr>
        <p:spPr>
          <a:xfrm>
            <a:off x="548640" y="288036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5</a:t>
            </a:r>
            <a:endParaRPr lang="en-US" sz="1500" dirty="0"/>
          </a:p>
        </p:txBody>
      </p:sp>
      <p:sp>
        <p:nvSpPr>
          <p:cNvPr id="16" name="level 5 cell"/>
          <p:cNvSpPr/>
          <p:nvPr/>
        </p:nvSpPr>
        <p:spPr>
          <a:xfrm>
            <a:off x="1801368"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7" name="Text 15"/>
          <p:cNvSpPr txBox="1"/>
          <p:nvPr/>
        </p:nvSpPr>
        <p:spPr>
          <a:xfrm>
            <a:off x="1892808"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2</a:t>
            </a:r>
            <a:endParaRPr lang="en-US" sz="1600" dirty="0"/>
          </a:p>
        </p:txBody>
      </p:sp>
      <p:sp>
        <p:nvSpPr>
          <p:cNvPr id="18" name="level 5 cell"/>
          <p:cNvSpPr/>
          <p:nvPr/>
        </p:nvSpPr>
        <p:spPr>
          <a:xfrm>
            <a:off x="4334256"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19" name="Text 17"/>
          <p:cNvSpPr txBox="1"/>
          <p:nvPr/>
        </p:nvSpPr>
        <p:spPr>
          <a:xfrm>
            <a:off x="4425696"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HND / Foundation Degree Year 2</a:t>
            </a:r>
            <a:endParaRPr lang="en-US" sz="1600" dirty="0"/>
          </a:p>
        </p:txBody>
      </p:sp>
      <p:sp>
        <p:nvSpPr>
          <p:cNvPr id="20" name="level 5 cell"/>
          <p:cNvSpPr/>
          <p:nvPr/>
        </p:nvSpPr>
        <p:spPr>
          <a:xfrm>
            <a:off x="6867144"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1" name="Text 19"/>
          <p:cNvSpPr txBox="1"/>
          <p:nvPr/>
        </p:nvSpPr>
        <p:spPr>
          <a:xfrm>
            <a:off x="6958584" y="288036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22" name="level 4"/>
          <p:cNvSpPr/>
          <p:nvPr/>
        </p:nvSpPr>
        <p:spPr>
          <a:xfrm>
            <a:off x="548640" y="3520440"/>
            <a:ext cx="1143000" cy="566928"/>
          </a:xfrm>
          <a:prstGeom prst="roundRect">
            <a:avLst>
              <a:gd name="adj" fmla="val 12903"/>
            </a:avLst>
          </a:prstGeom>
          <a:solidFill>
            <a:srgbClr val="007DAE"/>
          </a:solidFill>
          <a:ln w="12700">
            <a:solidFill>
              <a:srgbClr val="007DAE"/>
            </a:solidFill>
            <a:prstDash val="solid"/>
          </a:ln>
        </p:spPr>
        <p:txBody>
          <a:bodyPr/>
          <a:lstStyle/>
          <a:p>
            <a:endParaRPr lang="en-GB"/>
          </a:p>
        </p:txBody>
      </p:sp>
      <p:sp>
        <p:nvSpPr>
          <p:cNvPr id="23" name="Text 21"/>
          <p:cNvSpPr txBox="1"/>
          <p:nvPr/>
        </p:nvSpPr>
        <p:spPr>
          <a:xfrm>
            <a:off x="548640" y="352044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4</a:t>
            </a:r>
            <a:endParaRPr lang="en-US" sz="1500" dirty="0"/>
          </a:p>
        </p:txBody>
      </p:sp>
      <p:sp>
        <p:nvSpPr>
          <p:cNvPr id="24" name="level 4 cell"/>
          <p:cNvSpPr/>
          <p:nvPr/>
        </p:nvSpPr>
        <p:spPr>
          <a:xfrm>
            <a:off x="1801368"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5" name="Text 23"/>
          <p:cNvSpPr txBox="1"/>
          <p:nvPr/>
        </p:nvSpPr>
        <p:spPr>
          <a:xfrm>
            <a:off x="1892808"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Degree Year 1</a:t>
            </a:r>
            <a:endParaRPr lang="en-US" sz="1600" dirty="0"/>
          </a:p>
        </p:txBody>
      </p:sp>
      <p:sp>
        <p:nvSpPr>
          <p:cNvPr id="26" name="level 4 cell"/>
          <p:cNvSpPr/>
          <p:nvPr/>
        </p:nvSpPr>
        <p:spPr>
          <a:xfrm>
            <a:off x="4334256"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7" name="Text 25"/>
          <p:cNvSpPr txBox="1"/>
          <p:nvPr/>
        </p:nvSpPr>
        <p:spPr>
          <a:xfrm>
            <a:off x="4425696"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HNC / Foundation Degree Year 1</a:t>
            </a:r>
            <a:endParaRPr lang="en-US" sz="1600" dirty="0"/>
          </a:p>
        </p:txBody>
      </p:sp>
      <p:sp>
        <p:nvSpPr>
          <p:cNvPr id="28" name="level 4 cell"/>
          <p:cNvSpPr/>
          <p:nvPr/>
        </p:nvSpPr>
        <p:spPr>
          <a:xfrm>
            <a:off x="6867144"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29" name="Text 27"/>
          <p:cNvSpPr txBox="1"/>
          <p:nvPr/>
        </p:nvSpPr>
        <p:spPr>
          <a:xfrm>
            <a:off x="6958584" y="3520440"/>
            <a:ext cx="2240280"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Higher Apprenticeship</a:t>
            </a:r>
            <a:endParaRPr lang="en-US" sz="1600" dirty="0"/>
          </a:p>
        </p:txBody>
      </p:sp>
      <p:sp>
        <p:nvSpPr>
          <p:cNvPr id="30" name="level 3"/>
          <p:cNvSpPr/>
          <p:nvPr/>
        </p:nvSpPr>
        <p:spPr>
          <a:xfrm>
            <a:off x="548640" y="4160520"/>
            <a:ext cx="1143000" cy="566928"/>
          </a:xfrm>
          <a:prstGeom prst="roundRect">
            <a:avLst>
              <a:gd name="adj" fmla="val 12903"/>
            </a:avLst>
          </a:prstGeom>
          <a:solidFill>
            <a:srgbClr val="5B3FB5"/>
          </a:solidFill>
          <a:ln w="12700">
            <a:solidFill>
              <a:srgbClr val="5B3FB5"/>
            </a:solidFill>
            <a:prstDash val="solid"/>
          </a:ln>
        </p:spPr>
        <p:txBody>
          <a:bodyPr/>
          <a:lstStyle/>
          <a:p>
            <a:endParaRPr lang="en-GB"/>
          </a:p>
        </p:txBody>
      </p:sp>
      <p:sp>
        <p:nvSpPr>
          <p:cNvPr id="31" name="Text 29"/>
          <p:cNvSpPr txBox="1"/>
          <p:nvPr/>
        </p:nvSpPr>
        <p:spPr>
          <a:xfrm>
            <a:off x="548640" y="416052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3</a:t>
            </a:r>
            <a:endParaRPr lang="en-US" sz="1500" dirty="0"/>
          </a:p>
        </p:txBody>
      </p:sp>
      <p:sp>
        <p:nvSpPr>
          <p:cNvPr id="32" name="level 3 cell"/>
          <p:cNvSpPr/>
          <p:nvPr/>
        </p:nvSpPr>
        <p:spPr>
          <a:xfrm>
            <a:off x="1801368"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3" name="Text 31"/>
          <p:cNvSpPr txBox="1"/>
          <p:nvPr/>
        </p:nvSpPr>
        <p:spPr>
          <a:xfrm>
            <a:off x="1892808"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 levels</a:t>
            </a:r>
            <a:endParaRPr lang="en-US" sz="1600" dirty="0"/>
          </a:p>
        </p:txBody>
      </p:sp>
      <p:sp>
        <p:nvSpPr>
          <p:cNvPr id="34" name="level 3 cell"/>
          <p:cNvSpPr/>
          <p:nvPr/>
        </p:nvSpPr>
        <p:spPr>
          <a:xfrm>
            <a:off x="4334256"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5" name="Text 33"/>
          <p:cNvSpPr txBox="1"/>
          <p:nvPr/>
        </p:nvSpPr>
        <p:spPr>
          <a:xfrm>
            <a:off x="4425696"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BTEC / OCR and other Level 3</a:t>
            </a:r>
            <a:endParaRPr lang="en-US" sz="1600" dirty="0"/>
          </a:p>
        </p:txBody>
      </p:sp>
      <p:sp>
        <p:nvSpPr>
          <p:cNvPr id="36" name="level 3 cell"/>
          <p:cNvSpPr/>
          <p:nvPr/>
        </p:nvSpPr>
        <p:spPr>
          <a:xfrm>
            <a:off x="6867144" y="416052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37" name="Text 35"/>
          <p:cNvSpPr txBox="1"/>
          <p:nvPr/>
        </p:nvSpPr>
        <p:spPr>
          <a:xfrm>
            <a:off x="6958584" y="416052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Advanced Apprenticeship</a:t>
            </a:r>
            <a:endParaRPr lang="en-US" sz="1600" dirty="0"/>
          </a:p>
        </p:txBody>
      </p:sp>
      <p:sp>
        <p:nvSpPr>
          <p:cNvPr id="38" name="level 2"/>
          <p:cNvSpPr/>
          <p:nvPr/>
        </p:nvSpPr>
        <p:spPr>
          <a:xfrm>
            <a:off x="548640" y="4800600"/>
            <a:ext cx="1143000" cy="566928"/>
          </a:xfrm>
          <a:prstGeom prst="roundRect">
            <a:avLst>
              <a:gd name="adj" fmla="val 12903"/>
            </a:avLst>
          </a:prstGeom>
          <a:solidFill>
            <a:srgbClr val="A3157F"/>
          </a:solidFill>
          <a:ln w="12700">
            <a:solidFill>
              <a:srgbClr val="A3157F"/>
            </a:solidFill>
            <a:prstDash val="solid"/>
          </a:ln>
        </p:spPr>
        <p:txBody>
          <a:bodyPr/>
          <a:lstStyle/>
          <a:p>
            <a:endParaRPr lang="en-GB"/>
          </a:p>
        </p:txBody>
      </p:sp>
      <p:sp>
        <p:nvSpPr>
          <p:cNvPr id="39" name="Text 37"/>
          <p:cNvSpPr txBox="1"/>
          <p:nvPr/>
        </p:nvSpPr>
        <p:spPr>
          <a:xfrm>
            <a:off x="548640" y="480060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2</a:t>
            </a:r>
            <a:endParaRPr lang="en-US" sz="1500" dirty="0"/>
          </a:p>
        </p:txBody>
      </p:sp>
      <p:sp>
        <p:nvSpPr>
          <p:cNvPr id="40" name="level 2 cell"/>
          <p:cNvSpPr/>
          <p:nvPr/>
        </p:nvSpPr>
        <p:spPr>
          <a:xfrm>
            <a:off x="1801368"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1" name="Text 39"/>
          <p:cNvSpPr txBox="1"/>
          <p:nvPr/>
        </p:nvSpPr>
        <p:spPr>
          <a:xfrm>
            <a:off x="1892808"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5 GCSEs at grades 4–9</a:t>
            </a:r>
            <a:endParaRPr lang="en-US" sz="1600" dirty="0"/>
          </a:p>
        </p:txBody>
      </p:sp>
      <p:sp>
        <p:nvSpPr>
          <p:cNvPr id="42" name="level 2 cell"/>
          <p:cNvSpPr/>
          <p:nvPr/>
        </p:nvSpPr>
        <p:spPr>
          <a:xfrm>
            <a:off x="4334256"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3" name="Text 41"/>
          <p:cNvSpPr txBox="1"/>
          <p:nvPr/>
        </p:nvSpPr>
        <p:spPr>
          <a:xfrm>
            <a:off x="4425696"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T Level Foundation and other Level 2</a:t>
            </a:r>
            <a:endParaRPr lang="en-US" sz="1600" dirty="0"/>
          </a:p>
        </p:txBody>
      </p:sp>
      <p:sp>
        <p:nvSpPr>
          <p:cNvPr id="44" name="level 2 cell"/>
          <p:cNvSpPr/>
          <p:nvPr/>
        </p:nvSpPr>
        <p:spPr>
          <a:xfrm>
            <a:off x="6867144"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sz="1600"/>
          </a:p>
        </p:txBody>
      </p:sp>
      <p:sp>
        <p:nvSpPr>
          <p:cNvPr id="45" name="Text 43"/>
          <p:cNvSpPr txBox="1"/>
          <p:nvPr/>
        </p:nvSpPr>
        <p:spPr>
          <a:xfrm>
            <a:off x="6958584" y="4800600"/>
            <a:ext cx="2240280" cy="566928"/>
          </a:xfrm>
          <a:prstGeom prst="rect">
            <a:avLst/>
          </a:prstGeom>
          <a:noFill/>
          <a:ln/>
        </p:spPr>
        <p:txBody>
          <a:bodyPr wrap="square" lIns="0" tIns="0" rIns="0" bIns="0" rtlCol="0" anchor="ctr"/>
          <a:lstStyle/>
          <a:p>
            <a:pPr marL="0" indent="0" algn="ctr">
              <a:buNone/>
            </a:pPr>
            <a:r>
              <a:rPr lang="en-US" sz="1600" b="1" dirty="0">
                <a:solidFill>
                  <a:srgbClr val="0B2A4A"/>
                </a:solidFill>
                <a:latin typeface="Arial" pitchFamily="34" charset="0"/>
                <a:ea typeface="Arial" pitchFamily="34" charset="-122"/>
                <a:cs typeface="Arial" pitchFamily="34" charset="-120"/>
              </a:rPr>
              <a:t>Intermediate Apprenticeship</a:t>
            </a:r>
            <a:endParaRPr lang="en-US" sz="1600" dirty="0"/>
          </a:p>
        </p:txBody>
      </p:sp>
      <p:sp>
        <p:nvSpPr>
          <p:cNvPr id="46" name="level 1"/>
          <p:cNvSpPr/>
          <p:nvPr/>
        </p:nvSpPr>
        <p:spPr>
          <a:xfrm>
            <a:off x="548640" y="5440680"/>
            <a:ext cx="1143000" cy="566928"/>
          </a:xfrm>
          <a:prstGeom prst="roundRect">
            <a:avLst>
              <a:gd name="adj" fmla="val 12903"/>
            </a:avLst>
          </a:prstGeom>
          <a:solidFill>
            <a:srgbClr val="B5122E"/>
          </a:solidFill>
          <a:ln w="12700">
            <a:solidFill>
              <a:srgbClr val="B5122E"/>
            </a:solidFill>
            <a:prstDash val="solid"/>
          </a:ln>
        </p:spPr>
        <p:txBody>
          <a:bodyPr/>
          <a:lstStyle/>
          <a:p>
            <a:endParaRPr lang="en-GB"/>
          </a:p>
        </p:txBody>
      </p:sp>
      <p:sp>
        <p:nvSpPr>
          <p:cNvPr id="47" name="Text 45"/>
          <p:cNvSpPr txBox="1"/>
          <p:nvPr/>
        </p:nvSpPr>
        <p:spPr>
          <a:xfrm>
            <a:off x="548640" y="54406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1</a:t>
            </a:r>
            <a:endParaRPr lang="en-US" sz="1500" dirty="0"/>
          </a:p>
        </p:txBody>
      </p:sp>
      <p:sp>
        <p:nvSpPr>
          <p:cNvPr id="48" name="level 1 cell"/>
          <p:cNvSpPr/>
          <p:nvPr/>
        </p:nvSpPr>
        <p:spPr>
          <a:xfrm>
            <a:off x="1801368" y="5440680"/>
            <a:ext cx="7488936" cy="566928"/>
          </a:xfrm>
          <a:prstGeom prst="roundRect">
            <a:avLst>
              <a:gd name="adj" fmla="val 12903"/>
            </a:avLst>
          </a:prstGeom>
          <a:solidFill>
            <a:srgbClr val="FFFFFF"/>
          </a:solidFill>
          <a:ln w="9525">
            <a:solidFill>
              <a:srgbClr val="C9D3DE"/>
            </a:solidFill>
            <a:prstDash val="solid"/>
          </a:ln>
        </p:spPr>
        <p:txBody>
          <a:bodyPr/>
          <a:lstStyle/>
          <a:p>
            <a:endParaRPr lang="en-GB" sz="1600"/>
          </a:p>
        </p:txBody>
      </p:sp>
      <p:sp>
        <p:nvSpPr>
          <p:cNvPr id="49" name="Text 47"/>
          <p:cNvSpPr txBox="1"/>
          <p:nvPr/>
        </p:nvSpPr>
        <p:spPr>
          <a:xfrm>
            <a:off x="1892808" y="5440680"/>
            <a:ext cx="7306056" cy="566928"/>
          </a:xfrm>
          <a:prstGeom prst="rect">
            <a:avLst/>
          </a:prstGeom>
          <a:noFill/>
          <a:ln/>
        </p:spPr>
        <p:txBody>
          <a:bodyPr wrap="square" lIns="0" tIns="0" rIns="0" bIns="0" rtlCol="0" anchor="ctr"/>
          <a:lstStyle/>
          <a:p>
            <a:pPr marL="0" indent="0" algn="ctr">
              <a:buNone/>
            </a:pPr>
            <a:r>
              <a:rPr lang="en-US" sz="1600" dirty="0">
                <a:solidFill>
                  <a:srgbClr val="0B2A4A"/>
                </a:solidFill>
                <a:latin typeface="Arial" pitchFamily="34" charset="0"/>
                <a:ea typeface="Arial" pitchFamily="34" charset="-122"/>
                <a:cs typeface="Arial" pitchFamily="34" charset="-120"/>
              </a:rPr>
              <a:t>GCSEs at grades 1–3</a:t>
            </a:r>
            <a:endParaRPr lang="en-US" sz="1600" dirty="0"/>
          </a:p>
        </p:txBody>
      </p:sp>
      <p:sp>
        <p:nvSpPr>
          <p:cNvPr id="50" name="callout"/>
          <p:cNvSpPr/>
          <p:nvPr/>
        </p:nvSpPr>
        <p:spPr>
          <a:xfrm>
            <a:off x="9555480" y="1783080"/>
            <a:ext cx="2084832" cy="2514600"/>
          </a:xfrm>
          <a:prstGeom prst="roundRect">
            <a:avLst>
              <a:gd name="adj" fmla="val 5263"/>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51" name="callout circle"/>
          <p:cNvSpPr/>
          <p:nvPr/>
        </p:nvSpPr>
        <p:spPr>
          <a:xfrm>
            <a:off x="10277856" y="19202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52" name="callout icon" descr="preencoded.png"/>
          <p:cNvPicPr>
            <a:picLocks noChangeAspect="1"/>
          </p:cNvPicPr>
          <p:nvPr/>
        </p:nvPicPr>
        <p:blipFill>
          <a:blip r:embed="rId3"/>
          <a:stretch>
            <a:fillRect/>
          </a:stretch>
        </p:blipFill>
        <p:spPr>
          <a:xfrm>
            <a:off x="10431475" y="2073859"/>
            <a:ext cx="332842" cy="332842"/>
          </a:xfrm>
          <a:prstGeom prst="rect">
            <a:avLst/>
          </a:prstGeom>
        </p:spPr>
      </p:pic>
      <p:sp>
        <p:nvSpPr>
          <p:cNvPr id="53" name="Text 50"/>
          <p:cNvSpPr txBox="1"/>
          <p:nvPr/>
        </p:nvSpPr>
        <p:spPr>
          <a:xfrm>
            <a:off x="9692640" y="2651760"/>
            <a:ext cx="1810512" cy="1554480"/>
          </a:xfrm>
          <a:prstGeom prst="rect">
            <a:avLst/>
          </a:prstGeom>
          <a:noFill/>
          <a:ln/>
        </p:spPr>
        <p:txBody>
          <a:bodyPr wrap="square" lIns="0" tIns="0" rIns="0" bIns="0" rtlCol="0" anchor="t"/>
          <a:lstStyle/>
          <a:p>
            <a:pPr marL="0" indent="0" algn="ctr">
              <a:buNone/>
            </a:pPr>
            <a:r>
              <a:rPr lang="en-US" sz="1500" b="1" dirty="0">
                <a:solidFill>
                  <a:srgbClr val="FFFFFF"/>
                </a:solidFill>
                <a:latin typeface="Arial" pitchFamily="34" charset="0"/>
                <a:ea typeface="Arial" pitchFamily="34" charset="-122"/>
                <a:cs typeface="Arial" pitchFamily="34" charset="-120"/>
              </a:rPr>
              <a:t>Your choices after GCSEs are mostly at Levels 2 and 3.</a:t>
            </a:r>
            <a:endParaRPr lang="en-US" sz="1500" dirty="0"/>
          </a:p>
        </p:txBody>
      </p:sp>
      <p:sp>
        <p:nvSpPr>
          <p:cNvPr id="54" name="explore more"/>
          <p:cNvSpPr/>
          <p:nvPr/>
        </p:nvSpPr>
        <p:spPr>
          <a:xfrm>
            <a:off x="9555480" y="4434840"/>
            <a:ext cx="2084832"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5" name="Text 52"/>
          <p:cNvSpPr txBox="1"/>
          <p:nvPr/>
        </p:nvSpPr>
        <p:spPr>
          <a:xfrm>
            <a:off x="9692640" y="4526280"/>
            <a:ext cx="1810512" cy="141732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See every level, up to Level 8:</a:t>
            </a:r>
            <a:endParaRPr lang="en-US" sz="1200" dirty="0"/>
          </a:p>
          <a:p>
            <a:pPr marL="0" indent="0">
              <a:buNone/>
            </a:pPr>
            <a:r>
              <a:rPr lang="en-US" sz="1200" dirty="0">
                <a:solidFill>
                  <a:srgbClr val="0B2A4A"/>
                </a:solidFill>
                <a:latin typeface="Arial" pitchFamily="34" charset="0"/>
                <a:ea typeface="Arial" pitchFamily="34" charset="-122"/>
                <a:cs typeface="Arial" pitchFamily="34" charset="-120"/>
              </a:rPr>
              <a:t>Tools › Qualification Ladder on </a:t>
            </a:r>
            <a:r>
              <a:rPr lang="en-US" sz="1200" b="1" dirty="0">
                <a:solidFill>
                  <a:srgbClr val="0072BA"/>
                </a:solidFill>
                <a:latin typeface="Arial" pitchFamily="34" charset="0"/>
                <a:ea typeface="Arial" pitchFamily="34" charset="-122"/>
                <a:cs typeface="Arial" pitchFamily="34" charset="-120"/>
              </a:rPr>
              <a:t>nextstepsready.org.uk</a:t>
            </a:r>
            <a:endParaRPr lang="en-US" sz="1200" dirty="0"/>
          </a:p>
        </p:txBody>
      </p:sp>
      <p:sp>
        <p:nvSpPr>
          <p:cNvPr id="5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ppt_x"/>
                                          </p:val>
                                        </p:tav>
                                        <p:tav tm="100000">
                                          <p:val>
                                            <p:strVal val="#ppt_x"/>
                                          </p:val>
                                        </p:tav>
                                      </p:tavLst>
                                    </p:anim>
                                    <p:anim calcmode="lin" valueType="num">
                                      <p:cBhvr additive="base">
                                        <p:cTn id="52" dur="500" fill="hold"/>
                                        <p:tgtEl>
                                          <p:spTgt spid="2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ppt_x"/>
                                          </p:val>
                                        </p:tav>
                                        <p:tav tm="100000">
                                          <p:val>
                                            <p:strVal val="#ppt_x"/>
                                          </p:val>
                                        </p:tav>
                                      </p:tavLst>
                                    </p:anim>
                                    <p:anim calcmode="lin" valueType="num">
                                      <p:cBhvr additive="base">
                                        <p:cTn id="56" dur="500" fill="hold"/>
                                        <p:tgtEl>
                                          <p:spTgt spid="2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ppt_x"/>
                                          </p:val>
                                        </p:tav>
                                        <p:tav tm="100000">
                                          <p:val>
                                            <p:strVal val="#ppt_x"/>
                                          </p:val>
                                        </p:tav>
                                      </p:tavLst>
                                    </p:anim>
                                    <p:anim calcmode="lin" valueType="num">
                                      <p:cBhvr additive="base">
                                        <p:cTn id="6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animBg="1"/>
      <p:bldP spid="17" grpId="0" animBg="1"/>
      <p:bldP spid="18" grpId="0" animBg="1"/>
      <p:bldP spid="19" grpId="0" animBg="1"/>
      <p:bldP spid="20" grpId="0" animBg="1"/>
      <p:bldP spid="21" grpId="0" animBg="1"/>
      <p:bldP spid="24" grpId="0" animBg="1"/>
      <p:bldP spid="25" grpId="0" animBg="1"/>
      <p:bldP spid="26" grpId="0" animBg="1"/>
      <p:bldP spid="27" grpId="0" animBg="1"/>
      <p:bldP spid="28"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 experience helps you choose</a:t>
            </a:r>
            <a:endParaRPr lang="en-US" sz="3200" dirty="0"/>
          </a:p>
        </p:txBody>
      </p:sp>
      <p:sp>
        <p:nvSpPr>
          <p:cNvPr id="3" name="Year 10 work experience"/>
          <p:cNvSpPr/>
          <p:nvPr/>
        </p:nvSpPr>
        <p:spPr>
          <a:xfrm>
            <a:off x="731520" y="1463040"/>
            <a:ext cx="1920240" cy="1920240"/>
          </a:xfrm>
          <a:prstGeom prst="ellipse">
            <a:avLst/>
          </a:prstGeom>
          <a:solidFill>
            <a:srgbClr val="5F295F"/>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68680" y="1463040"/>
            <a:ext cx="1645920" cy="192024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Year 10 work experience</a:t>
            </a:r>
            <a:endParaRPr lang="en-US" sz="1700" dirty="0"/>
          </a:p>
        </p:txBody>
      </p:sp>
      <p:pic>
        <p:nvPicPr>
          <p:cNvPr id="5" name="arrow" descr="preencoded.png"/>
          <p:cNvPicPr>
            <a:picLocks noChangeAspect="1"/>
          </p:cNvPicPr>
          <p:nvPr/>
        </p:nvPicPr>
        <p:blipFill>
          <a:blip r:embed="rId3"/>
          <a:stretch>
            <a:fillRect/>
          </a:stretch>
        </p:blipFill>
        <p:spPr>
          <a:xfrm>
            <a:off x="2697480" y="2514600"/>
            <a:ext cx="457200" cy="457200"/>
          </a:xfrm>
          <a:prstGeom prst="rect">
            <a:avLst/>
          </a:prstGeom>
        </p:spPr>
      </p:pic>
      <p:sp>
        <p:nvSpPr>
          <p:cNvPr id="6" name="Choosing post-16"/>
          <p:cNvSpPr/>
          <p:nvPr/>
        </p:nvSpPr>
        <p:spPr>
          <a:xfrm>
            <a:off x="3246120" y="2377440"/>
            <a:ext cx="1920240" cy="1920240"/>
          </a:xfrm>
          <a:prstGeom prst="ellipse">
            <a:avLst/>
          </a:prstGeom>
          <a:solidFill>
            <a:srgbClr val="00CCCC"/>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4"/>
          <p:cNvSpPr txBox="1"/>
          <p:nvPr/>
        </p:nvSpPr>
        <p:spPr>
          <a:xfrm>
            <a:off x="3383280" y="2377440"/>
            <a:ext cx="1645920" cy="192024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Choosing</a:t>
            </a:r>
            <a:endParaRPr lang="en-US" sz="1700" dirty="0"/>
          </a:p>
          <a:p>
            <a:pPr marL="0" indent="0" algn="ctr">
              <a:buNone/>
            </a:pPr>
            <a:r>
              <a:rPr lang="en-US" sz="1700" b="1" dirty="0">
                <a:solidFill>
                  <a:srgbClr val="0B2A4A"/>
                </a:solidFill>
                <a:latin typeface="Arial" pitchFamily="34" charset="0"/>
                <a:ea typeface="Arial" pitchFamily="34" charset="-122"/>
                <a:cs typeface="Arial" pitchFamily="34" charset="-120"/>
              </a:rPr>
              <a:t>post-16</a:t>
            </a:r>
            <a:endParaRPr lang="en-US" sz="1700" dirty="0"/>
          </a:p>
        </p:txBody>
      </p:sp>
      <p:pic>
        <p:nvPicPr>
          <p:cNvPr id="8" name="arrow" descr="preencoded.png"/>
          <p:cNvPicPr>
            <a:picLocks noChangeAspect="1"/>
          </p:cNvPicPr>
          <p:nvPr/>
        </p:nvPicPr>
        <p:blipFill>
          <a:blip r:embed="rId3"/>
          <a:stretch>
            <a:fillRect/>
          </a:stretch>
        </p:blipFill>
        <p:spPr>
          <a:xfrm>
            <a:off x="5212080" y="3429000"/>
            <a:ext cx="457200" cy="457200"/>
          </a:xfrm>
          <a:prstGeom prst="rect">
            <a:avLst/>
          </a:prstGeom>
        </p:spPr>
      </p:pic>
      <p:sp>
        <p:nvSpPr>
          <p:cNvPr id="9" name="Choosing post-18"/>
          <p:cNvSpPr/>
          <p:nvPr/>
        </p:nvSpPr>
        <p:spPr>
          <a:xfrm>
            <a:off x="5760720" y="3291840"/>
            <a:ext cx="1920240" cy="1920240"/>
          </a:xfrm>
          <a:prstGeom prst="ellipse">
            <a:avLst/>
          </a:prstGeom>
          <a:solidFill>
            <a:srgbClr val="FF6600"/>
          </a:solidFill>
          <a:ln w="381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6"/>
          <p:cNvSpPr txBox="1"/>
          <p:nvPr/>
        </p:nvSpPr>
        <p:spPr>
          <a:xfrm>
            <a:off x="5897880" y="3291840"/>
            <a:ext cx="1645920" cy="1920240"/>
          </a:xfrm>
          <a:prstGeom prst="rect">
            <a:avLst/>
          </a:prstGeom>
          <a:noFill/>
          <a:ln/>
        </p:spPr>
        <p:txBody>
          <a:bodyPr wrap="square" lIns="0" tIns="0" rIns="0" bIns="0"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Choosing</a:t>
            </a:r>
            <a:endParaRPr lang="en-US" sz="1700" dirty="0"/>
          </a:p>
          <a:p>
            <a:pPr marL="0" indent="0" algn="ctr">
              <a:buNone/>
            </a:pPr>
            <a:r>
              <a:rPr lang="en-US" sz="1700" b="1" dirty="0">
                <a:solidFill>
                  <a:srgbClr val="FFFFFF"/>
                </a:solidFill>
                <a:latin typeface="Arial" pitchFamily="34" charset="0"/>
                <a:ea typeface="Arial" pitchFamily="34" charset="-122"/>
                <a:cs typeface="Arial" pitchFamily="34" charset="-120"/>
              </a:rPr>
              <a:t>post-18</a:t>
            </a:r>
            <a:endParaRPr lang="en-US" sz="1700" dirty="0"/>
          </a:p>
        </p:txBody>
      </p:sp>
      <p:pic>
        <p:nvPicPr>
          <p:cNvPr id="11" name="Hairdresser" descr="Hairdresser"/>
          <p:cNvPicPr>
            <a:picLocks noChangeAspect="1"/>
          </p:cNvPicPr>
          <p:nvPr/>
        </p:nvPicPr>
        <p:blipFill>
          <a:blip r:embed="rId4"/>
          <a:srcRect/>
          <a:stretch/>
        </p:blipFill>
        <p:spPr>
          <a:xfrm>
            <a:off x="8229600" y="1463040"/>
            <a:ext cx="1627632" cy="1691640"/>
          </a:xfrm>
          <a:prstGeom prst="rect">
            <a:avLst/>
          </a:prstGeom>
        </p:spPr>
      </p:pic>
      <p:pic>
        <p:nvPicPr>
          <p:cNvPr id="12" name="Nursery worker" descr="Nursery worker"/>
          <p:cNvPicPr>
            <a:picLocks noChangeAspect="1"/>
          </p:cNvPicPr>
          <p:nvPr/>
        </p:nvPicPr>
        <p:blipFill>
          <a:blip r:embed="rId5"/>
          <a:srcRect/>
          <a:stretch/>
        </p:blipFill>
        <p:spPr>
          <a:xfrm>
            <a:off x="9966960" y="1463040"/>
            <a:ext cx="1627632" cy="1691640"/>
          </a:xfrm>
          <a:prstGeom prst="rect">
            <a:avLst/>
          </a:prstGeom>
        </p:spPr>
      </p:pic>
      <p:pic>
        <p:nvPicPr>
          <p:cNvPr id="13" name="Retail" descr="Retail"/>
          <p:cNvPicPr>
            <a:picLocks noChangeAspect="1"/>
          </p:cNvPicPr>
          <p:nvPr/>
        </p:nvPicPr>
        <p:blipFill>
          <a:blip r:embed="rId6"/>
          <a:srcRect/>
          <a:stretch/>
        </p:blipFill>
        <p:spPr>
          <a:xfrm>
            <a:off x="8229600" y="3291840"/>
            <a:ext cx="1627632" cy="1691640"/>
          </a:xfrm>
          <a:prstGeom prst="rect">
            <a:avLst/>
          </a:prstGeom>
        </p:spPr>
      </p:pic>
      <p:pic>
        <p:nvPicPr>
          <p:cNvPr id="14" name="Engineering" descr="Engineering"/>
          <p:cNvPicPr>
            <a:picLocks noChangeAspect="1"/>
          </p:cNvPicPr>
          <p:nvPr/>
        </p:nvPicPr>
        <p:blipFill>
          <a:blip r:embed="rId7"/>
          <a:srcRect/>
          <a:stretch/>
        </p:blipFill>
        <p:spPr>
          <a:xfrm>
            <a:off x="9966960" y="3291840"/>
            <a:ext cx="1627632" cy="1691640"/>
          </a:xfrm>
          <a:prstGeom prst="rect">
            <a:avLst/>
          </a:prstGeom>
        </p:spPr>
      </p:pic>
      <p:sp>
        <p:nvSpPr>
          <p:cNvPr id="15"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6" name="question circle"/>
          <p:cNvSpPr/>
          <p:nvPr/>
        </p:nvSpPr>
        <p:spPr>
          <a:xfrm>
            <a:off x="731520" y="554583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17" name="question icon" descr="preencoded.png"/>
          <p:cNvPicPr>
            <a:picLocks noChangeAspect="1"/>
          </p:cNvPicPr>
          <p:nvPr/>
        </p:nvPicPr>
        <p:blipFill>
          <a:blip r:embed="rId8"/>
          <a:stretch>
            <a:fillRect/>
          </a:stretch>
        </p:blipFill>
        <p:spPr>
          <a:xfrm>
            <a:off x="845637" y="5659953"/>
            <a:ext cx="247254" cy="247254"/>
          </a:xfrm>
          <a:prstGeom prst="rect">
            <a:avLst/>
          </a:prstGeom>
        </p:spPr>
      </p:pic>
      <p:sp>
        <p:nvSpPr>
          <p:cNvPr id="18" name="Text 9"/>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Work experience can help you decide on future courses and jobs.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Why do work experience?</a:t>
            </a:r>
            <a:endParaRPr lang="en-US" sz="3200" dirty="0"/>
          </a:p>
        </p:txBody>
      </p:sp>
      <p:sp>
        <p:nvSpPr>
          <p:cNvPr id="3" name="To find out about a company"/>
          <p:cNvSpPr/>
          <p:nvPr/>
        </p:nvSpPr>
        <p:spPr>
          <a:xfrm>
            <a:off x="548640" y="1463040"/>
            <a:ext cx="5440680" cy="1783080"/>
          </a:xfrm>
          <a:prstGeom prst="roundRect">
            <a:avLst>
              <a:gd name="adj" fmla="val 6154"/>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4" name="To find out about a company circle"/>
          <p:cNvSpPr/>
          <p:nvPr/>
        </p:nvSpPr>
        <p:spPr>
          <a:xfrm>
            <a:off x="868680" y="1874520"/>
            <a:ext cx="960120" cy="960120"/>
          </a:xfrm>
          <a:prstGeom prst="ellipse">
            <a:avLst/>
          </a:prstGeom>
          <a:solidFill>
            <a:srgbClr val="0072BA"/>
          </a:solidFill>
          <a:ln w="12700">
            <a:solidFill>
              <a:srgbClr val="0072BA"/>
            </a:solidFill>
            <a:prstDash val="solid"/>
          </a:ln>
        </p:spPr>
        <p:txBody>
          <a:bodyPr/>
          <a:lstStyle/>
          <a:p>
            <a:endParaRPr lang="en-GB"/>
          </a:p>
        </p:txBody>
      </p:sp>
      <p:pic>
        <p:nvPicPr>
          <p:cNvPr id="5" name="To find out about a company icon" descr="preencoded.png"/>
          <p:cNvPicPr>
            <a:picLocks noChangeAspect="1"/>
          </p:cNvPicPr>
          <p:nvPr/>
        </p:nvPicPr>
        <p:blipFill>
          <a:blip r:embed="rId3"/>
          <a:stretch>
            <a:fillRect/>
          </a:stretch>
        </p:blipFill>
        <p:spPr>
          <a:xfrm>
            <a:off x="1099109" y="2104949"/>
            <a:ext cx="499262" cy="499262"/>
          </a:xfrm>
          <a:prstGeom prst="rect">
            <a:avLst/>
          </a:prstGeom>
        </p:spPr>
      </p:pic>
      <p:sp>
        <p:nvSpPr>
          <p:cNvPr id="6" name="Text 3"/>
          <p:cNvSpPr txBox="1"/>
          <p:nvPr/>
        </p:nvSpPr>
        <p:spPr>
          <a:xfrm>
            <a:off x="2103120" y="146304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find out about a company</a:t>
            </a:r>
            <a:endParaRPr lang="en-US" sz="2400" dirty="0"/>
          </a:p>
        </p:txBody>
      </p:sp>
      <p:sp>
        <p:nvSpPr>
          <p:cNvPr id="7" name="To learn and practise skills"/>
          <p:cNvSpPr/>
          <p:nvPr/>
        </p:nvSpPr>
        <p:spPr>
          <a:xfrm>
            <a:off x="6199632" y="1463040"/>
            <a:ext cx="5440680" cy="1783080"/>
          </a:xfrm>
          <a:prstGeom prst="roundRect">
            <a:avLst>
              <a:gd name="adj" fmla="val 6154"/>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8" name="To learn and practise skills circle"/>
          <p:cNvSpPr/>
          <p:nvPr/>
        </p:nvSpPr>
        <p:spPr>
          <a:xfrm>
            <a:off x="6519672" y="1874520"/>
            <a:ext cx="960120" cy="960120"/>
          </a:xfrm>
          <a:prstGeom prst="ellipse">
            <a:avLst/>
          </a:prstGeom>
          <a:solidFill>
            <a:srgbClr val="007A43"/>
          </a:solidFill>
          <a:ln w="12700">
            <a:solidFill>
              <a:srgbClr val="007A43"/>
            </a:solidFill>
            <a:prstDash val="solid"/>
          </a:ln>
        </p:spPr>
        <p:txBody>
          <a:bodyPr/>
          <a:lstStyle/>
          <a:p>
            <a:endParaRPr lang="en-GB"/>
          </a:p>
        </p:txBody>
      </p:sp>
      <p:pic>
        <p:nvPicPr>
          <p:cNvPr id="9" name="To learn and practise skills icon" descr="preencoded.png"/>
          <p:cNvPicPr>
            <a:picLocks noChangeAspect="1"/>
          </p:cNvPicPr>
          <p:nvPr/>
        </p:nvPicPr>
        <p:blipFill>
          <a:blip r:embed="rId4"/>
          <a:stretch>
            <a:fillRect/>
          </a:stretch>
        </p:blipFill>
        <p:spPr>
          <a:xfrm>
            <a:off x="6750101" y="2104949"/>
            <a:ext cx="499262" cy="499262"/>
          </a:xfrm>
          <a:prstGeom prst="rect">
            <a:avLst/>
          </a:prstGeom>
        </p:spPr>
      </p:pic>
      <p:sp>
        <p:nvSpPr>
          <p:cNvPr id="10" name="Text 6"/>
          <p:cNvSpPr txBox="1"/>
          <p:nvPr/>
        </p:nvSpPr>
        <p:spPr>
          <a:xfrm>
            <a:off x="7754112" y="146304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learn and practise skills</a:t>
            </a:r>
            <a:endParaRPr lang="en-US" sz="2400" dirty="0"/>
          </a:p>
        </p:txBody>
      </p:sp>
      <p:sp>
        <p:nvSpPr>
          <p:cNvPr id="11" name="To try out a job role"/>
          <p:cNvSpPr/>
          <p:nvPr/>
        </p:nvSpPr>
        <p:spPr>
          <a:xfrm>
            <a:off x="548640" y="3474720"/>
            <a:ext cx="5440680" cy="1783080"/>
          </a:xfrm>
          <a:prstGeom prst="roundRect">
            <a:avLst>
              <a:gd name="adj" fmla="val 6154"/>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12" name="To try out a job role circle"/>
          <p:cNvSpPr/>
          <p:nvPr/>
        </p:nvSpPr>
        <p:spPr>
          <a:xfrm>
            <a:off x="868680" y="3886200"/>
            <a:ext cx="960120" cy="960120"/>
          </a:xfrm>
          <a:prstGeom prst="ellipse">
            <a:avLst/>
          </a:prstGeom>
          <a:solidFill>
            <a:srgbClr val="5F295F"/>
          </a:solidFill>
          <a:ln w="12700">
            <a:solidFill>
              <a:srgbClr val="5F295F"/>
            </a:solidFill>
            <a:prstDash val="solid"/>
          </a:ln>
        </p:spPr>
        <p:txBody>
          <a:bodyPr/>
          <a:lstStyle/>
          <a:p>
            <a:endParaRPr lang="en-GB"/>
          </a:p>
        </p:txBody>
      </p:sp>
      <p:pic>
        <p:nvPicPr>
          <p:cNvPr id="13" name="To try out a job role icon" descr="preencoded.png"/>
          <p:cNvPicPr>
            <a:picLocks noChangeAspect="1"/>
          </p:cNvPicPr>
          <p:nvPr/>
        </p:nvPicPr>
        <p:blipFill>
          <a:blip r:embed="rId5"/>
          <a:stretch>
            <a:fillRect/>
          </a:stretch>
        </p:blipFill>
        <p:spPr>
          <a:xfrm>
            <a:off x="1099109" y="4116629"/>
            <a:ext cx="499262" cy="499262"/>
          </a:xfrm>
          <a:prstGeom prst="rect">
            <a:avLst/>
          </a:prstGeom>
        </p:spPr>
      </p:pic>
      <p:sp>
        <p:nvSpPr>
          <p:cNvPr id="14" name="Text 9"/>
          <p:cNvSpPr txBox="1"/>
          <p:nvPr/>
        </p:nvSpPr>
        <p:spPr>
          <a:xfrm>
            <a:off x="2103120" y="347472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try out a job role</a:t>
            </a:r>
            <a:endParaRPr lang="en-US" sz="2400" dirty="0"/>
          </a:p>
        </p:txBody>
      </p:sp>
      <p:sp>
        <p:nvSpPr>
          <p:cNvPr id="15" name="To be seen as a future worker"/>
          <p:cNvSpPr/>
          <p:nvPr/>
        </p:nvSpPr>
        <p:spPr>
          <a:xfrm>
            <a:off x="6199632" y="3474720"/>
            <a:ext cx="5440680" cy="1783080"/>
          </a:xfrm>
          <a:prstGeom prst="roundRect">
            <a:avLst>
              <a:gd name="adj" fmla="val 6154"/>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6" name="To be seen as a future worker circle"/>
          <p:cNvSpPr/>
          <p:nvPr/>
        </p:nvSpPr>
        <p:spPr>
          <a:xfrm>
            <a:off x="6519672" y="3886200"/>
            <a:ext cx="960120" cy="960120"/>
          </a:xfrm>
          <a:prstGeom prst="ellipse">
            <a:avLst/>
          </a:prstGeom>
          <a:solidFill>
            <a:srgbClr val="B07D00"/>
          </a:solidFill>
          <a:ln w="12700">
            <a:solidFill>
              <a:srgbClr val="B07D00"/>
            </a:solidFill>
            <a:prstDash val="solid"/>
          </a:ln>
        </p:spPr>
        <p:txBody>
          <a:bodyPr/>
          <a:lstStyle/>
          <a:p>
            <a:endParaRPr lang="en-GB"/>
          </a:p>
        </p:txBody>
      </p:sp>
      <p:pic>
        <p:nvPicPr>
          <p:cNvPr id="17" name="To be seen as a future worker icon" descr="preencoded.png"/>
          <p:cNvPicPr>
            <a:picLocks noChangeAspect="1"/>
          </p:cNvPicPr>
          <p:nvPr/>
        </p:nvPicPr>
        <p:blipFill>
          <a:blip r:embed="rId6"/>
          <a:stretch>
            <a:fillRect/>
          </a:stretch>
        </p:blipFill>
        <p:spPr>
          <a:xfrm>
            <a:off x="6750101" y="4116629"/>
            <a:ext cx="499262" cy="499262"/>
          </a:xfrm>
          <a:prstGeom prst="rect">
            <a:avLst/>
          </a:prstGeom>
        </p:spPr>
      </p:pic>
      <p:sp>
        <p:nvSpPr>
          <p:cNvPr id="18" name="Text 12"/>
          <p:cNvSpPr txBox="1"/>
          <p:nvPr/>
        </p:nvSpPr>
        <p:spPr>
          <a:xfrm>
            <a:off x="7754112" y="3474720"/>
            <a:ext cx="3657600" cy="178308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To be seen as a future worker</a:t>
            </a:r>
            <a:endParaRPr lang="en-US" sz="2400" dirty="0"/>
          </a:p>
        </p:txBody>
      </p:sp>
      <p:sp>
        <p:nvSpPr>
          <p:cNvPr id="19"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0" name="question circle"/>
          <p:cNvSpPr/>
          <p:nvPr/>
        </p:nvSpPr>
        <p:spPr>
          <a:xfrm>
            <a:off x="731520" y="556869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1"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2" name="Text 15"/>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What other reasons can you think of?</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P spid="20"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 experience can help answer…</a:t>
            </a:r>
            <a:endParaRPr lang="en-US" sz="3200" dirty="0"/>
          </a:p>
        </p:txBody>
      </p:sp>
      <p:sp>
        <p:nvSpPr>
          <p:cNvPr id="3" name="question 1"/>
          <p:cNvSpPr/>
          <p:nvPr/>
        </p:nvSpPr>
        <p:spPr>
          <a:xfrm>
            <a:off x="548640" y="146304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p:cNvSpPr/>
          <p:nvPr/>
        </p:nvSpPr>
        <p:spPr>
          <a:xfrm>
            <a:off x="548640" y="1463040"/>
            <a:ext cx="128016" cy="1645920"/>
          </a:xfrm>
          <a:prstGeom prst="rect">
            <a:avLst/>
          </a:prstGeom>
          <a:solidFill>
            <a:srgbClr val="FF6600"/>
          </a:solidFill>
          <a:ln w="12700">
            <a:solidFill>
              <a:srgbClr val="FF6600"/>
            </a:solidFill>
            <a:prstDash val="solid"/>
          </a:ln>
        </p:spPr>
        <p:txBody>
          <a:bodyPr/>
          <a:lstStyle/>
          <a:p>
            <a:endParaRPr lang="en-GB"/>
          </a:p>
        </p:txBody>
      </p:sp>
      <p:sp>
        <p:nvSpPr>
          <p:cNvPr id="5" name="question mark circle"/>
          <p:cNvSpPr/>
          <p:nvPr/>
        </p:nvSpPr>
        <p:spPr>
          <a:xfrm>
            <a:off x="868680" y="1965960"/>
            <a:ext cx="640080" cy="640080"/>
          </a:xfrm>
          <a:prstGeom prst="ellipse">
            <a:avLst/>
          </a:prstGeom>
          <a:solidFill>
            <a:srgbClr val="FF6600"/>
          </a:solidFill>
          <a:ln w="12700">
            <a:solidFill>
              <a:srgbClr val="FF6600"/>
            </a:solidFill>
            <a:prstDash val="solid"/>
          </a:ln>
        </p:spPr>
        <p:txBody>
          <a:bodyPr/>
          <a:lstStyle/>
          <a:p>
            <a:endParaRPr lang="en-GB"/>
          </a:p>
        </p:txBody>
      </p:sp>
      <p:pic>
        <p:nvPicPr>
          <p:cNvPr id="6" name="question mark icon" descr="preencoded.png"/>
          <p:cNvPicPr>
            <a:picLocks noChangeAspect="1"/>
          </p:cNvPicPr>
          <p:nvPr/>
        </p:nvPicPr>
        <p:blipFill>
          <a:blip r:embed="rId3"/>
          <a:stretch>
            <a:fillRect/>
          </a:stretch>
        </p:blipFill>
        <p:spPr>
          <a:xfrm>
            <a:off x="1022299" y="2119579"/>
            <a:ext cx="332842" cy="332842"/>
          </a:xfrm>
          <a:prstGeom prst="rect">
            <a:avLst/>
          </a:prstGeom>
        </p:spPr>
      </p:pic>
      <p:sp>
        <p:nvSpPr>
          <p:cNvPr id="7" name="Text 4"/>
          <p:cNvSpPr txBox="1"/>
          <p:nvPr/>
        </p:nvSpPr>
        <p:spPr>
          <a:xfrm>
            <a:off x="1691640" y="146304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Is this the sort of job I like?</a:t>
            </a:r>
            <a:endParaRPr lang="en-US" sz="1900" dirty="0"/>
          </a:p>
        </p:txBody>
      </p:sp>
      <p:sp>
        <p:nvSpPr>
          <p:cNvPr id="8" name="question 2"/>
          <p:cNvSpPr/>
          <p:nvPr/>
        </p:nvSpPr>
        <p:spPr>
          <a:xfrm>
            <a:off x="4320540" y="146304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accent"/>
          <p:cNvSpPr/>
          <p:nvPr/>
        </p:nvSpPr>
        <p:spPr>
          <a:xfrm>
            <a:off x="4320540" y="1463040"/>
            <a:ext cx="128016" cy="1645920"/>
          </a:xfrm>
          <a:prstGeom prst="rect">
            <a:avLst/>
          </a:prstGeom>
          <a:solidFill>
            <a:srgbClr val="00AF61"/>
          </a:solidFill>
          <a:ln w="12700">
            <a:solidFill>
              <a:srgbClr val="00AF61"/>
            </a:solidFill>
            <a:prstDash val="solid"/>
          </a:ln>
        </p:spPr>
        <p:txBody>
          <a:bodyPr/>
          <a:lstStyle/>
          <a:p>
            <a:endParaRPr lang="en-GB"/>
          </a:p>
        </p:txBody>
      </p:sp>
      <p:sp>
        <p:nvSpPr>
          <p:cNvPr id="10" name="question mark circle"/>
          <p:cNvSpPr/>
          <p:nvPr/>
        </p:nvSpPr>
        <p:spPr>
          <a:xfrm>
            <a:off x="4640580" y="1965960"/>
            <a:ext cx="640080" cy="640080"/>
          </a:xfrm>
          <a:prstGeom prst="ellipse">
            <a:avLst/>
          </a:prstGeom>
          <a:solidFill>
            <a:srgbClr val="00AF61"/>
          </a:solidFill>
          <a:ln w="12700">
            <a:solidFill>
              <a:srgbClr val="00AF61"/>
            </a:solidFill>
            <a:prstDash val="solid"/>
          </a:ln>
        </p:spPr>
        <p:txBody>
          <a:bodyPr/>
          <a:lstStyle/>
          <a:p>
            <a:endParaRPr lang="en-GB"/>
          </a:p>
        </p:txBody>
      </p:sp>
      <p:pic>
        <p:nvPicPr>
          <p:cNvPr id="11" name="question mark icon" descr="preencoded.png"/>
          <p:cNvPicPr>
            <a:picLocks noChangeAspect="1"/>
          </p:cNvPicPr>
          <p:nvPr/>
        </p:nvPicPr>
        <p:blipFill>
          <a:blip r:embed="rId3"/>
          <a:stretch>
            <a:fillRect/>
          </a:stretch>
        </p:blipFill>
        <p:spPr>
          <a:xfrm>
            <a:off x="4794199" y="2119579"/>
            <a:ext cx="332842" cy="332842"/>
          </a:xfrm>
          <a:prstGeom prst="rect">
            <a:avLst/>
          </a:prstGeom>
        </p:spPr>
      </p:pic>
      <p:sp>
        <p:nvSpPr>
          <p:cNvPr id="12" name="Text 8"/>
          <p:cNvSpPr txBox="1"/>
          <p:nvPr/>
        </p:nvSpPr>
        <p:spPr>
          <a:xfrm>
            <a:off x="5463540" y="146304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What skills will I need to do it?</a:t>
            </a:r>
            <a:endParaRPr lang="en-US" sz="1900" dirty="0"/>
          </a:p>
        </p:txBody>
      </p:sp>
      <p:sp>
        <p:nvSpPr>
          <p:cNvPr id="13" name="question 3"/>
          <p:cNvSpPr/>
          <p:nvPr/>
        </p:nvSpPr>
        <p:spPr>
          <a:xfrm>
            <a:off x="8092440" y="146304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4" name="accent"/>
          <p:cNvSpPr/>
          <p:nvPr/>
        </p:nvSpPr>
        <p:spPr>
          <a:xfrm>
            <a:off x="8092440" y="1463040"/>
            <a:ext cx="128016" cy="1645920"/>
          </a:xfrm>
          <a:prstGeom prst="rect">
            <a:avLst/>
          </a:prstGeom>
          <a:solidFill>
            <a:srgbClr val="00CCCC"/>
          </a:solidFill>
          <a:ln w="12700">
            <a:solidFill>
              <a:srgbClr val="00CCCC"/>
            </a:solidFill>
            <a:prstDash val="solid"/>
          </a:ln>
        </p:spPr>
        <p:txBody>
          <a:bodyPr/>
          <a:lstStyle/>
          <a:p>
            <a:endParaRPr lang="en-GB"/>
          </a:p>
        </p:txBody>
      </p:sp>
      <p:sp>
        <p:nvSpPr>
          <p:cNvPr id="15" name="question mark circle"/>
          <p:cNvSpPr/>
          <p:nvPr/>
        </p:nvSpPr>
        <p:spPr>
          <a:xfrm>
            <a:off x="8412480" y="1965960"/>
            <a:ext cx="640080" cy="640080"/>
          </a:xfrm>
          <a:prstGeom prst="ellipse">
            <a:avLst/>
          </a:prstGeom>
          <a:solidFill>
            <a:srgbClr val="00CCCC"/>
          </a:solidFill>
          <a:ln w="12700">
            <a:solidFill>
              <a:srgbClr val="00CCCC"/>
            </a:solidFill>
            <a:prstDash val="solid"/>
          </a:ln>
        </p:spPr>
        <p:txBody>
          <a:bodyPr/>
          <a:lstStyle/>
          <a:p>
            <a:endParaRPr lang="en-GB"/>
          </a:p>
        </p:txBody>
      </p:sp>
      <p:pic>
        <p:nvPicPr>
          <p:cNvPr id="16" name="question mark icon" descr="preencoded.png"/>
          <p:cNvPicPr>
            <a:picLocks noChangeAspect="1"/>
          </p:cNvPicPr>
          <p:nvPr/>
        </p:nvPicPr>
        <p:blipFill>
          <a:blip r:embed="rId3"/>
          <a:stretch>
            <a:fillRect/>
          </a:stretch>
        </p:blipFill>
        <p:spPr>
          <a:xfrm>
            <a:off x="8566099" y="2119579"/>
            <a:ext cx="332842" cy="332842"/>
          </a:xfrm>
          <a:prstGeom prst="rect">
            <a:avLst/>
          </a:prstGeom>
        </p:spPr>
      </p:pic>
      <p:sp>
        <p:nvSpPr>
          <p:cNvPr id="17" name="Text 12"/>
          <p:cNvSpPr txBox="1"/>
          <p:nvPr/>
        </p:nvSpPr>
        <p:spPr>
          <a:xfrm>
            <a:off x="9235440" y="146304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What is the best way to talk to a boss?</a:t>
            </a:r>
            <a:endParaRPr lang="en-US" sz="1900" dirty="0"/>
          </a:p>
        </p:txBody>
      </p:sp>
      <p:sp>
        <p:nvSpPr>
          <p:cNvPr id="18" name="question 4"/>
          <p:cNvSpPr/>
          <p:nvPr/>
        </p:nvSpPr>
        <p:spPr>
          <a:xfrm>
            <a:off x="548640" y="333756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9" name="accent"/>
          <p:cNvSpPr/>
          <p:nvPr/>
        </p:nvSpPr>
        <p:spPr>
          <a:xfrm>
            <a:off x="548640" y="3337560"/>
            <a:ext cx="128016" cy="1645920"/>
          </a:xfrm>
          <a:prstGeom prst="rect">
            <a:avLst/>
          </a:prstGeom>
          <a:solidFill>
            <a:srgbClr val="0072BA"/>
          </a:solidFill>
          <a:ln w="12700">
            <a:solidFill>
              <a:srgbClr val="0072BA"/>
            </a:solidFill>
            <a:prstDash val="solid"/>
          </a:ln>
        </p:spPr>
        <p:txBody>
          <a:bodyPr/>
          <a:lstStyle/>
          <a:p>
            <a:endParaRPr lang="en-GB"/>
          </a:p>
        </p:txBody>
      </p:sp>
      <p:sp>
        <p:nvSpPr>
          <p:cNvPr id="20" name="question mark circle"/>
          <p:cNvSpPr/>
          <p:nvPr/>
        </p:nvSpPr>
        <p:spPr>
          <a:xfrm>
            <a:off x="868680" y="3840480"/>
            <a:ext cx="640080" cy="640080"/>
          </a:xfrm>
          <a:prstGeom prst="ellipse">
            <a:avLst/>
          </a:prstGeom>
          <a:solidFill>
            <a:srgbClr val="0072BA"/>
          </a:solidFill>
          <a:ln w="12700">
            <a:solidFill>
              <a:srgbClr val="0072BA"/>
            </a:solidFill>
            <a:prstDash val="solid"/>
          </a:ln>
        </p:spPr>
        <p:txBody>
          <a:bodyPr/>
          <a:lstStyle/>
          <a:p>
            <a:endParaRPr lang="en-GB"/>
          </a:p>
        </p:txBody>
      </p:sp>
      <p:pic>
        <p:nvPicPr>
          <p:cNvPr id="21" name="question mark icon" descr="preencoded.png"/>
          <p:cNvPicPr>
            <a:picLocks noChangeAspect="1"/>
          </p:cNvPicPr>
          <p:nvPr/>
        </p:nvPicPr>
        <p:blipFill>
          <a:blip r:embed="rId3"/>
          <a:stretch>
            <a:fillRect/>
          </a:stretch>
        </p:blipFill>
        <p:spPr>
          <a:xfrm>
            <a:off x="1022299" y="3994099"/>
            <a:ext cx="332842" cy="332842"/>
          </a:xfrm>
          <a:prstGeom prst="rect">
            <a:avLst/>
          </a:prstGeom>
        </p:spPr>
      </p:pic>
      <p:sp>
        <p:nvSpPr>
          <p:cNvPr id="22" name="Text 16"/>
          <p:cNvSpPr txBox="1"/>
          <p:nvPr/>
        </p:nvSpPr>
        <p:spPr>
          <a:xfrm>
            <a:off x="1691640" y="333756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Do I like the working conditions?</a:t>
            </a:r>
            <a:endParaRPr lang="en-US" sz="1900" dirty="0"/>
          </a:p>
        </p:txBody>
      </p:sp>
      <p:sp>
        <p:nvSpPr>
          <p:cNvPr id="23" name="question 5"/>
          <p:cNvSpPr/>
          <p:nvPr/>
        </p:nvSpPr>
        <p:spPr>
          <a:xfrm>
            <a:off x="4320540" y="333756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accent"/>
          <p:cNvSpPr/>
          <p:nvPr/>
        </p:nvSpPr>
        <p:spPr>
          <a:xfrm>
            <a:off x="4320540" y="3337560"/>
            <a:ext cx="128016" cy="1645920"/>
          </a:xfrm>
          <a:prstGeom prst="rect">
            <a:avLst/>
          </a:prstGeom>
          <a:solidFill>
            <a:srgbClr val="5F295F"/>
          </a:solidFill>
          <a:ln w="12700">
            <a:solidFill>
              <a:srgbClr val="5F295F"/>
            </a:solidFill>
            <a:prstDash val="solid"/>
          </a:ln>
        </p:spPr>
        <p:txBody>
          <a:bodyPr/>
          <a:lstStyle/>
          <a:p>
            <a:endParaRPr lang="en-GB"/>
          </a:p>
        </p:txBody>
      </p:sp>
      <p:sp>
        <p:nvSpPr>
          <p:cNvPr id="25" name="question mark circle"/>
          <p:cNvSpPr/>
          <p:nvPr/>
        </p:nvSpPr>
        <p:spPr>
          <a:xfrm>
            <a:off x="4640580" y="3840480"/>
            <a:ext cx="640080" cy="640080"/>
          </a:xfrm>
          <a:prstGeom prst="ellipse">
            <a:avLst/>
          </a:prstGeom>
          <a:solidFill>
            <a:srgbClr val="5F295F"/>
          </a:solidFill>
          <a:ln w="12700">
            <a:solidFill>
              <a:srgbClr val="5F295F"/>
            </a:solidFill>
            <a:prstDash val="solid"/>
          </a:ln>
        </p:spPr>
        <p:txBody>
          <a:bodyPr/>
          <a:lstStyle/>
          <a:p>
            <a:endParaRPr lang="en-GB"/>
          </a:p>
        </p:txBody>
      </p:sp>
      <p:pic>
        <p:nvPicPr>
          <p:cNvPr id="26" name="question mark icon" descr="preencoded.png"/>
          <p:cNvPicPr>
            <a:picLocks noChangeAspect="1"/>
          </p:cNvPicPr>
          <p:nvPr/>
        </p:nvPicPr>
        <p:blipFill>
          <a:blip r:embed="rId3"/>
          <a:stretch>
            <a:fillRect/>
          </a:stretch>
        </p:blipFill>
        <p:spPr>
          <a:xfrm>
            <a:off x="4794199" y="3994099"/>
            <a:ext cx="332842" cy="332842"/>
          </a:xfrm>
          <a:prstGeom prst="rect">
            <a:avLst/>
          </a:prstGeom>
        </p:spPr>
      </p:pic>
      <p:sp>
        <p:nvSpPr>
          <p:cNvPr id="27" name="Text 20"/>
          <p:cNvSpPr txBox="1"/>
          <p:nvPr/>
        </p:nvSpPr>
        <p:spPr>
          <a:xfrm>
            <a:off x="5463540" y="333756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Could I do this job every day?</a:t>
            </a:r>
            <a:endParaRPr lang="en-US" sz="1900" dirty="0"/>
          </a:p>
        </p:txBody>
      </p:sp>
      <p:sp>
        <p:nvSpPr>
          <p:cNvPr id="28" name="question 6"/>
          <p:cNvSpPr/>
          <p:nvPr/>
        </p:nvSpPr>
        <p:spPr>
          <a:xfrm>
            <a:off x="8092440" y="3337560"/>
            <a:ext cx="3547872" cy="164592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9" name="accent"/>
          <p:cNvSpPr/>
          <p:nvPr/>
        </p:nvSpPr>
        <p:spPr>
          <a:xfrm>
            <a:off x="8092440" y="3337560"/>
            <a:ext cx="128016" cy="1645920"/>
          </a:xfrm>
          <a:prstGeom prst="rect">
            <a:avLst/>
          </a:prstGeom>
          <a:solidFill>
            <a:srgbClr val="C25C8F"/>
          </a:solidFill>
          <a:ln w="12700">
            <a:solidFill>
              <a:srgbClr val="C25C8F"/>
            </a:solidFill>
            <a:prstDash val="solid"/>
          </a:ln>
        </p:spPr>
        <p:txBody>
          <a:bodyPr/>
          <a:lstStyle/>
          <a:p>
            <a:endParaRPr lang="en-GB"/>
          </a:p>
        </p:txBody>
      </p:sp>
      <p:sp>
        <p:nvSpPr>
          <p:cNvPr id="30" name="question mark circle"/>
          <p:cNvSpPr/>
          <p:nvPr/>
        </p:nvSpPr>
        <p:spPr>
          <a:xfrm>
            <a:off x="8412480" y="3840480"/>
            <a:ext cx="640080" cy="640080"/>
          </a:xfrm>
          <a:prstGeom prst="ellipse">
            <a:avLst/>
          </a:prstGeom>
          <a:solidFill>
            <a:srgbClr val="C25C8F"/>
          </a:solidFill>
          <a:ln w="12700">
            <a:solidFill>
              <a:srgbClr val="C25C8F"/>
            </a:solidFill>
            <a:prstDash val="solid"/>
          </a:ln>
        </p:spPr>
        <p:txBody>
          <a:bodyPr/>
          <a:lstStyle/>
          <a:p>
            <a:endParaRPr lang="en-GB"/>
          </a:p>
        </p:txBody>
      </p:sp>
      <p:pic>
        <p:nvPicPr>
          <p:cNvPr id="31" name="question mark icon" descr="preencoded.png"/>
          <p:cNvPicPr>
            <a:picLocks noChangeAspect="1"/>
          </p:cNvPicPr>
          <p:nvPr/>
        </p:nvPicPr>
        <p:blipFill>
          <a:blip r:embed="rId3"/>
          <a:stretch>
            <a:fillRect/>
          </a:stretch>
        </p:blipFill>
        <p:spPr>
          <a:xfrm>
            <a:off x="8566099" y="3994099"/>
            <a:ext cx="332842" cy="332842"/>
          </a:xfrm>
          <a:prstGeom prst="rect">
            <a:avLst/>
          </a:prstGeom>
        </p:spPr>
      </p:pic>
      <p:sp>
        <p:nvSpPr>
          <p:cNvPr id="32" name="Text 24"/>
          <p:cNvSpPr txBox="1"/>
          <p:nvPr/>
        </p:nvSpPr>
        <p:spPr>
          <a:xfrm>
            <a:off x="9235440" y="3337560"/>
            <a:ext cx="2286000" cy="164592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How could I get into this job?</a:t>
            </a:r>
            <a:endParaRPr lang="en-US" sz="1900" dirty="0"/>
          </a:p>
        </p:txBody>
      </p:sp>
      <p:sp>
        <p:nvSpPr>
          <p:cNvPr id="33" name="write down"/>
          <p:cNvSpPr/>
          <p:nvPr/>
        </p:nvSpPr>
        <p:spPr>
          <a:xfrm>
            <a:off x="548640" y="5349240"/>
            <a:ext cx="11091672" cy="777240"/>
          </a:xfrm>
          <a:prstGeom prst="roundRect">
            <a:avLst>
              <a:gd name="adj" fmla="val 14118"/>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34" name="write circle"/>
          <p:cNvSpPr/>
          <p:nvPr/>
        </p:nvSpPr>
        <p:spPr>
          <a:xfrm>
            <a:off x="731520" y="5458968"/>
            <a:ext cx="548640" cy="548640"/>
          </a:xfrm>
          <a:prstGeom prst="ellipse">
            <a:avLst/>
          </a:prstGeom>
          <a:solidFill>
            <a:srgbClr val="004077"/>
          </a:solidFill>
          <a:ln w="12700">
            <a:solidFill>
              <a:srgbClr val="004077"/>
            </a:solidFill>
            <a:prstDash val="solid"/>
          </a:ln>
        </p:spPr>
        <p:txBody>
          <a:bodyPr/>
          <a:lstStyle/>
          <a:p>
            <a:endParaRPr lang="en-GB"/>
          </a:p>
        </p:txBody>
      </p:sp>
      <p:pic>
        <p:nvPicPr>
          <p:cNvPr id="35" name="write icon" descr="preencoded.png"/>
          <p:cNvPicPr>
            <a:picLocks noChangeAspect="1"/>
          </p:cNvPicPr>
          <p:nvPr/>
        </p:nvPicPr>
        <p:blipFill>
          <a:blip r:embed="rId4"/>
          <a:stretch>
            <a:fillRect/>
          </a:stretch>
        </p:blipFill>
        <p:spPr>
          <a:xfrm>
            <a:off x="863194" y="5590642"/>
            <a:ext cx="285293" cy="285293"/>
          </a:xfrm>
          <a:prstGeom prst="rect">
            <a:avLst/>
          </a:prstGeom>
        </p:spPr>
      </p:pic>
      <p:sp>
        <p:nvSpPr>
          <p:cNvPr id="36" name="Text 27"/>
          <p:cNvSpPr txBox="1"/>
          <p:nvPr/>
        </p:nvSpPr>
        <p:spPr>
          <a:xfrm>
            <a:off x="1463040" y="5349240"/>
            <a:ext cx="10058400" cy="777240"/>
          </a:xfrm>
          <a:prstGeom prst="rect">
            <a:avLst/>
          </a:prstGeom>
          <a:noFill/>
          <a:ln/>
        </p:spPr>
        <p:txBody>
          <a:bodyPr wrap="square" lIns="0" tIns="0" rIns="0" bIns="0" rtlCol="0" anchor="ctr"/>
          <a:lstStyle/>
          <a:p>
            <a:pPr marL="0" indent="0">
              <a:buNone/>
            </a:pPr>
            <a:r>
              <a:rPr lang="en-US" sz="1900" b="1" dirty="0">
                <a:solidFill>
                  <a:srgbClr val="FFFFFF"/>
                </a:solidFill>
                <a:latin typeface="Arial" pitchFamily="34" charset="0"/>
                <a:ea typeface="Arial" pitchFamily="34" charset="-122"/>
                <a:cs typeface="Arial" pitchFamily="34" charset="-120"/>
              </a:rPr>
              <a:t>Write down a few things you want to get from YOUR work experience.</a:t>
            </a:r>
            <a:endParaRPr lang="en-US" sz="1900" dirty="0"/>
          </a:p>
        </p:txBody>
      </p:sp>
      <p:sp>
        <p:nvSpPr>
          <p:cNvPr id="3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additive="base">
                                        <p:cTn id="55" dur="500" fill="hold"/>
                                        <p:tgtEl>
                                          <p:spTgt spid="30"/>
                                        </p:tgtEl>
                                        <p:attrNameLst>
                                          <p:attrName>ppt_x</p:attrName>
                                        </p:attrNameLst>
                                      </p:cBhvr>
                                      <p:tavLst>
                                        <p:tav tm="0">
                                          <p:val>
                                            <p:strVal val="#ppt_x"/>
                                          </p:val>
                                        </p:tav>
                                        <p:tav tm="100000">
                                          <p:val>
                                            <p:strVal val="#ppt_x"/>
                                          </p:val>
                                        </p:tav>
                                      </p:tavLst>
                                    </p:anim>
                                    <p:anim calcmode="lin" valueType="num">
                                      <p:cBhvr additive="base">
                                        <p:cTn id="56" dur="500" fill="hold"/>
                                        <p:tgtEl>
                                          <p:spTgt spid="30"/>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ppt_x"/>
                                          </p:val>
                                        </p:tav>
                                        <p:tav tm="100000">
                                          <p:val>
                                            <p:strVal val="#ppt_x"/>
                                          </p:val>
                                        </p:tav>
                                      </p:tavLst>
                                    </p:anim>
                                    <p:anim calcmode="lin" valueType="num">
                                      <p:cBhvr additive="base">
                                        <p:cTn id="60" dur="500" fill="hold"/>
                                        <p:tgtEl>
                                          <p:spTgt spid="3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additive="base">
                                        <p:cTn id="63" dur="500" fill="hold"/>
                                        <p:tgtEl>
                                          <p:spTgt spid="32"/>
                                        </p:tgtEl>
                                        <p:attrNameLst>
                                          <p:attrName>ppt_x</p:attrName>
                                        </p:attrNameLst>
                                      </p:cBhvr>
                                      <p:tavLst>
                                        <p:tav tm="0">
                                          <p:val>
                                            <p:strVal val="#ppt_x"/>
                                          </p:val>
                                        </p:tav>
                                        <p:tav tm="100000">
                                          <p:val>
                                            <p:strVal val="#ppt_x"/>
                                          </p:val>
                                        </p:tav>
                                      </p:tavLst>
                                    </p:anim>
                                    <p:anim calcmode="lin" valueType="num">
                                      <p:cBhvr additive="base">
                                        <p:cTn id="6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ppt_x"/>
                                          </p:val>
                                        </p:tav>
                                        <p:tav tm="100000">
                                          <p:val>
                                            <p:strVal val="#ppt_x"/>
                                          </p:val>
                                        </p:tav>
                                      </p:tavLst>
                                    </p:anim>
                                    <p:anim calcmode="lin" valueType="num">
                                      <p:cBhvr additive="base">
                                        <p:cTn id="70" dur="500" fill="hold"/>
                                        <p:tgtEl>
                                          <p:spTgt spid="33"/>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500" fill="hold"/>
                                        <p:tgtEl>
                                          <p:spTgt spid="34"/>
                                        </p:tgtEl>
                                        <p:attrNameLst>
                                          <p:attrName>ppt_x</p:attrName>
                                        </p:attrNameLst>
                                      </p:cBhvr>
                                      <p:tavLst>
                                        <p:tav tm="0">
                                          <p:val>
                                            <p:strVal val="#ppt_x"/>
                                          </p:val>
                                        </p:tav>
                                        <p:tav tm="100000">
                                          <p:val>
                                            <p:strVal val="#ppt_x"/>
                                          </p:val>
                                        </p:tav>
                                      </p:tavLst>
                                    </p:anim>
                                    <p:anim calcmode="lin" valueType="num">
                                      <p:cBhvr additive="base">
                                        <p:cTn id="74" dur="500" fill="hold"/>
                                        <p:tgtEl>
                                          <p:spTgt spid="34"/>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500" fill="hold"/>
                                        <p:tgtEl>
                                          <p:spTgt spid="35"/>
                                        </p:tgtEl>
                                        <p:attrNameLst>
                                          <p:attrName>ppt_x</p:attrName>
                                        </p:attrNameLst>
                                      </p:cBhvr>
                                      <p:tavLst>
                                        <p:tav tm="0">
                                          <p:val>
                                            <p:strVal val="#ppt_x"/>
                                          </p:val>
                                        </p:tav>
                                        <p:tav tm="100000">
                                          <p:val>
                                            <p:strVal val="#ppt_x"/>
                                          </p:val>
                                        </p:tav>
                                      </p:tavLst>
                                    </p:anim>
                                    <p:anim calcmode="lin" valueType="num">
                                      <p:cBhvr additive="base">
                                        <p:cTn id="78" dur="500" fill="hold"/>
                                        <p:tgtEl>
                                          <p:spTgt spid="3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additive="base">
                                        <p:cTn id="81" dur="500" fill="hold"/>
                                        <p:tgtEl>
                                          <p:spTgt spid="36"/>
                                        </p:tgtEl>
                                        <p:attrNameLst>
                                          <p:attrName>ppt_x</p:attrName>
                                        </p:attrNameLst>
                                      </p:cBhvr>
                                      <p:tavLst>
                                        <p:tav tm="0">
                                          <p:val>
                                            <p:strVal val="#ppt_x"/>
                                          </p:val>
                                        </p:tav>
                                        <p:tav tm="100000">
                                          <p:val>
                                            <p:strVal val="#ppt_x"/>
                                          </p:val>
                                        </p:tav>
                                      </p:tavLst>
                                    </p:anim>
                                    <p:anim calcmode="lin" valueType="num">
                                      <p:cBhvr additive="base">
                                        <p:cTn id="8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2" grpId="0" animBg="1"/>
      <p:bldP spid="23" grpId="0" animBg="1"/>
      <p:bldP spid="24" grpId="0" animBg="1"/>
      <p:bldP spid="25" grpId="0" animBg="1"/>
      <p:bldP spid="27" grpId="0" animBg="1"/>
      <p:bldP spid="28" grpId="0" animBg="1"/>
      <p:bldP spid="29" grpId="0" animBg="1"/>
      <p:bldP spid="30" grpId="0" animBg="1"/>
      <p:bldP spid="32" grpId="0" animBg="1"/>
      <p:bldP spid="33" grpId="0" animBg="1"/>
      <p:bldP spid="34" grpId="0" animBg="1"/>
      <p:bldP spid="3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Work experience: reality check</a:t>
            </a:r>
            <a:endParaRPr lang="en-US" sz="3200" dirty="0"/>
          </a:p>
        </p:txBody>
      </p:sp>
      <p:sp>
        <p:nvSpPr>
          <p:cNvPr id="3" name="question bar"/>
          <p:cNvSpPr/>
          <p:nvPr/>
        </p:nvSpPr>
        <p:spPr>
          <a:xfrm>
            <a:off x="548640" y="1463040"/>
            <a:ext cx="11091672" cy="731520"/>
          </a:xfrm>
          <a:prstGeom prst="roundRect">
            <a:avLst>
              <a:gd name="adj" fmla="val 15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4" name="question circle"/>
          <p:cNvSpPr/>
          <p:nvPr/>
        </p:nvSpPr>
        <p:spPr>
          <a:xfrm>
            <a:off x="731520" y="159105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5" name="question icon" descr="preencoded.png"/>
          <p:cNvPicPr>
            <a:picLocks noChangeAspect="1"/>
          </p:cNvPicPr>
          <p:nvPr/>
        </p:nvPicPr>
        <p:blipFill>
          <a:blip r:embed="rId3"/>
          <a:stretch>
            <a:fillRect/>
          </a:stretch>
        </p:blipFill>
        <p:spPr>
          <a:xfrm>
            <a:off x="845637" y="1705173"/>
            <a:ext cx="247254" cy="247254"/>
          </a:xfrm>
          <a:prstGeom prst="rect">
            <a:avLst/>
          </a:prstGeom>
        </p:spPr>
      </p:pic>
      <p:sp>
        <p:nvSpPr>
          <p:cNvPr id="6" name="Text 3"/>
          <p:cNvSpPr txBox="1"/>
          <p:nvPr/>
        </p:nvSpPr>
        <p:spPr>
          <a:xfrm>
            <a:off x="1371600" y="1463040"/>
            <a:ext cx="10085832" cy="73152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What jobs could you realistically try at 16?</a:t>
            </a:r>
            <a:endParaRPr lang="en-US" sz="2000" dirty="0"/>
          </a:p>
        </p:txBody>
      </p:sp>
      <p:sp>
        <p:nvSpPr>
          <p:cNvPr id="7" name="Nursery worker"/>
          <p:cNvSpPr/>
          <p:nvPr/>
        </p:nvSpPr>
        <p:spPr>
          <a:xfrm>
            <a:off x="54864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8" name="Nursery worker" descr="Nursery worker"/>
          <p:cNvPicPr>
            <a:picLocks noChangeAspect="1"/>
          </p:cNvPicPr>
          <p:nvPr/>
        </p:nvPicPr>
        <p:blipFill>
          <a:blip r:embed="rId4"/>
          <a:srcRect/>
          <a:stretch/>
        </p:blipFill>
        <p:spPr>
          <a:xfrm>
            <a:off x="640080" y="2514600"/>
            <a:ext cx="1536192" cy="1371600"/>
          </a:xfrm>
          <a:prstGeom prst="rect">
            <a:avLst/>
          </a:prstGeom>
        </p:spPr>
      </p:pic>
      <p:sp>
        <p:nvSpPr>
          <p:cNvPr id="9" name="Text 5"/>
          <p:cNvSpPr txBox="1"/>
          <p:nvPr/>
        </p:nvSpPr>
        <p:spPr>
          <a:xfrm>
            <a:off x="64008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Nursery worker</a:t>
            </a:r>
            <a:endParaRPr lang="en-US" sz="1400" dirty="0"/>
          </a:p>
        </p:txBody>
      </p:sp>
      <p:sp>
        <p:nvSpPr>
          <p:cNvPr id="10" name="Engineer"/>
          <p:cNvSpPr/>
          <p:nvPr/>
        </p:nvSpPr>
        <p:spPr>
          <a:xfrm>
            <a:off x="242316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1" name="Engineer" descr="Engineer"/>
          <p:cNvPicPr>
            <a:picLocks noChangeAspect="1"/>
          </p:cNvPicPr>
          <p:nvPr/>
        </p:nvPicPr>
        <p:blipFill>
          <a:blip r:embed="rId5"/>
          <a:srcRect/>
          <a:stretch/>
        </p:blipFill>
        <p:spPr>
          <a:xfrm>
            <a:off x="2514600" y="2514600"/>
            <a:ext cx="1536192" cy="1371600"/>
          </a:xfrm>
          <a:prstGeom prst="rect">
            <a:avLst/>
          </a:prstGeom>
        </p:spPr>
      </p:pic>
      <p:sp>
        <p:nvSpPr>
          <p:cNvPr id="12" name="Text 7"/>
          <p:cNvSpPr txBox="1"/>
          <p:nvPr/>
        </p:nvSpPr>
        <p:spPr>
          <a:xfrm>
            <a:off x="251460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Engineer</a:t>
            </a:r>
            <a:endParaRPr lang="en-US" sz="1400" dirty="0"/>
          </a:p>
        </p:txBody>
      </p:sp>
      <p:sp>
        <p:nvSpPr>
          <p:cNvPr id="13" name="Doctor"/>
          <p:cNvSpPr/>
          <p:nvPr/>
        </p:nvSpPr>
        <p:spPr>
          <a:xfrm>
            <a:off x="429768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Doctor" descr="Doctor"/>
          <p:cNvPicPr>
            <a:picLocks noChangeAspect="1"/>
          </p:cNvPicPr>
          <p:nvPr/>
        </p:nvPicPr>
        <p:blipFill>
          <a:blip r:embed="rId6"/>
          <a:srcRect/>
          <a:stretch/>
        </p:blipFill>
        <p:spPr>
          <a:xfrm>
            <a:off x="4389120" y="2514600"/>
            <a:ext cx="1536192" cy="1371600"/>
          </a:xfrm>
          <a:prstGeom prst="rect">
            <a:avLst/>
          </a:prstGeom>
        </p:spPr>
      </p:pic>
      <p:sp>
        <p:nvSpPr>
          <p:cNvPr id="15" name="Text 9"/>
          <p:cNvSpPr txBox="1"/>
          <p:nvPr/>
        </p:nvSpPr>
        <p:spPr>
          <a:xfrm>
            <a:off x="438912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Doctor</a:t>
            </a:r>
            <a:endParaRPr lang="en-US" sz="1400" dirty="0"/>
          </a:p>
        </p:txBody>
      </p:sp>
      <p:sp>
        <p:nvSpPr>
          <p:cNvPr id="16" name="Supermarket worker"/>
          <p:cNvSpPr/>
          <p:nvPr/>
        </p:nvSpPr>
        <p:spPr>
          <a:xfrm>
            <a:off x="617220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7" name="Supermarket worker" descr="Supermarket worker"/>
          <p:cNvPicPr>
            <a:picLocks noChangeAspect="1"/>
          </p:cNvPicPr>
          <p:nvPr/>
        </p:nvPicPr>
        <p:blipFill>
          <a:blip r:embed="rId7"/>
          <a:srcRect/>
          <a:stretch/>
        </p:blipFill>
        <p:spPr>
          <a:xfrm>
            <a:off x="6263640" y="2514600"/>
            <a:ext cx="1536192" cy="1371600"/>
          </a:xfrm>
          <a:prstGeom prst="rect">
            <a:avLst/>
          </a:prstGeom>
        </p:spPr>
      </p:pic>
      <p:sp>
        <p:nvSpPr>
          <p:cNvPr id="18" name="Text 11"/>
          <p:cNvSpPr txBox="1"/>
          <p:nvPr/>
        </p:nvSpPr>
        <p:spPr>
          <a:xfrm>
            <a:off x="626364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Supermarket worker</a:t>
            </a:r>
            <a:endParaRPr lang="en-US" sz="1400" dirty="0"/>
          </a:p>
        </p:txBody>
      </p:sp>
      <p:sp>
        <p:nvSpPr>
          <p:cNvPr id="19" name="Office worker"/>
          <p:cNvSpPr/>
          <p:nvPr/>
        </p:nvSpPr>
        <p:spPr>
          <a:xfrm>
            <a:off x="804672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0" name="Office worker" descr="Office worker"/>
          <p:cNvPicPr>
            <a:picLocks noChangeAspect="1"/>
          </p:cNvPicPr>
          <p:nvPr/>
        </p:nvPicPr>
        <p:blipFill>
          <a:blip r:embed="rId8"/>
          <a:srcRect/>
          <a:stretch/>
        </p:blipFill>
        <p:spPr>
          <a:xfrm>
            <a:off x="8138160" y="2514600"/>
            <a:ext cx="1536192" cy="1371600"/>
          </a:xfrm>
          <a:prstGeom prst="rect">
            <a:avLst/>
          </a:prstGeom>
        </p:spPr>
      </p:pic>
      <p:sp>
        <p:nvSpPr>
          <p:cNvPr id="21" name="Text 13"/>
          <p:cNvSpPr txBox="1"/>
          <p:nvPr/>
        </p:nvSpPr>
        <p:spPr>
          <a:xfrm>
            <a:off x="813816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Office worker</a:t>
            </a:r>
            <a:endParaRPr lang="en-US" sz="1400" dirty="0"/>
          </a:p>
        </p:txBody>
      </p:sp>
      <p:sp>
        <p:nvSpPr>
          <p:cNvPr id="22" name="Computer programmer"/>
          <p:cNvSpPr/>
          <p:nvPr/>
        </p:nvSpPr>
        <p:spPr>
          <a:xfrm>
            <a:off x="9921240" y="2423160"/>
            <a:ext cx="1719072" cy="2331720"/>
          </a:xfrm>
          <a:prstGeom prst="roundRect">
            <a:avLst>
              <a:gd name="adj" fmla="val 638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3" name="Computer programmer" descr="Computer programmer"/>
          <p:cNvPicPr>
            <a:picLocks noChangeAspect="1"/>
          </p:cNvPicPr>
          <p:nvPr/>
        </p:nvPicPr>
        <p:blipFill>
          <a:blip r:embed="rId9"/>
          <a:srcRect/>
          <a:stretch/>
        </p:blipFill>
        <p:spPr>
          <a:xfrm>
            <a:off x="10012680" y="2514600"/>
            <a:ext cx="1536192" cy="1371600"/>
          </a:xfrm>
          <a:prstGeom prst="rect">
            <a:avLst/>
          </a:prstGeom>
        </p:spPr>
      </p:pic>
      <p:sp>
        <p:nvSpPr>
          <p:cNvPr id="24" name="Text 15"/>
          <p:cNvSpPr txBox="1"/>
          <p:nvPr/>
        </p:nvSpPr>
        <p:spPr>
          <a:xfrm>
            <a:off x="10012680" y="3931920"/>
            <a:ext cx="1536192" cy="731520"/>
          </a:xfrm>
          <a:prstGeom prst="rect">
            <a:avLst/>
          </a:prstGeom>
          <a:noFill/>
          <a:ln/>
        </p:spPr>
        <p:txBody>
          <a:bodyPr wrap="square" lIns="0" tIns="0" rIns="0" bIns="0" rtlCol="0" anchor="ctr"/>
          <a:lstStyle/>
          <a:p>
            <a:pPr marL="0" indent="0" algn="ctr">
              <a:buNone/>
            </a:pPr>
            <a:r>
              <a:rPr lang="en-US" sz="1400" b="1" dirty="0">
                <a:solidFill>
                  <a:srgbClr val="004077"/>
                </a:solidFill>
                <a:latin typeface="Arial" pitchFamily="34" charset="0"/>
                <a:ea typeface="Arial" pitchFamily="34" charset="-122"/>
                <a:cs typeface="Arial" pitchFamily="34" charset="-120"/>
              </a:rPr>
              <a:t>Computer programmer</a:t>
            </a:r>
            <a:endParaRPr lang="en-US" sz="1400" dirty="0"/>
          </a:p>
        </p:txBody>
      </p:sp>
      <p:sp>
        <p:nvSpPr>
          <p:cNvPr id="25" name="message"/>
          <p:cNvSpPr/>
          <p:nvPr/>
        </p:nvSpPr>
        <p:spPr>
          <a:xfrm>
            <a:off x="548640" y="4983480"/>
            <a:ext cx="110916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26" name="message circle"/>
          <p:cNvSpPr/>
          <p:nvPr/>
        </p:nvSpPr>
        <p:spPr>
          <a:xfrm>
            <a:off x="777240" y="521208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27" name="message icon" descr="preencoded.png"/>
          <p:cNvPicPr>
            <a:picLocks noChangeAspect="1"/>
          </p:cNvPicPr>
          <p:nvPr/>
        </p:nvPicPr>
        <p:blipFill>
          <a:blip r:embed="rId10"/>
          <a:stretch>
            <a:fillRect/>
          </a:stretch>
        </p:blipFill>
        <p:spPr>
          <a:xfrm>
            <a:off x="930859" y="5365699"/>
            <a:ext cx="332842" cy="332842"/>
          </a:xfrm>
          <a:prstGeom prst="rect">
            <a:avLst/>
          </a:prstGeom>
        </p:spPr>
      </p:pic>
      <p:sp>
        <p:nvSpPr>
          <p:cNvPr id="28" name="Text 18"/>
          <p:cNvSpPr txBox="1"/>
          <p:nvPr/>
        </p:nvSpPr>
        <p:spPr>
          <a:xfrm>
            <a:off x="1645920" y="4983480"/>
            <a:ext cx="9784080" cy="1097280"/>
          </a:xfrm>
          <a:prstGeom prst="rect">
            <a:avLst/>
          </a:prstGeom>
          <a:noFill/>
          <a:ln/>
        </p:spPr>
        <p:txBody>
          <a:bodyPr wrap="square" lIns="0" tIns="0" rIns="0" bIns="0" rtlCol="0" anchor="ctr"/>
          <a:lstStyle/>
          <a:p>
            <a:pPr marL="0" indent="0">
              <a:buNone/>
            </a:pPr>
            <a:r>
              <a:rPr lang="en-US" sz="2000" b="1" dirty="0">
                <a:solidFill>
                  <a:srgbClr val="0B2A4A"/>
                </a:solidFill>
                <a:latin typeface="Arial" pitchFamily="34" charset="0"/>
                <a:ea typeface="Arial" pitchFamily="34" charset="-122"/>
                <a:cs typeface="Arial" pitchFamily="34" charset="-120"/>
              </a:rPr>
              <a:t>Whatever work experience you get, it will help you practise and develop your skills.</a:t>
            </a:r>
            <a:endParaRPr lang="en-US" sz="2000" dirty="0"/>
          </a:p>
        </p:txBody>
      </p:sp>
      <p:sp>
        <p:nvSpPr>
          <p:cNvPr id="29"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Different types of work experience</a:t>
            </a:r>
            <a:endParaRPr lang="en-US" sz="3200" dirty="0"/>
          </a:p>
        </p:txBody>
      </p:sp>
      <p:sp>
        <p:nvSpPr>
          <p:cNvPr id="3" name="1–2 week block"/>
          <p:cNvSpPr/>
          <p:nvPr/>
        </p:nvSpPr>
        <p:spPr>
          <a:xfrm>
            <a:off x="548640" y="1463040"/>
            <a:ext cx="3547872" cy="374904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bar"/>
          <p:cNvSpPr/>
          <p:nvPr/>
        </p:nvSpPr>
        <p:spPr>
          <a:xfrm>
            <a:off x="548640" y="1463040"/>
            <a:ext cx="3547872" cy="109728"/>
          </a:xfrm>
          <a:prstGeom prst="rect">
            <a:avLst/>
          </a:prstGeom>
          <a:solidFill>
            <a:srgbClr val="0072BA"/>
          </a:solidFill>
          <a:ln w="12700">
            <a:solidFill>
              <a:srgbClr val="0072BA"/>
            </a:solidFill>
            <a:prstDash val="solid"/>
          </a:ln>
        </p:spPr>
        <p:txBody>
          <a:bodyPr/>
          <a:lstStyle/>
          <a:p>
            <a:endParaRPr lang="en-GB"/>
          </a:p>
        </p:txBody>
      </p:sp>
      <p:sp>
        <p:nvSpPr>
          <p:cNvPr id="5" name="1–2 week block circle"/>
          <p:cNvSpPr/>
          <p:nvPr/>
        </p:nvSpPr>
        <p:spPr>
          <a:xfrm>
            <a:off x="822960" y="1828800"/>
            <a:ext cx="868680" cy="868680"/>
          </a:xfrm>
          <a:prstGeom prst="ellipse">
            <a:avLst/>
          </a:prstGeom>
          <a:solidFill>
            <a:srgbClr val="0072BA"/>
          </a:solidFill>
          <a:ln w="12700">
            <a:solidFill>
              <a:srgbClr val="0072BA"/>
            </a:solidFill>
            <a:prstDash val="solid"/>
          </a:ln>
        </p:spPr>
        <p:txBody>
          <a:bodyPr/>
          <a:lstStyle/>
          <a:p>
            <a:endParaRPr lang="en-GB"/>
          </a:p>
        </p:txBody>
      </p:sp>
      <p:pic>
        <p:nvPicPr>
          <p:cNvPr id="6" name="1–2 week block icon" descr="preencoded.png"/>
          <p:cNvPicPr>
            <a:picLocks noChangeAspect="1"/>
          </p:cNvPicPr>
          <p:nvPr/>
        </p:nvPicPr>
        <p:blipFill>
          <a:blip r:embed="rId3"/>
          <a:stretch>
            <a:fillRect/>
          </a:stretch>
        </p:blipFill>
        <p:spPr>
          <a:xfrm>
            <a:off x="1031443" y="2037283"/>
            <a:ext cx="451714" cy="451714"/>
          </a:xfrm>
          <a:prstGeom prst="rect">
            <a:avLst/>
          </a:prstGeom>
        </p:spPr>
      </p:pic>
      <p:sp>
        <p:nvSpPr>
          <p:cNvPr id="7" name="Text 4"/>
          <p:cNvSpPr txBox="1"/>
          <p:nvPr/>
        </p:nvSpPr>
        <p:spPr>
          <a:xfrm>
            <a:off x="822960" y="2834640"/>
            <a:ext cx="3017520" cy="548640"/>
          </a:xfrm>
          <a:prstGeom prst="rect">
            <a:avLst/>
          </a:prstGeom>
          <a:noFill/>
          <a:ln/>
        </p:spPr>
        <p:txBody>
          <a:bodyPr wrap="square" lIns="0" tIns="0" rIns="0" bIns="0" rtlCol="0" anchor="ctr"/>
          <a:lstStyle/>
          <a:p>
            <a:pPr marL="0" indent="0">
              <a:buNone/>
            </a:pPr>
            <a:r>
              <a:rPr lang="en-US" sz="2100" b="1" dirty="0">
                <a:solidFill>
                  <a:srgbClr val="004077"/>
                </a:solidFill>
                <a:latin typeface="Arial" pitchFamily="34" charset="0"/>
                <a:ea typeface="Arial" pitchFamily="34" charset="-122"/>
                <a:cs typeface="Arial" pitchFamily="34" charset="-120"/>
              </a:rPr>
              <a:t>1–2 week block</a:t>
            </a:r>
            <a:endParaRPr lang="en-US" sz="2100" dirty="0"/>
          </a:p>
        </p:txBody>
      </p:sp>
      <p:sp>
        <p:nvSpPr>
          <p:cNvPr id="8" name="Text 5"/>
          <p:cNvSpPr txBox="1"/>
          <p:nvPr/>
        </p:nvSpPr>
        <p:spPr>
          <a:xfrm>
            <a:off x="822960" y="3429000"/>
            <a:ext cx="3017520" cy="16459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Spend one or two weeks working in a real workplace.</a:t>
            </a:r>
            <a:endParaRPr lang="en-US" sz="1700" dirty="0"/>
          </a:p>
        </p:txBody>
      </p:sp>
      <p:sp>
        <p:nvSpPr>
          <p:cNvPr id="9" name="Virtual work experience"/>
          <p:cNvSpPr/>
          <p:nvPr/>
        </p:nvSpPr>
        <p:spPr>
          <a:xfrm>
            <a:off x="4320540" y="1463040"/>
            <a:ext cx="3547872" cy="374904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accent bar"/>
          <p:cNvSpPr/>
          <p:nvPr/>
        </p:nvSpPr>
        <p:spPr>
          <a:xfrm>
            <a:off x="4320540" y="1463040"/>
            <a:ext cx="3547872" cy="109728"/>
          </a:xfrm>
          <a:prstGeom prst="rect">
            <a:avLst/>
          </a:prstGeom>
          <a:solidFill>
            <a:srgbClr val="5F295F"/>
          </a:solidFill>
          <a:ln w="12700">
            <a:solidFill>
              <a:srgbClr val="5F295F"/>
            </a:solidFill>
            <a:prstDash val="solid"/>
          </a:ln>
        </p:spPr>
        <p:txBody>
          <a:bodyPr/>
          <a:lstStyle/>
          <a:p>
            <a:endParaRPr lang="en-GB"/>
          </a:p>
        </p:txBody>
      </p:sp>
      <p:sp>
        <p:nvSpPr>
          <p:cNvPr id="11" name="Virtual work experience circle"/>
          <p:cNvSpPr/>
          <p:nvPr/>
        </p:nvSpPr>
        <p:spPr>
          <a:xfrm>
            <a:off x="4594860" y="1828800"/>
            <a:ext cx="868680" cy="868680"/>
          </a:xfrm>
          <a:prstGeom prst="ellipse">
            <a:avLst/>
          </a:prstGeom>
          <a:solidFill>
            <a:srgbClr val="5F295F"/>
          </a:solidFill>
          <a:ln w="12700">
            <a:solidFill>
              <a:srgbClr val="5F295F"/>
            </a:solidFill>
            <a:prstDash val="solid"/>
          </a:ln>
        </p:spPr>
        <p:txBody>
          <a:bodyPr/>
          <a:lstStyle/>
          <a:p>
            <a:endParaRPr lang="en-GB"/>
          </a:p>
        </p:txBody>
      </p:sp>
      <p:pic>
        <p:nvPicPr>
          <p:cNvPr id="12" name="Virtual work experience icon" descr="preencoded.png"/>
          <p:cNvPicPr>
            <a:picLocks noChangeAspect="1"/>
          </p:cNvPicPr>
          <p:nvPr/>
        </p:nvPicPr>
        <p:blipFill>
          <a:blip r:embed="rId4"/>
          <a:stretch>
            <a:fillRect/>
          </a:stretch>
        </p:blipFill>
        <p:spPr>
          <a:xfrm>
            <a:off x="4803343" y="2037283"/>
            <a:ext cx="451714" cy="451714"/>
          </a:xfrm>
          <a:prstGeom prst="rect">
            <a:avLst/>
          </a:prstGeom>
        </p:spPr>
      </p:pic>
      <p:sp>
        <p:nvSpPr>
          <p:cNvPr id="13" name="Text 9"/>
          <p:cNvSpPr txBox="1"/>
          <p:nvPr/>
        </p:nvSpPr>
        <p:spPr>
          <a:xfrm>
            <a:off x="4594860" y="2834640"/>
            <a:ext cx="3017520" cy="548640"/>
          </a:xfrm>
          <a:prstGeom prst="rect">
            <a:avLst/>
          </a:prstGeom>
          <a:noFill/>
          <a:ln/>
        </p:spPr>
        <p:txBody>
          <a:bodyPr wrap="square" lIns="0" tIns="0" rIns="0" bIns="0" rtlCol="0" anchor="ctr"/>
          <a:lstStyle/>
          <a:p>
            <a:pPr marL="0" indent="0">
              <a:buNone/>
            </a:pPr>
            <a:r>
              <a:rPr lang="en-US" sz="2100" b="1" dirty="0">
                <a:solidFill>
                  <a:srgbClr val="004077"/>
                </a:solidFill>
                <a:latin typeface="Arial" pitchFamily="34" charset="0"/>
                <a:ea typeface="Arial" pitchFamily="34" charset="-122"/>
                <a:cs typeface="Arial" pitchFamily="34" charset="-120"/>
              </a:rPr>
              <a:t>Virtual work experience</a:t>
            </a:r>
            <a:endParaRPr lang="en-US" sz="2100" dirty="0"/>
          </a:p>
        </p:txBody>
      </p:sp>
      <p:sp>
        <p:nvSpPr>
          <p:cNvPr id="14" name="Text 10"/>
          <p:cNvSpPr txBox="1"/>
          <p:nvPr/>
        </p:nvSpPr>
        <p:spPr>
          <a:xfrm>
            <a:off x="4594860" y="3429000"/>
            <a:ext cx="3017520" cy="16459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Take part online – tasks, talks and projects set by employers.</a:t>
            </a:r>
            <a:endParaRPr lang="en-US" sz="1700" dirty="0"/>
          </a:p>
        </p:txBody>
      </p:sp>
      <p:sp>
        <p:nvSpPr>
          <p:cNvPr id="15" name="Work shadowing"/>
          <p:cNvSpPr/>
          <p:nvPr/>
        </p:nvSpPr>
        <p:spPr>
          <a:xfrm>
            <a:off x="8092440" y="1463040"/>
            <a:ext cx="3547872" cy="374904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accent bar"/>
          <p:cNvSpPr/>
          <p:nvPr/>
        </p:nvSpPr>
        <p:spPr>
          <a:xfrm>
            <a:off x="8092440" y="1463040"/>
            <a:ext cx="3547872" cy="109728"/>
          </a:xfrm>
          <a:prstGeom prst="rect">
            <a:avLst/>
          </a:prstGeom>
          <a:solidFill>
            <a:srgbClr val="007A43"/>
          </a:solidFill>
          <a:ln w="12700">
            <a:solidFill>
              <a:srgbClr val="007A43"/>
            </a:solidFill>
            <a:prstDash val="solid"/>
          </a:ln>
        </p:spPr>
        <p:txBody>
          <a:bodyPr/>
          <a:lstStyle/>
          <a:p>
            <a:endParaRPr lang="en-GB"/>
          </a:p>
        </p:txBody>
      </p:sp>
      <p:sp>
        <p:nvSpPr>
          <p:cNvPr id="17" name="Work shadowing circle"/>
          <p:cNvSpPr/>
          <p:nvPr/>
        </p:nvSpPr>
        <p:spPr>
          <a:xfrm>
            <a:off x="8366760" y="1828800"/>
            <a:ext cx="868680" cy="868680"/>
          </a:xfrm>
          <a:prstGeom prst="ellipse">
            <a:avLst/>
          </a:prstGeom>
          <a:solidFill>
            <a:srgbClr val="007A43"/>
          </a:solidFill>
          <a:ln w="12700">
            <a:solidFill>
              <a:srgbClr val="007A43"/>
            </a:solidFill>
            <a:prstDash val="solid"/>
          </a:ln>
        </p:spPr>
        <p:txBody>
          <a:bodyPr/>
          <a:lstStyle/>
          <a:p>
            <a:endParaRPr lang="en-GB"/>
          </a:p>
        </p:txBody>
      </p:sp>
      <p:pic>
        <p:nvPicPr>
          <p:cNvPr id="18" name="Work shadowing icon" descr="preencoded.png"/>
          <p:cNvPicPr>
            <a:picLocks noChangeAspect="1"/>
          </p:cNvPicPr>
          <p:nvPr/>
        </p:nvPicPr>
        <p:blipFill>
          <a:blip r:embed="rId5"/>
          <a:stretch>
            <a:fillRect/>
          </a:stretch>
        </p:blipFill>
        <p:spPr>
          <a:xfrm>
            <a:off x="8575243" y="2037283"/>
            <a:ext cx="451714" cy="451714"/>
          </a:xfrm>
          <a:prstGeom prst="rect">
            <a:avLst/>
          </a:prstGeom>
        </p:spPr>
      </p:pic>
      <p:sp>
        <p:nvSpPr>
          <p:cNvPr id="19" name="Text 14"/>
          <p:cNvSpPr txBox="1"/>
          <p:nvPr/>
        </p:nvSpPr>
        <p:spPr>
          <a:xfrm>
            <a:off x="8366760" y="2834640"/>
            <a:ext cx="3017520" cy="548640"/>
          </a:xfrm>
          <a:prstGeom prst="rect">
            <a:avLst/>
          </a:prstGeom>
          <a:noFill/>
          <a:ln/>
        </p:spPr>
        <p:txBody>
          <a:bodyPr wrap="square" lIns="0" tIns="0" rIns="0" bIns="0" rtlCol="0" anchor="ctr"/>
          <a:lstStyle/>
          <a:p>
            <a:pPr marL="0" indent="0">
              <a:buNone/>
            </a:pPr>
            <a:r>
              <a:rPr lang="en-US" sz="2100" b="1" dirty="0">
                <a:solidFill>
                  <a:srgbClr val="004077"/>
                </a:solidFill>
                <a:latin typeface="Arial" pitchFamily="34" charset="0"/>
                <a:ea typeface="Arial" pitchFamily="34" charset="-122"/>
                <a:cs typeface="Arial" pitchFamily="34" charset="-120"/>
              </a:rPr>
              <a:t>Work shadowing</a:t>
            </a:r>
            <a:endParaRPr lang="en-US" sz="2100" dirty="0"/>
          </a:p>
        </p:txBody>
      </p:sp>
      <p:sp>
        <p:nvSpPr>
          <p:cNvPr id="20" name="Text 15"/>
          <p:cNvSpPr txBox="1"/>
          <p:nvPr/>
        </p:nvSpPr>
        <p:spPr>
          <a:xfrm>
            <a:off x="8366760" y="3429000"/>
            <a:ext cx="3017520" cy="1645920"/>
          </a:xfrm>
          <a:prstGeom prst="rect">
            <a:avLst/>
          </a:prstGeom>
          <a:noFill/>
          <a:ln/>
        </p:spPr>
        <p:txBody>
          <a:bodyPr wrap="square" lIns="0" tIns="0" rIns="0" bIns="0" rtlCol="0" anchor="t"/>
          <a:lstStyle/>
          <a:p>
            <a:pPr marL="0" indent="0">
              <a:buNone/>
            </a:pPr>
            <a:r>
              <a:rPr lang="en-US" sz="1700" dirty="0">
                <a:solidFill>
                  <a:srgbClr val="0B2A4A"/>
                </a:solidFill>
                <a:latin typeface="Arial" pitchFamily="34" charset="0"/>
                <a:ea typeface="Arial" pitchFamily="34" charset="-122"/>
                <a:cs typeface="Arial" pitchFamily="34" charset="-120"/>
              </a:rPr>
              <a:t>Follow someone for a day or two to see what their job involves.</a:t>
            </a:r>
            <a:endParaRPr lang="en-US" sz="1700" dirty="0"/>
          </a:p>
        </p:txBody>
      </p:sp>
      <p:sp>
        <p:nvSpPr>
          <p:cNvPr id="21"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2" name="question circle"/>
          <p:cNvSpPr/>
          <p:nvPr/>
        </p:nvSpPr>
        <p:spPr>
          <a:xfrm>
            <a:off x="731520" y="554583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3"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24" name="Text 18"/>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Check with your teachers what you are expected to do, and for how long.</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Finding work experience</a:t>
            </a:r>
            <a:endParaRPr lang="en-US" sz="3200" dirty="0"/>
          </a:p>
        </p:txBody>
      </p:sp>
      <p:sp>
        <p:nvSpPr>
          <p:cNvPr id="3" name="card"/>
          <p:cNvSpPr/>
          <p:nvPr/>
        </p:nvSpPr>
        <p:spPr>
          <a:xfrm>
            <a:off x="548640" y="1463040"/>
            <a:ext cx="630936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822960" y="1645920"/>
            <a:ext cx="5760720" cy="457200"/>
          </a:xfrm>
          <a:prstGeom prst="rect">
            <a:avLst/>
          </a:prstGeom>
          <a:noFill/>
          <a:ln/>
        </p:spPr>
        <p:txBody>
          <a:bodyPr wrap="square" lIns="0" tIns="0" rIns="0" bIns="0" rtlCol="0" anchor="t"/>
          <a:lstStyle/>
          <a:p>
            <a:pPr marL="0" indent="0">
              <a:buNone/>
            </a:pPr>
            <a:r>
              <a:rPr lang="en-US" sz="2000" b="1" dirty="0">
                <a:solidFill>
                  <a:srgbClr val="004077"/>
                </a:solidFill>
                <a:latin typeface="Arial" pitchFamily="34" charset="0"/>
                <a:ea typeface="Arial" pitchFamily="34" charset="-122"/>
                <a:cs typeface="Arial" pitchFamily="34" charset="-120"/>
              </a:rPr>
              <a:t>As a class:</a:t>
            </a:r>
            <a:endParaRPr lang="en-US" sz="2000" dirty="0"/>
          </a:p>
        </p:txBody>
      </p:sp>
      <p:sp>
        <p:nvSpPr>
          <p:cNvPr id="5" name="Text 3"/>
          <p:cNvSpPr txBox="1"/>
          <p:nvPr/>
        </p:nvSpPr>
        <p:spPr>
          <a:xfrm>
            <a:off x="822960" y="2148840"/>
            <a:ext cx="5760720" cy="1463040"/>
          </a:xfrm>
          <a:prstGeom prst="rect">
            <a:avLst/>
          </a:prstGeom>
          <a:noFill/>
          <a:ln/>
        </p:spPr>
        <p:txBody>
          <a:bodyPr wrap="square" lIns="0" tIns="0" rIns="0" bIns="0" rtlCol="0" anchor="t"/>
          <a:lstStyle/>
          <a:p>
            <a:pPr marL="0" indent="0">
              <a:buNone/>
            </a:pPr>
            <a:r>
              <a:rPr lang="en-US" sz="2600" b="1" dirty="0">
                <a:solidFill>
                  <a:srgbClr val="0B2A4A"/>
                </a:solidFill>
                <a:latin typeface="Arial" pitchFamily="34" charset="0"/>
                <a:ea typeface="Arial" pitchFamily="34" charset="-122"/>
                <a:cs typeface="Arial" pitchFamily="34" charset="-120"/>
              </a:rPr>
              <a:t>Come up with ideas of how, or where, you could look for a work placement.</a:t>
            </a:r>
            <a:endParaRPr lang="en-US" sz="2600" dirty="0"/>
          </a:p>
        </p:txBody>
      </p:sp>
      <p:pic>
        <p:nvPicPr>
          <p:cNvPr id="6" name="Teamwork badge" descr="/tmp/claude-0/-home-claude/57c6dd4e-62f2-571d-b351-8f501f7ac058/scratchpad/lessons/wex/ppt/media/image6.png"/>
          <p:cNvPicPr>
            <a:picLocks noChangeAspect="1"/>
          </p:cNvPicPr>
          <p:nvPr/>
        </p:nvPicPr>
        <p:blipFill>
          <a:blip r:embed="rId3"/>
          <a:stretch>
            <a:fillRect/>
          </a:stretch>
        </p:blipFill>
        <p:spPr>
          <a:xfrm>
            <a:off x="822960" y="3886200"/>
            <a:ext cx="822960" cy="822960"/>
          </a:xfrm>
          <a:prstGeom prst="rect">
            <a:avLst/>
          </a:prstGeom>
        </p:spPr>
      </p:pic>
      <p:sp>
        <p:nvSpPr>
          <p:cNvPr id="7" name="Text 4"/>
          <p:cNvSpPr txBox="1"/>
          <p:nvPr/>
        </p:nvSpPr>
        <p:spPr>
          <a:xfrm>
            <a:off x="1783080" y="3886200"/>
            <a:ext cx="4846320" cy="82296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Share your ideas and listen to other people's contributions.</a:t>
            </a:r>
            <a:endParaRPr lang="en-US" sz="1700" dirty="0"/>
          </a:p>
        </p:txBody>
      </p:sp>
      <p:sp>
        <p:nvSpPr>
          <p:cNvPr id="8" name="timer"/>
          <p:cNvSpPr/>
          <p:nvPr/>
        </p:nvSpPr>
        <p:spPr>
          <a:xfrm>
            <a:off x="822960" y="5212080"/>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9" name="timer clock"/>
          <p:cNvSpPr/>
          <p:nvPr/>
        </p:nvSpPr>
        <p:spPr>
          <a:xfrm>
            <a:off x="886968" y="52669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10" name="timer icon" descr="preencoded.png"/>
          <p:cNvPicPr>
            <a:picLocks noChangeAspect="1"/>
          </p:cNvPicPr>
          <p:nvPr/>
        </p:nvPicPr>
        <p:blipFill>
          <a:blip r:embed="rId4"/>
          <a:stretch>
            <a:fillRect/>
          </a:stretch>
        </p:blipFill>
        <p:spPr>
          <a:xfrm>
            <a:off x="969264" y="5349240"/>
            <a:ext cx="292608" cy="292608"/>
          </a:xfrm>
          <a:prstGeom prst="rect">
            <a:avLst/>
          </a:prstGeom>
        </p:spPr>
      </p:pic>
      <p:sp>
        <p:nvSpPr>
          <p:cNvPr id="11" name="Text 7"/>
          <p:cNvSpPr txBox="1"/>
          <p:nvPr/>
        </p:nvSpPr>
        <p:spPr>
          <a:xfrm>
            <a:off x="1389888" y="521208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5 mins</a:t>
            </a:r>
            <a:endParaRPr lang="en-US" sz="2000" dirty="0"/>
          </a:p>
        </p:txBody>
      </p:sp>
      <p:pic>
        <p:nvPicPr>
          <p:cNvPr id="12" name="Magnifying glass over folders" descr="Magnifying glass over folders"/>
          <p:cNvPicPr>
            <a:picLocks noChangeAspect="1"/>
          </p:cNvPicPr>
          <p:nvPr/>
        </p:nvPicPr>
        <p:blipFill>
          <a:blip r:embed="rId5"/>
          <a:srcRect/>
          <a:stretch/>
        </p:blipFill>
        <p:spPr>
          <a:xfrm>
            <a:off x="7132320" y="1463040"/>
            <a:ext cx="4507992" cy="4617720"/>
          </a:xfrm>
          <a:prstGeom prst="rect">
            <a:avLst/>
          </a:prstGeom>
        </p:spPr>
      </p:pic>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My work experience</a:t>
            </a:r>
            <a:endParaRPr lang="en-US" sz="3200" dirty="0"/>
          </a:p>
        </p:txBody>
      </p:sp>
      <p:sp>
        <p:nvSpPr>
          <p:cNvPr id="3" name="Text 1"/>
          <p:cNvSpPr txBox="1"/>
          <p:nvPr/>
        </p:nvSpPr>
        <p:spPr>
          <a:xfrm>
            <a:off x="548640" y="1325880"/>
            <a:ext cx="8778240" cy="457200"/>
          </a:xfrm>
          <a:prstGeom prst="rect">
            <a:avLst/>
          </a:prstGeom>
          <a:noFill/>
          <a:ln/>
        </p:spPr>
        <p:txBody>
          <a:bodyPr wrap="square" lIns="0" tIns="0" rIns="0" bIns="0" rtlCol="0" anchor="ctr"/>
          <a:lstStyle/>
          <a:p>
            <a:pPr marL="0" indent="0">
              <a:buNone/>
            </a:pPr>
            <a:r>
              <a:rPr lang="en-US" sz="1800" b="1" dirty="0">
                <a:solidFill>
                  <a:srgbClr val="004077"/>
                </a:solidFill>
                <a:latin typeface="Arial" pitchFamily="34" charset="0"/>
                <a:ea typeface="Arial" pitchFamily="34" charset="-122"/>
                <a:cs typeface="Arial" pitchFamily="34" charset="-120"/>
              </a:rPr>
              <a:t>Start your own plan. Answer each question on your My Work Experience sheet.</a:t>
            </a:r>
            <a:endParaRPr lang="en-US" sz="1800" dirty="0"/>
          </a:p>
        </p:txBody>
      </p:sp>
      <p:sp>
        <p:nvSpPr>
          <p:cNvPr id="4" name="question 1"/>
          <p:cNvSpPr/>
          <p:nvPr/>
        </p:nvSpPr>
        <p:spPr>
          <a:xfrm>
            <a:off x="548640" y="1920240"/>
            <a:ext cx="5440680" cy="1463040"/>
          </a:xfrm>
          <a:prstGeom prst="roundRect">
            <a:avLst>
              <a:gd name="adj" fmla="val 75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accent"/>
          <p:cNvSpPr/>
          <p:nvPr/>
        </p:nvSpPr>
        <p:spPr>
          <a:xfrm>
            <a:off x="548640" y="1920240"/>
            <a:ext cx="128016" cy="1463040"/>
          </a:xfrm>
          <a:prstGeom prst="rect">
            <a:avLst/>
          </a:prstGeom>
          <a:solidFill>
            <a:srgbClr val="0072BA"/>
          </a:solidFill>
          <a:ln w="12700">
            <a:solidFill>
              <a:srgbClr val="0072BA"/>
            </a:solidFill>
            <a:prstDash val="solid"/>
          </a:ln>
        </p:spPr>
        <p:txBody>
          <a:bodyPr/>
          <a:lstStyle/>
          <a:p>
            <a:endParaRPr lang="en-GB"/>
          </a:p>
        </p:txBody>
      </p:sp>
      <p:sp>
        <p:nvSpPr>
          <p:cNvPr id="6" name="number 1"/>
          <p:cNvSpPr/>
          <p:nvPr/>
        </p:nvSpPr>
        <p:spPr>
          <a:xfrm>
            <a:off x="822960" y="2148840"/>
            <a:ext cx="502920" cy="5029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5"/>
          <p:cNvSpPr txBox="1"/>
          <p:nvPr/>
        </p:nvSpPr>
        <p:spPr>
          <a:xfrm>
            <a:off x="822960" y="21488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8" name="Text 6"/>
          <p:cNvSpPr txBox="1"/>
          <p:nvPr/>
        </p:nvSpPr>
        <p:spPr>
          <a:xfrm>
            <a:off x="1508760" y="2029968"/>
            <a:ext cx="4297680" cy="73152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What do YOU want to get from YOUR work experience?</a:t>
            </a:r>
            <a:endParaRPr lang="en-US" sz="1700" dirty="0"/>
          </a:p>
        </p:txBody>
      </p:sp>
      <p:sp>
        <p:nvSpPr>
          <p:cNvPr id="9" name="Text 7"/>
          <p:cNvSpPr txBox="1"/>
          <p:nvPr/>
        </p:nvSpPr>
        <p:spPr>
          <a:xfrm>
            <a:off x="1508760" y="2761488"/>
            <a:ext cx="4297680" cy="548640"/>
          </a:xfrm>
          <a:prstGeom prst="rect">
            <a:avLst/>
          </a:prstGeom>
          <a:noFill/>
          <a:ln/>
        </p:spPr>
        <p:txBody>
          <a:bodyPr wrap="square" lIns="0" tIns="0" rIns="0" bIns="0" rtlCol="0" anchor="t"/>
          <a:lstStyle/>
          <a:p>
            <a:pPr marL="0" indent="0">
              <a:buNone/>
            </a:pPr>
            <a:r>
              <a:rPr lang="en-US" sz="1200" dirty="0">
                <a:solidFill>
                  <a:srgbClr val="4F6072"/>
                </a:solidFill>
                <a:latin typeface="Arial" pitchFamily="34" charset="0"/>
                <a:ea typeface="Arial" pitchFamily="34" charset="-122"/>
                <a:cs typeface="Arial" pitchFamily="34" charset="-120"/>
              </a:rPr>
              <a:t>Try out a particular job · Practise or learn skills · Try out being a worker · See whether the job I am thinking of is really for me</a:t>
            </a:r>
            <a:endParaRPr lang="en-US" sz="1200" dirty="0"/>
          </a:p>
        </p:txBody>
      </p:sp>
      <p:sp>
        <p:nvSpPr>
          <p:cNvPr id="10" name="question 2"/>
          <p:cNvSpPr/>
          <p:nvPr/>
        </p:nvSpPr>
        <p:spPr>
          <a:xfrm>
            <a:off x="6199632" y="1920240"/>
            <a:ext cx="5440680" cy="1463040"/>
          </a:xfrm>
          <a:prstGeom prst="roundRect">
            <a:avLst>
              <a:gd name="adj" fmla="val 75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accent"/>
          <p:cNvSpPr/>
          <p:nvPr/>
        </p:nvSpPr>
        <p:spPr>
          <a:xfrm>
            <a:off x="6199632" y="1920240"/>
            <a:ext cx="128016" cy="1463040"/>
          </a:xfrm>
          <a:prstGeom prst="rect">
            <a:avLst/>
          </a:prstGeom>
          <a:solidFill>
            <a:srgbClr val="FF6600"/>
          </a:solidFill>
          <a:ln w="12700">
            <a:solidFill>
              <a:srgbClr val="FF6600"/>
            </a:solidFill>
            <a:prstDash val="solid"/>
          </a:ln>
        </p:spPr>
        <p:txBody>
          <a:bodyPr/>
          <a:lstStyle/>
          <a:p>
            <a:endParaRPr lang="en-GB"/>
          </a:p>
        </p:txBody>
      </p:sp>
      <p:sp>
        <p:nvSpPr>
          <p:cNvPr id="12" name="number 2"/>
          <p:cNvSpPr/>
          <p:nvPr/>
        </p:nvSpPr>
        <p:spPr>
          <a:xfrm>
            <a:off x="6473952" y="2148840"/>
            <a:ext cx="502920" cy="5029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1"/>
          <p:cNvSpPr txBox="1"/>
          <p:nvPr/>
        </p:nvSpPr>
        <p:spPr>
          <a:xfrm>
            <a:off x="6473952" y="21488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4" name="Text 12"/>
          <p:cNvSpPr txBox="1"/>
          <p:nvPr/>
        </p:nvSpPr>
        <p:spPr>
          <a:xfrm>
            <a:off x="7159752" y="2029968"/>
            <a:ext cx="4297680" cy="73152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Who could help you find a placement?</a:t>
            </a:r>
            <a:endParaRPr lang="en-US" sz="1700" dirty="0"/>
          </a:p>
        </p:txBody>
      </p:sp>
      <p:sp>
        <p:nvSpPr>
          <p:cNvPr id="15" name="Text 13"/>
          <p:cNvSpPr txBox="1"/>
          <p:nvPr/>
        </p:nvSpPr>
        <p:spPr>
          <a:xfrm>
            <a:off x="7159752" y="2761488"/>
            <a:ext cx="4297680" cy="548640"/>
          </a:xfrm>
          <a:prstGeom prst="rect">
            <a:avLst/>
          </a:prstGeom>
          <a:noFill/>
          <a:ln/>
        </p:spPr>
        <p:txBody>
          <a:bodyPr wrap="square" lIns="0" tIns="0" rIns="0" bIns="0" rtlCol="0" anchor="t"/>
          <a:lstStyle/>
          <a:p>
            <a:pPr marL="0" indent="0">
              <a:buNone/>
            </a:pPr>
            <a:r>
              <a:rPr lang="en-US" sz="1200" dirty="0">
                <a:solidFill>
                  <a:srgbClr val="4F6072"/>
                </a:solidFill>
                <a:latin typeface="Arial" pitchFamily="34" charset="0"/>
                <a:ea typeface="Arial" pitchFamily="34" charset="-122"/>
                <a:cs typeface="Arial" pitchFamily="34" charset="-120"/>
              </a:rPr>
              <a:t>My careers teacher · My family · My friends · Other</a:t>
            </a:r>
            <a:endParaRPr lang="en-US" sz="1200" dirty="0"/>
          </a:p>
        </p:txBody>
      </p:sp>
      <p:sp>
        <p:nvSpPr>
          <p:cNvPr id="16" name="question 3"/>
          <p:cNvSpPr/>
          <p:nvPr/>
        </p:nvSpPr>
        <p:spPr>
          <a:xfrm>
            <a:off x="548640" y="3566160"/>
            <a:ext cx="5440680" cy="1463040"/>
          </a:xfrm>
          <a:prstGeom prst="roundRect">
            <a:avLst>
              <a:gd name="adj" fmla="val 75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accent"/>
          <p:cNvSpPr/>
          <p:nvPr/>
        </p:nvSpPr>
        <p:spPr>
          <a:xfrm>
            <a:off x="548640" y="3566160"/>
            <a:ext cx="128016" cy="1463040"/>
          </a:xfrm>
          <a:prstGeom prst="rect">
            <a:avLst/>
          </a:prstGeom>
          <a:solidFill>
            <a:srgbClr val="007A43"/>
          </a:solidFill>
          <a:ln w="12700">
            <a:solidFill>
              <a:srgbClr val="007A43"/>
            </a:solidFill>
            <a:prstDash val="solid"/>
          </a:ln>
        </p:spPr>
        <p:txBody>
          <a:bodyPr/>
          <a:lstStyle/>
          <a:p>
            <a:endParaRPr lang="en-GB"/>
          </a:p>
        </p:txBody>
      </p:sp>
      <p:sp>
        <p:nvSpPr>
          <p:cNvPr id="18" name="number 3"/>
          <p:cNvSpPr/>
          <p:nvPr/>
        </p:nvSpPr>
        <p:spPr>
          <a:xfrm>
            <a:off x="822960" y="3794760"/>
            <a:ext cx="502920" cy="5029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9" name="Text 17"/>
          <p:cNvSpPr txBox="1"/>
          <p:nvPr/>
        </p:nvSpPr>
        <p:spPr>
          <a:xfrm>
            <a:off x="822960" y="37947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0" name="Text 18"/>
          <p:cNvSpPr txBox="1"/>
          <p:nvPr/>
        </p:nvSpPr>
        <p:spPr>
          <a:xfrm>
            <a:off x="1508760" y="3675888"/>
            <a:ext cx="4297680" cy="73152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Which job sectors are you interested in?</a:t>
            </a:r>
            <a:endParaRPr lang="en-US" sz="1700" dirty="0"/>
          </a:p>
        </p:txBody>
      </p:sp>
      <p:sp>
        <p:nvSpPr>
          <p:cNvPr id="21" name="Text 19"/>
          <p:cNvSpPr txBox="1"/>
          <p:nvPr/>
        </p:nvSpPr>
        <p:spPr>
          <a:xfrm>
            <a:off x="1508760" y="4407408"/>
            <a:ext cx="4297680" cy="548640"/>
          </a:xfrm>
          <a:prstGeom prst="rect">
            <a:avLst/>
          </a:prstGeom>
          <a:noFill/>
          <a:ln/>
        </p:spPr>
        <p:txBody>
          <a:bodyPr wrap="square" lIns="0" tIns="0" rIns="0" bIns="0" rtlCol="0" anchor="t"/>
          <a:lstStyle/>
          <a:p>
            <a:pPr marL="0" indent="0">
              <a:buNone/>
            </a:pPr>
            <a:r>
              <a:rPr lang="en-US" sz="1200" dirty="0">
                <a:solidFill>
                  <a:srgbClr val="4F6072"/>
                </a:solidFill>
                <a:latin typeface="Arial" pitchFamily="34" charset="0"/>
                <a:ea typeface="Arial" pitchFamily="34" charset="-122"/>
                <a:cs typeface="Arial" pitchFamily="34" charset="-120"/>
              </a:rPr>
              <a:t>e.g. hospitality</a:t>
            </a:r>
            <a:endParaRPr lang="en-US" sz="1200" dirty="0"/>
          </a:p>
        </p:txBody>
      </p:sp>
      <p:sp>
        <p:nvSpPr>
          <p:cNvPr id="22" name="question 4"/>
          <p:cNvSpPr/>
          <p:nvPr/>
        </p:nvSpPr>
        <p:spPr>
          <a:xfrm>
            <a:off x="6199632" y="3566160"/>
            <a:ext cx="5440680" cy="1463040"/>
          </a:xfrm>
          <a:prstGeom prst="roundRect">
            <a:avLst>
              <a:gd name="adj" fmla="val 75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3" name="accent"/>
          <p:cNvSpPr/>
          <p:nvPr/>
        </p:nvSpPr>
        <p:spPr>
          <a:xfrm>
            <a:off x="6199632" y="3566160"/>
            <a:ext cx="128016" cy="1463040"/>
          </a:xfrm>
          <a:prstGeom prst="rect">
            <a:avLst/>
          </a:prstGeom>
          <a:solidFill>
            <a:srgbClr val="B07D00"/>
          </a:solidFill>
          <a:ln w="12700">
            <a:solidFill>
              <a:srgbClr val="B07D00"/>
            </a:solidFill>
            <a:prstDash val="solid"/>
          </a:ln>
        </p:spPr>
        <p:txBody>
          <a:bodyPr/>
          <a:lstStyle/>
          <a:p>
            <a:endParaRPr lang="en-GB"/>
          </a:p>
        </p:txBody>
      </p:sp>
      <p:sp>
        <p:nvSpPr>
          <p:cNvPr id="24" name="number 4"/>
          <p:cNvSpPr/>
          <p:nvPr/>
        </p:nvSpPr>
        <p:spPr>
          <a:xfrm>
            <a:off x="6473952" y="3794760"/>
            <a:ext cx="502920" cy="502920"/>
          </a:xfrm>
          <a:prstGeom prst="ellipse">
            <a:avLst/>
          </a:prstGeom>
          <a:solidFill>
            <a:srgbClr val="5F295F"/>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5" name="Text 23"/>
          <p:cNvSpPr txBox="1"/>
          <p:nvPr/>
        </p:nvSpPr>
        <p:spPr>
          <a:xfrm>
            <a:off x="6473952" y="37947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4</a:t>
            </a:r>
            <a:endParaRPr lang="en-US" sz="1800" dirty="0"/>
          </a:p>
        </p:txBody>
      </p:sp>
      <p:sp>
        <p:nvSpPr>
          <p:cNvPr id="26" name="Text 24"/>
          <p:cNvSpPr txBox="1"/>
          <p:nvPr/>
        </p:nvSpPr>
        <p:spPr>
          <a:xfrm>
            <a:off x="7159752" y="3675888"/>
            <a:ext cx="4297680" cy="731520"/>
          </a:xfrm>
          <a:prstGeom prst="rect">
            <a:avLst/>
          </a:prstGeom>
          <a:noFill/>
          <a:ln/>
        </p:spPr>
        <p:txBody>
          <a:bodyPr wrap="square" lIns="0" tIns="0" rIns="0" bIns="0" rtlCol="0" anchor="ctr"/>
          <a:lstStyle/>
          <a:p>
            <a:pPr marL="0" indent="0">
              <a:buNone/>
            </a:pPr>
            <a:r>
              <a:rPr lang="en-US" sz="1700" b="1" dirty="0">
                <a:solidFill>
                  <a:srgbClr val="004077"/>
                </a:solidFill>
                <a:latin typeface="Arial" pitchFamily="34" charset="0"/>
                <a:ea typeface="Arial" pitchFamily="34" charset="-122"/>
                <a:cs typeface="Arial" pitchFamily="34" charset="-120"/>
              </a:rPr>
              <a:t>Do you know any local companies you might approach?</a:t>
            </a:r>
            <a:endParaRPr lang="en-US" sz="1700" dirty="0"/>
          </a:p>
        </p:txBody>
      </p:sp>
      <p:sp>
        <p:nvSpPr>
          <p:cNvPr id="27" name="Text 25"/>
          <p:cNvSpPr txBox="1"/>
          <p:nvPr/>
        </p:nvSpPr>
        <p:spPr>
          <a:xfrm>
            <a:off x="7159752" y="4407408"/>
            <a:ext cx="4297680" cy="548640"/>
          </a:xfrm>
          <a:prstGeom prst="rect">
            <a:avLst/>
          </a:prstGeom>
          <a:noFill/>
          <a:ln/>
        </p:spPr>
        <p:txBody>
          <a:bodyPr wrap="square" lIns="0" tIns="0" rIns="0" bIns="0" rtlCol="0" anchor="t"/>
          <a:lstStyle/>
          <a:p>
            <a:pPr marL="0" indent="0">
              <a:buNone/>
            </a:pPr>
            <a:r>
              <a:rPr lang="en-US" sz="1200" dirty="0">
                <a:solidFill>
                  <a:srgbClr val="4F6072"/>
                </a:solidFill>
                <a:latin typeface="Arial" pitchFamily="34" charset="0"/>
                <a:ea typeface="Arial" pitchFamily="34" charset="-122"/>
                <a:cs typeface="Arial" pitchFamily="34" charset="-120"/>
              </a:rPr>
              <a:t>Think about places that are easy to get to</a:t>
            </a:r>
            <a:endParaRPr lang="en-US" sz="1200" dirty="0"/>
          </a:p>
        </p:txBody>
      </p:sp>
      <p:sp>
        <p:nvSpPr>
          <p:cNvPr id="28" name="timer"/>
          <p:cNvSpPr/>
          <p:nvPr/>
        </p:nvSpPr>
        <p:spPr>
          <a:xfrm>
            <a:off x="9765792" y="1280160"/>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29" name="timer clock"/>
          <p:cNvSpPr/>
          <p:nvPr/>
        </p:nvSpPr>
        <p:spPr>
          <a:xfrm>
            <a:off x="9829800" y="133502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30" name="timer icon" descr="preencoded.png"/>
          <p:cNvPicPr>
            <a:picLocks noChangeAspect="1"/>
          </p:cNvPicPr>
          <p:nvPr/>
        </p:nvPicPr>
        <p:blipFill>
          <a:blip r:embed="rId3"/>
          <a:stretch>
            <a:fillRect/>
          </a:stretch>
        </p:blipFill>
        <p:spPr>
          <a:xfrm>
            <a:off x="9912096" y="1417320"/>
            <a:ext cx="292608" cy="292608"/>
          </a:xfrm>
          <a:prstGeom prst="rect">
            <a:avLst/>
          </a:prstGeom>
        </p:spPr>
      </p:pic>
      <p:sp>
        <p:nvSpPr>
          <p:cNvPr id="31" name="Text 28"/>
          <p:cNvSpPr txBox="1"/>
          <p:nvPr/>
        </p:nvSpPr>
        <p:spPr>
          <a:xfrm>
            <a:off x="10332720" y="128016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15 mins</a:t>
            </a:r>
            <a:endParaRPr lang="en-US" sz="2000" dirty="0"/>
          </a:p>
        </p:txBody>
      </p:sp>
      <p:sp>
        <p:nvSpPr>
          <p:cNvPr id="32" name="tip"/>
          <p:cNvSpPr/>
          <p:nvPr/>
        </p:nvSpPr>
        <p:spPr>
          <a:xfrm>
            <a:off x="548640" y="5349240"/>
            <a:ext cx="11091672" cy="777240"/>
          </a:xfrm>
          <a:prstGeom prst="roundRect">
            <a:avLst>
              <a:gd name="adj" fmla="val 14118"/>
            </a:avLst>
          </a:prstGeom>
          <a:solidFill>
            <a:srgbClr val="ECDFEC"/>
          </a:solidFill>
          <a:ln w="12700">
            <a:solidFill>
              <a:srgbClr val="ECDFEC"/>
            </a:solidFill>
            <a:prstDash val="solid"/>
          </a:ln>
          <a:effectLst>
            <a:outerShdw blurRad="76200" dist="25400" dir="5400000" algn="bl" rotWithShape="0">
              <a:srgbClr val="000000">
                <a:alpha val="12000"/>
              </a:srgbClr>
            </a:outerShdw>
          </a:effectLst>
        </p:spPr>
        <p:txBody>
          <a:bodyPr/>
          <a:lstStyle/>
          <a:p>
            <a:endParaRPr lang="en-GB"/>
          </a:p>
        </p:txBody>
      </p:sp>
      <p:sp>
        <p:nvSpPr>
          <p:cNvPr id="33" name="Text 30"/>
          <p:cNvSpPr txBox="1"/>
          <p:nvPr/>
        </p:nvSpPr>
        <p:spPr>
          <a:xfrm>
            <a:off x="777240" y="5349240"/>
            <a:ext cx="10698480" cy="777240"/>
          </a:xfrm>
          <a:prstGeom prst="rect">
            <a:avLst/>
          </a:prstGeom>
          <a:noFill/>
          <a:ln/>
        </p:spPr>
        <p:txBody>
          <a:bodyPr wrap="square" lIns="0" tIns="0" rIns="0" bIns="0" rtlCol="0" anchor="ctr"/>
          <a:lstStyle/>
          <a:p>
            <a:pPr marL="0" indent="0">
              <a:buNone/>
            </a:pPr>
            <a:r>
              <a:rPr lang="en-US" sz="1600" b="1" dirty="0">
                <a:solidFill>
                  <a:srgbClr val="0B2A4A"/>
                </a:solidFill>
                <a:latin typeface="Arial" pitchFamily="34" charset="0"/>
                <a:ea typeface="Arial" pitchFamily="34" charset="-122"/>
                <a:cs typeface="Arial" pitchFamily="34" charset="-120"/>
              </a:rPr>
              <a:t>Tip: look at a local map to find workplaces near you that match the job sectors you are interested in.</a:t>
            </a:r>
            <a:endParaRPr lang="en-US" sz="1600" dirty="0"/>
          </a:p>
        </p:txBody>
      </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16</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additive="base">
                                        <p:cTn id="33" dur="500" fill="hold"/>
                                        <p:tgtEl>
                                          <p:spTgt spid="16"/>
                                        </p:tgtEl>
                                        <p:attrNameLst>
                                          <p:attrName>ppt_x</p:attrName>
                                        </p:attrNameLst>
                                      </p:cBhvr>
                                      <p:tavLst>
                                        <p:tav tm="0">
                                          <p:val>
                                            <p:strVal val="#ppt_x"/>
                                          </p:val>
                                        </p:tav>
                                        <p:tav tm="100000">
                                          <p:val>
                                            <p:strVal val="#ppt_x"/>
                                          </p:val>
                                        </p:tav>
                                      </p:tavLst>
                                    </p:anim>
                                    <p:anim calcmode="lin" valueType="num">
                                      <p:cBhvr additive="base">
                                        <p:cTn id="34" dur="500" fill="hold"/>
                                        <p:tgtEl>
                                          <p:spTgt spid="16"/>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ppt_x"/>
                                          </p:val>
                                        </p:tav>
                                        <p:tav tm="100000">
                                          <p:val>
                                            <p:strVal val="#ppt_x"/>
                                          </p:val>
                                        </p:tav>
                                      </p:tavLst>
                                    </p:anim>
                                    <p:anim calcmode="lin" valueType="num">
                                      <p:cBhvr additive="base">
                                        <p:cTn id="64" dur="500" fill="hold"/>
                                        <p:tgtEl>
                                          <p:spTgt spid="2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ppt_x"/>
                                          </p:val>
                                        </p:tav>
                                        <p:tav tm="100000">
                                          <p:val>
                                            <p:strVal val="#ppt_x"/>
                                          </p:val>
                                        </p:tav>
                                      </p:tavLst>
                                    </p:anim>
                                    <p:anim calcmode="lin" valueType="num">
                                      <p:cBhvr additive="base">
                                        <p:cTn id="68" dur="500" fill="hold"/>
                                        <p:tgtEl>
                                          <p:spTgt spid="2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ppt_x"/>
                                          </p:val>
                                        </p:tav>
                                        <p:tav tm="100000">
                                          <p:val>
                                            <p:strVal val="#ppt_x"/>
                                          </p:val>
                                        </p:tav>
                                      </p:tavLst>
                                    </p:anim>
                                    <p:anim calcmode="lin" valueType="num">
                                      <p:cBhvr additive="base">
                                        <p:cTn id="72" dur="500" fill="hold"/>
                                        <p:tgtEl>
                                          <p:spTgt spid="2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500" fill="hold"/>
                                        <p:tgtEl>
                                          <p:spTgt spid="26"/>
                                        </p:tgtEl>
                                        <p:attrNameLst>
                                          <p:attrName>ppt_x</p:attrName>
                                        </p:attrNameLst>
                                      </p:cBhvr>
                                      <p:tavLst>
                                        <p:tav tm="0">
                                          <p:val>
                                            <p:strVal val="#ppt_x"/>
                                          </p:val>
                                        </p:tav>
                                        <p:tav tm="100000">
                                          <p:val>
                                            <p:strVal val="#ppt_x"/>
                                          </p:val>
                                        </p:tav>
                                      </p:tavLst>
                                    </p:anim>
                                    <p:anim calcmode="lin" valueType="num">
                                      <p:cBhvr additive="base">
                                        <p:cTn id="76" dur="500" fill="hold"/>
                                        <p:tgtEl>
                                          <p:spTgt spid="26"/>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500" fill="hold"/>
                                        <p:tgtEl>
                                          <p:spTgt spid="27"/>
                                        </p:tgtEl>
                                        <p:attrNameLst>
                                          <p:attrName>ppt_x</p:attrName>
                                        </p:attrNameLst>
                                      </p:cBhvr>
                                      <p:tavLst>
                                        <p:tav tm="0">
                                          <p:val>
                                            <p:strVal val="#ppt_x"/>
                                          </p:val>
                                        </p:tav>
                                        <p:tav tm="100000">
                                          <p:val>
                                            <p:strVal val="#ppt_x"/>
                                          </p:val>
                                        </p:tav>
                                      </p:tavLst>
                                    </p:anim>
                                    <p:anim calcmode="lin" valueType="num">
                                      <p:cBhvr additive="base">
                                        <p:cTn id="8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ppt_x"/>
                                          </p:val>
                                        </p:tav>
                                        <p:tav tm="100000">
                                          <p:val>
                                            <p:strVal val="#ppt_x"/>
                                          </p:val>
                                        </p:tav>
                                      </p:tavLst>
                                    </p:anim>
                                    <p:anim calcmode="lin" valueType="num">
                                      <p:cBhvr additive="base">
                                        <p:cTn id="86" dur="500" fill="hold"/>
                                        <p:tgtEl>
                                          <p:spTgt spid="32"/>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ppt_x"/>
                                          </p:val>
                                        </p:tav>
                                        <p:tav tm="100000">
                                          <p:val>
                                            <p:strVal val="#ppt_x"/>
                                          </p:val>
                                        </p:tav>
                                      </p:tavLst>
                                    </p:anim>
                                    <p:anim calcmode="lin" valueType="num">
                                      <p:cBhvr additive="base">
                                        <p:cTn id="90"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32" grpId="0"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Share your plan</a:t>
            </a:r>
            <a:endParaRPr lang="en-US" sz="3200" dirty="0"/>
          </a:p>
        </p:txBody>
      </p:sp>
      <p:sp>
        <p:nvSpPr>
          <p:cNvPr id="3" name="timer"/>
          <p:cNvSpPr/>
          <p:nvPr/>
        </p:nvSpPr>
        <p:spPr>
          <a:xfrm>
            <a:off x="7223760" y="539496"/>
            <a:ext cx="1874520" cy="566928"/>
          </a:xfrm>
          <a:prstGeom prst="roundRect">
            <a:avLst>
              <a:gd name="adj" fmla="val 50000"/>
            </a:avLst>
          </a:prstGeom>
          <a:solidFill>
            <a:srgbClr val="5F295F"/>
          </a:solidFill>
          <a:ln w="12700">
            <a:solidFill>
              <a:srgbClr val="5F295F"/>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371600"/>
            <a:ext cx="11091672" cy="7772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In pairs, share your plan for work experience: what you want to get from it, which job sectors you want to try, and local companies you want to contact.</a:t>
            </a:r>
            <a:endParaRPr lang="en-US" sz="1900" dirty="0"/>
          </a:p>
        </p:txBody>
      </p:sp>
      <p:sp>
        <p:nvSpPr>
          <p:cNvPr id="8" name="Speaking card"/>
          <p:cNvSpPr/>
          <p:nvPr/>
        </p:nvSpPr>
        <p:spPr>
          <a:xfrm>
            <a:off x="548640" y="233172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578608"/>
            <a:ext cx="1188720" cy="1188720"/>
          </a:xfrm>
          <a:prstGeom prst="rect">
            <a:avLst/>
          </a:prstGeom>
        </p:spPr>
      </p:pic>
      <p:sp>
        <p:nvSpPr>
          <p:cNvPr id="10" name="Text 6"/>
          <p:cNvSpPr txBox="1"/>
          <p:nvPr/>
        </p:nvSpPr>
        <p:spPr>
          <a:xfrm>
            <a:off x="2286000" y="233172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Speak clearly and use facts and examples to explain your plan.</a:t>
            </a:r>
            <a:endParaRPr lang="en-US" sz="2200" dirty="0"/>
          </a:p>
        </p:txBody>
      </p:sp>
      <p:sp>
        <p:nvSpPr>
          <p:cNvPr id="11" name="Listening card"/>
          <p:cNvSpPr/>
          <p:nvPr/>
        </p:nvSpPr>
        <p:spPr>
          <a:xfrm>
            <a:off x="548640" y="425196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4498848"/>
            <a:ext cx="1188720" cy="1188720"/>
          </a:xfrm>
          <a:prstGeom prst="rect">
            <a:avLst/>
          </a:prstGeom>
        </p:spPr>
      </p:pic>
      <p:sp>
        <p:nvSpPr>
          <p:cNvPr id="13" name="Text 8"/>
          <p:cNvSpPr txBox="1"/>
          <p:nvPr/>
        </p:nvSpPr>
        <p:spPr>
          <a:xfrm>
            <a:off x="2286000" y="425196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Listen carefully, then summarise what you heard to show your understanding.</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Considered which learning pathway you could take at 16.</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how work experience can help you choose.</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to plan your work experience.</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5F295F"/>
          </a:solidFill>
          <a:ln w="12700">
            <a:solidFill>
              <a:srgbClr val="5F295F"/>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Keep planning at home: nextstepsready.org.uk › Work Experience</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Work Experience</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What do I want to get from my work experience?"/>
          <p:cNvSpPr/>
          <p:nvPr/>
        </p:nvSpPr>
        <p:spPr>
          <a:xfrm>
            <a:off x="548640" y="1325880"/>
            <a:ext cx="5440680" cy="1965960"/>
          </a:xfrm>
          <a:prstGeom prst="roundRect">
            <a:avLst>
              <a:gd name="adj" fmla="val 55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 name="What do I want to get from my work experience? heading"/>
          <p:cNvSpPr/>
          <p:nvPr/>
        </p:nvSpPr>
        <p:spPr>
          <a:xfrm>
            <a:off x="548640" y="1325880"/>
            <a:ext cx="5440680" cy="384048"/>
          </a:xfrm>
          <a:prstGeom prst="rect">
            <a:avLst/>
          </a:prstGeom>
          <a:solidFill>
            <a:srgbClr val="5F295F"/>
          </a:solidFill>
          <a:ln w="12700">
            <a:solidFill>
              <a:srgbClr val="5F295F"/>
            </a:solidFill>
            <a:prstDash val="solid"/>
          </a:ln>
        </p:spPr>
        <p:txBody>
          <a:bodyPr/>
          <a:lstStyle/>
          <a:p>
            <a:endParaRPr lang="en-GB"/>
          </a:p>
        </p:txBody>
      </p:sp>
      <p:sp>
        <p:nvSpPr>
          <p:cNvPr id="6" name="Text 4"/>
          <p:cNvSpPr txBox="1"/>
          <p:nvPr/>
        </p:nvSpPr>
        <p:spPr>
          <a:xfrm>
            <a:off x="685800"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What do I want to get from my work experience?</a:t>
            </a:r>
            <a:endParaRPr lang="en-US" sz="1300" dirty="0"/>
          </a:p>
        </p:txBody>
      </p:sp>
      <p:sp>
        <p:nvSpPr>
          <p:cNvPr id="7" name="Text 5"/>
          <p:cNvSpPr txBox="1"/>
          <p:nvPr/>
        </p:nvSpPr>
        <p:spPr>
          <a:xfrm>
            <a:off x="685800" y="1783080"/>
            <a:ext cx="5166360" cy="141732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  Try out a particular job</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Practise or learn skills</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Try out being a worker</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See whether the job I am thinking of is really for me</a:t>
            </a:r>
            <a:endParaRPr lang="en-US" sz="1250" dirty="0"/>
          </a:p>
        </p:txBody>
      </p:sp>
      <p:sp>
        <p:nvSpPr>
          <p:cNvPr id="8" name="Who could help me find a placement?"/>
          <p:cNvSpPr/>
          <p:nvPr/>
        </p:nvSpPr>
        <p:spPr>
          <a:xfrm>
            <a:off x="6199632" y="1325880"/>
            <a:ext cx="5440680" cy="1965960"/>
          </a:xfrm>
          <a:prstGeom prst="roundRect">
            <a:avLst>
              <a:gd name="adj" fmla="val 55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9" name="Who could help me find a placement? heading"/>
          <p:cNvSpPr/>
          <p:nvPr/>
        </p:nvSpPr>
        <p:spPr>
          <a:xfrm>
            <a:off x="6199632" y="1325880"/>
            <a:ext cx="5440680" cy="384048"/>
          </a:xfrm>
          <a:prstGeom prst="rect">
            <a:avLst/>
          </a:prstGeom>
          <a:solidFill>
            <a:srgbClr val="5F295F"/>
          </a:solidFill>
          <a:ln w="12700">
            <a:solidFill>
              <a:srgbClr val="5F295F"/>
            </a:solidFill>
            <a:prstDash val="solid"/>
          </a:ln>
        </p:spPr>
        <p:txBody>
          <a:bodyPr/>
          <a:lstStyle/>
          <a:p>
            <a:endParaRPr lang="en-GB"/>
          </a:p>
        </p:txBody>
      </p:sp>
      <p:sp>
        <p:nvSpPr>
          <p:cNvPr id="10" name="Text 8"/>
          <p:cNvSpPr txBox="1"/>
          <p:nvPr/>
        </p:nvSpPr>
        <p:spPr>
          <a:xfrm>
            <a:off x="6336792" y="1325880"/>
            <a:ext cx="5166360"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Who could help me find a placement?</a:t>
            </a:r>
            <a:endParaRPr lang="en-US" sz="1300" dirty="0"/>
          </a:p>
        </p:txBody>
      </p:sp>
      <p:sp>
        <p:nvSpPr>
          <p:cNvPr id="11" name="Text 9"/>
          <p:cNvSpPr txBox="1"/>
          <p:nvPr/>
        </p:nvSpPr>
        <p:spPr>
          <a:xfrm>
            <a:off x="6336792" y="1783080"/>
            <a:ext cx="5166360" cy="141732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  My careers teacher</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My family</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My friends</a:t>
            </a:r>
            <a:endParaRPr lang="en-US" sz="1250" dirty="0"/>
          </a:p>
          <a:p>
            <a:pPr marL="0" indent="0">
              <a:spcAft>
                <a:spcPts val="500"/>
              </a:spcAft>
              <a:buNone/>
            </a:pPr>
            <a:r>
              <a:rPr lang="en-US" sz="1250" dirty="0">
                <a:solidFill>
                  <a:srgbClr val="0B2A4A"/>
                </a:solidFill>
                <a:latin typeface="Arial" pitchFamily="34" charset="0"/>
                <a:ea typeface="Arial" pitchFamily="34" charset="-122"/>
                <a:cs typeface="Arial" pitchFamily="34" charset="-120"/>
              </a:rPr>
              <a:t>☐  Other: …………………………………………</a:t>
            </a:r>
            <a:endParaRPr lang="en-US" sz="1250" dirty="0"/>
          </a:p>
        </p:txBody>
      </p:sp>
      <p:sp>
        <p:nvSpPr>
          <p:cNvPr id="12" name="Job sectors I am interested in (e.g. hospitality)"/>
          <p:cNvSpPr/>
          <p:nvPr/>
        </p:nvSpPr>
        <p:spPr>
          <a:xfrm>
            <a:off x="548640" y="3429000"/>
            <a:ext cx="11091672"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Job sectors I am interested in (e.g. hospitality) heading"/>
          <p:cNvSpPr/>
          <p:nvPr/>
        </p:nvSpPr>
        <p:spPr>
          <a:xfrm>
            <a:off x="548640" y="3429000"/>
            <a:ext cx="11091672" cy="384048"/>
          </a:xfrm>
          <a:prstGeom prst="rect">
            <a:avLst/>
          </a:prstGeom>
          <a:solidFill>
            <a:srgbClr val="5F295F"/>
          </a:solidFill>
          <a:ln w="12700">
            <a:solidFill>
              <a:srgbClr val="5F295F"/>
            </a:solidFill>
            <a:prstDash val="solid"/>
          </a:ln>
        </p:spPr>
        <p:txBody>
          <a:bodyPr/>
          <a:lstStyle/>
          <a:p>
            <a:endParaRPr lang="en-GB"/>
          </a:p>
        </p:txBody>
      </p:sp>
      <p:sp>
        <p:nvSpPr>
          <p:cNvPr id="14" name="Text 12"/>
          <p:cNvSpPr txBox="1"/>
          <p:nvPr/>
        </p:nvSpPr>
        <p:spPr>
          <a:xfrm>
            <a:off x="685800" y="3429000"/>
            <a:ext cx="10817352" cy="384048"/>
          </a:xfrm>
          <a:prstGeom prst="rect">
            <a:avLst/>
          </a:prstGeom>
          <a:noFill/>
          <a:ln/>
        </p:spPr>
        <p:txBody>
          <a:bodyPr wrap="square" lIns="0" tIns="0" rIns="0" bIns="0" rtlCol="0" anchor="ctr"/>
          <a:lstStyle/>
          <a:p>
            <a:pPr marL="0" indent="0">
              <a:buNone/>
            </a:pPr>
            <a:r>
              <a:rPr lang="en-US" sz="1300" b="1" dirty="0">
                <a:solidFill>
                  <a:srgbClr val="FFFFFF"/>
                </a:solidFill>
                <a:latin typeface="Arial" pitchFamily="34" charset="0"/>
                <a:ea typeface="Arial" pitchFamily="34" charset="-122"/>
                <a:cs typeface="Arial" pitchFamily="34" charset="-120"/>
              </a:rPr>
              <a:t>Job sectors I am interested in (e.g. hospitality)</a:t>
            </a:r>
            <a:endParaRPr lang="en-US" sz="1300" dirty="0"/>
          </a:p>
        </p:txBody>
      </p:sp>
      <p:sp>
        <p:nvSpPr>
          <p:cNvPr id="15" name="Text 13"/>
          <p:cNvSpPr txBox="1"/>
          <p:nvPr/>
        </p:nvSpPr>
        <p:spPr>
          <a:xfrm>
            <a:off x="685800" y="3886200"/>
            <a:ext cx="10817352" cy="320040"/>
          </a:xfrm>
          <a:prstGeom prst="rect">
            <a:avLst/>
          </a:prstGeom>
          <a:noFill/>
          <a:ln/>
        </p:spPr>
        <p:txBody>
          <a:bodyPr wrap="square" lIns="0" tIns="0" rIns="0" bIns="0" rtlCol="0" anchor="t"/>
          <a:lstStyle/>
          <a:p>
            <a:pPr marL="0" indent="0">
              <a:spcAft>
                <a:spcPts val="500"/>
              </a:spcAft>
              <a:buNone/>
            </a:pPr>
            <a:r>
              <a:rPr lang="en-US" sz="1250" dirty="0">
                <a:solidFill>
                  <a:srgbClr val="0B2A4A"/>
                </a:solidFill>
                <a:latin typeface="Arial" pitchFamily="34" charset="0"/>
                <a:ea typeface="Arial" pitchFamily="34" charset="-122"/>
                <a:cs typeface="Arial" pitchFamily="34" charset="-120"/>
              </a:rPr>
              <a:t>……………………………………………………………………………………………………………………………………………</a:t>
            </a:r>
            <a:endParaRPr lang="en-US" sz="125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4434840"/>
          <a:ext cx="11091672" cy="1719072"/>
        </p:xfrm>
        <a:graphic>
          <a:graphicData uri="http://schemas.openxmlformats.org/drawingml/2006/table">
            <a:tbl>
              <a:tblPr/>
              <a:tblGrid>
                <a:gridCol w="402336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4507992">
                  <a:extLst>
                    <a:ext uri="{9D8B030D-6E8A-4147-A177-3AD203B41FA5}">
                      <a16:colId xmlns:a16="http://schemas.microsoft.com/office/drawing/2014/main" val="20002"/>
                    </a:ext>
                  </a:extLst>
                </a:gridCol>
              </a:tblGrid>
              <a:tr h="347472">
                <a:tc>
                  <a:txBody>
                    <a:bodyPr/>
                    <a:lstStyle/>
                    <a:p>
                      <a:pPr marL="0" indent="0">
                        <a:buNone/>
                      </a:pPr>
                      <a:r>
                        <a:rPr lang="en-US" sz="1300" b="1" dirty="0">
                          <a:solidFill>
                            <a:srgbClr val="FFFFFF"/>
                          </a:solidFill>
                          <a:latin typeface="Arial" pitchFamily="34" charset="0"/>
                          <a:ea typeface="Arial" pitchFamily="34" charset="-122"/>
                          <a:cs typeface="Arial" pitchFamily="34" charset="-120"/>
                        </a:rPr>
                        <a:t>Local companies I could contact</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5F295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Job sector</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5F295F"/>
                    </a:solidFill>
                  </a:tcPr>
                </a:tc>
                <a:tc>
                  <a:txBody>
                    <a:bodyPr/>
                    <a:lstStyle/>
                    <a:p>
                      <a:pPr marL="0" indent="0">
                        <a:buNone/>
                      </a:pPr>
                      <a:r>
                        <a:rPr lang="en-US" sz="1300" b="1" dirty="0">
                          <a:solidFill>
                            <a:srgbClr val="FFFFFF"/>
                          </a:solidFill>
                          <a:latin typeface="Arial" pitchFamily="34" charset="0"/>
                          <a:ea typeface="Arial" pitchFamily="34" charset="-122"/>
                          <a:cs typeface="Arial" pitchFamily="34" charset="-120"/>
                        </a:rPr>
                        <a:t>Contact details (website, email, phone)</a:t>
                      </a: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5F295F"/>
                    </a:solidFill>
                  </a:tcPr>
                </a:tc>
                <a:extLst>
                  <a:ext uri="{0D108BD9-81ED-4DB2-BD59-A6C34878D82A}">
                    <a16:rowId xmlns:a16="http://schemas.microsoft.com/office/drawing/2014/main" val="10000"/>
                  </a:ext>
                </a:extLst>
              </a:tr>
              <a:tr h="457200">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tc>
                  <a:txBody>
                    <a:bodyPr/>
                    <a:lstStyle/>
                    <a:p>
                      <a:pPr marL="0" indent="0">
                        <a:buNone/>
                      </a:pPr>
                      <a:endParaRPr lang="en-US" sz="13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 xmlns:ma14="http://schemas.microsoft.com/office/mac/drawingml/2011/main"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19</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TotalTime>
  <Words>2456</Words>
  <Application>Microsoft Office PowerPoint</Application>
  <PresentationFormat>Widescreen</PresentationFormat>
  <Paragraphs>295</Paragraphs>
  <Slides>19</Slides>
  <Notes>19</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Arial</vt:lpstr>
      <vt:lpstr>Next Steps Ready</vt:lpstr>
      <vt:lpstr>Teacher notes: Year 10 – Post-16 and work experience</vt:lpstr>
      <vt:lpstr>Lesson overview</vt:lpstr>
      <vt:lpstr>PowerPoint Presentation</vt:lpstr>
      <vt:lpstr>What is a career?</vt:lpstr>
      <vt:lpstr>Why do people work?</vt:lpstr>
      <vt:lpstr>Year 10: three big things for your career</vt:lpstr>
      <vt:lpstr>Explore post-16 pathways</vt:lpstr>
      <vt:lpstr>What pathway may suit me?</vt:lpstr>
      <vt:lpstr>Qualification choices</vt:lpstr>
      <vt:lpstr>Work experience helps you choose</vt:lpstr>
      <vt:lpstr>Why do work experience?</vt:lpstr>
      <vt:lpstr>Work experience can help answer…</vt:lpstr>
      <vt:lpstr>Work experience: reality check</vt:lpstr>
      <vt:lpstr>Different types of work experience</vt:lpstr>
      <vt:lpstr>Finding work experience</vt:lpstr>
      <vt:lpstr>Task 1: My work experience</vt:lpstr>
      <vt:lpstr>Share your plan</vt:lpstr>
      <vt:lpstr>In this lesson you:</vt:lpstr>
      <vt:lpstr>My Work Experience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10 careers lesson: Post-16 options and work experience (offline version)</dc:title>
  <dc:subject>PptxGenJS Presentation</dc:subject>
  <dc:creator>Careerpilot Team</dc:creator>
  <cp:lastModifiedBy>Sue Lewis</cp:lastModifiedBy>
  <cp:revision>2</cp:revision>
  <dcterms:created xsi:type="dcterms:W3CDTF">2026-10-27T00:30:42Z</dcterms:created>
  <dcterms:modified xsi:type="dcterms:W3CDTF">2026-10-28T09:04:14Z</dcterms:modified>
</cp:coreProperties>
</file>